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5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4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4CEBF-5E79-46B9-BEF5-4EBB62A766A1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9421E0A-1381-48A3-AAEB-C38F610DF32C}">
      <dgm:prSet phldrT="[Texto]"/>
      <dgm:spPr/>
      <dgm:t>
        <a:bodyPr/>
        <a:lstStyle/>
        <a:p>
          <a:r>
            <a:rPr lang="pt-BR" i="1"/>
            <a:t>Controller </a:t>
          </a:r>
          <a:r>
            <a:rPr lang="pt-BR"/>
            <a:t>Cliente</a:t>
          </a:r>
        </a:p>
      </dgm:t>
    </dgm:pt>
    <dgm:pt modelId="{A3A902CD-FB5C-4CBA-9E68-AE253AB4D0DC}" type="parTrans" cxnId="{047A385A-40AF-4EBB-B97F-F82045409D39}">
      <dgm:prSet/>
      <dgm:spPr/>
      <dgm:t>
        <a:bodyPr/>
        <a:lstStyle/>
        <a:p>
          <a:endParaRPr lang="pt-BR"/>
        </a:p>
      </dgm:t>
    </dgm:pt>
    <dgm:pt modelId="{83CD2072-8548-4747-8EE8-A48ED48D4FDB}" type="sibTrans" cxnId="{047A385A-40AF-4EBB-B97F-F82045409D39}">
      <dgm:prSet/>
      <dgm:spPr/>
      <dgm:t>
        <a:bodyPr/>
        <a:lstStyle/>
        <a:p>
          <a:endParaRPr lang="pt-BR"/>
        </a:p>
      </dgm:t>
    </dgm:pt>
    <dgm:pt modelId="{EE759AB6-8816-436F-A8A6-3EF5CC8334B9}">
      <dgm:prSet phldrT="[Texto]"/>
      <dgm:spPr/>
      <dgm:t>
        <a:bodyPr/>
        <a:lstStyle/>
        <a:p>
          <a:r>
            <a:rPr lang="pt-BR"/>
            <a:t>Coleta  de Informações</a:t>
          </a:r>
        </a:p>
      </dgm:t>
    </dgm:pt>
    <dgm:pt modelId="{4C09F4C3-2743-47A5-BD60-2B88699B2BA2}" type="parTrans" cxnId="{EB23F5DE-D222-45DA-AFFB-46D5124D7051}">
      <dgm:prSet/>
      <dgm:spPr/>
      <dgm:t>
        <a:bodyPr/>
        <a:lstStyle/>
        <a:p>
          <a:endParaRPr lang="pt-BR"/>
        </a:p>
      </dgm:t>
    </dgm:pt>
    <dgm:pt modelId="{73B7D334-F28E-42E6-9CF6-AFEBAF8FA96E}" type="sibTrans" cxnId="{EB23F5DE-D222-45DA-AFFB-46D5124D7051}">
      <dgm:prSet/>
      <dgm:spPr/>
      <dgm:t>
        <a:bodyPr/>
        <a:lstStyle/>
        <a:p>
          <a:endParaRPr lang="pt-BR"/>
        </a:p>
      </dgm:t>
    </dgm:pt>
    <dgm:pt modelId="{62521027-B49D-44AD-81C3-804864C22216}">
      <dgm:prSet phldrT="[Texto]"/>
      <dgm:spPr/>
      <dgm:t>
        <a:bodyPr/>
        <a:lstStyle/>
        <a:p>
          <a:r>
            <a:rPr lang="pt-BR" i="1"/>
            <a:t>Controller</a:t>
          </a:r>
          <a:r>
            <a:rPr lang="pt-BR"/>
            <a:t> Servidor</a:t>
          </a:r>
        </a:p>
      </dgm:t>
    </dgm:pt>
    <dgm:pt modelId="{92153AD7-852D-4E07-9323-C98B0F59BFB7}" type="parTrans" cxnId="{247C9E6D-71CC-4EAA-B938-0DF0D6A0AB9D}">
      <dgm:prSet/>
      <dgm:spPr/>
      <dgm:t>
        <a:bodyPr/>
        <a:lstStyle/>
        <a:p>
          <a:endParaRPr lang="pt-BR"/>
        </a:p>
      </dgm:t>
    </dgm:pt>
    <dgm:pt modelId="{B246A8E2-416F-4ADB-94C2-A3D791713C5E}" type="sibTrans" cxnId="{247C9E6D-71CC-4EAA-B938-0DF0D6A0AB9D}">
      <dgm:prSet/>
      <dgm:spPr/>
      <dgm:t>
        <a:bodyPr/>
        <a:lstStyle/>
        <a:p>
          <a:endParaRPr lang="pt-BR"/>
        </a:p>
      </dgm:t>
    </dgm:pt>
    <dgm:pt modelId="{0BF35DD2-C7C1-4308-92D7-238C2A39E6D3}">
      <dgm:prSet phldrT="[Texto]"/>
      <dgm:spPr/>
      <dgm:t>
        <a:bodyPr/>
        <a:lstStyle/>
        <a:p>
          <a:r>
            <a:rPr lang="pt-BR" i="1"/>
            <a:t>Model</a:t>
          </a:r>
        </a:p>
      </dgm:t>
    </dgm:pt>
    <dgm:pt modelId="{95F12D1A-2F0B-4121-921F-4250053AA823}" type="parTrans" cxnId="{FA3B8236-B934-4F13-A604-183993C8EA47}">
      <dgm:prSet/>
      <dgm:spPr/>
      <dgm:t>
        <a:bodyPr/>
        <a:lstStyle/>
        <a:p>
          <a:endParaRPr lang="pt-BR"/>
        </a:p>
      </dgm:t>
    </dgm:pt>
    <dgm:pt modelId="{0F86E437-00DB-49EA-9F1E-79DA28EC2872}" type="sibTrans" cxnId="{FA3B8236-B934-4F13-A604-183993C8EA47}">
      <dgm:prSet/>
      <dgm:spPr/>
      <dgm:t>
        <a:bodyPr/>
        <a:lstStyle/>
        <a:p>
          <a:endParaRPr lang="pt-BR"/>
        </a:p>
      </dgm:t>
    </dgm:pt>
    <dgm:pt modelId="{6198CD8F-77CB-4B2B-A4EB-83ED5D4CF3B5}">
      <dgm:prSet phldrT="[Texto]"/>
      <dgm:spPr/>
      <dgm:t>
        <a:bodyPr/>
        <a:lstStyle/>
        <a:p>
          <a:r>
            <a:rPr lang="pt-BR"/>
            <a:t>Persistência dos Dados na Base de Dados</a:t>
          </a:r>
        </a:p>
      </dgm:t>
    </dgm:pt>
    <dgm:pt modelId="{882B36AF-C2A5-4C64-B519-EF2A3CEDFA16}" type="parTrans" cxnId="{FDA61D6A-B1AA-406C-979F-8F45919A6057}">
      <dgm:prSet/>
      <dgm:spPr/>
      <dgm:t>
        <a:bodyPr/>
        <a:lstStyle/>
        <a:p>
          <a:endParaRPr lang="pt-BR"/>
        </a:p>
      </dgm:t>
    </dgm:pt>
    <dgm:pt modelId="{C76A78A0-4805-4632-9B0F-25BCADE4E0B0}" type="sibTrans" cxnId="{FDA61D6A-B1AA-406C-979F-8F45919A6057}">
      <dgm:prSet/>
      <dgm:spPr/>
      <dgm:t>
        <a:bodyPr/>
        <a:lstStyle/>
        <a:p>
          <a:endParaRPr lang="pt-BR"/>
        </a:p>
      </dgm:t>
    </dgm:pt>
    <dgm:pt modelId="{45968B9D-59A7-4755-8069-04AFAE5F8921}">
      <dgm:prSet phldrT="[Texto]"/>
      <dgm:spPr/>
      <dgm:t>
        <a:bodyPr/>
        <a:lstStyle/>
        <a:p>
          <a:r>
            <a:rPr lang="pt-BR"/>
            <a:t>Processamento dos Dados</a:t>
          </a:r>
        </a:p>
      </dgm:t>
    </dgm:pt>
    <dgm:pt modelId="{50628052-286E-4C35-ADFF-492FE23D8F1E}" type="sibTrans" cxnId="{155AEC2D-97A6-4D19-AFF9-50242A3BE47D}">
      <dgm:prSet/>
      <dgm:spPr/>
      <dgm:t>
        <a:bodyPr/>
        <a:lstStyle/>
        <a:p>
          <a:endParaRPr lang="pt-BR"/>
        </a:p>
      </dgm:t>
    </dgm:pt>
    <dgm:pt modelId="{BEFA3459-74F2-4907-BE6F-078DBF679D31}" type="parTrans" cxnId="{155AEC2D-97A6-4D19-AFF9-50242A3BE47D}">
      <dgm:prSet/>
      <dgm:spPr/>
      <dgm:t>
        <a:bodyPr/>
        <a:lstStyle/>
        <a:p>
          <a:endParaRPr lang="pt-BR"/>
        </a:p>
      </dgm:t>
    </dgm:pt>
    <dgm:pt modelId="{7B24C30C-23E2-42A2-9B8A-F6D1EA91EBAA}">
      <dgm:prSet phldrT="[Texto]"/>
      <dgm:spPr/>
      <dgm:t>
        <a:bodyPr/>
        <a:lstStyle/>
        <a:p>
          <a:r>
            <a:rPr lang="pt-BR"/>
            <a:t>Coleta de novas informações</a:t>
          </a:r>
        </a:p>
      </dgm:t>
    </dgm:pt>
    <dgm:pt modelId="{68FE2659-765A-41C2-B222-F425634859A2}" type="sibTrans" cxnId="{EA6E8911-5B2E-4E14-819F-6DDCB6A3DA12}">
      <dgm:prSet/>
      <dgm:spPr/>
      <dgm:t>
        <a:bodyPr/>
        <a:lstStyle/>
        <a:p>
          <a:endParaRPr lang="pt-BR"/>
        </a:p>
      </dgm:t>
    </dgm:pt>
    <dgm:pt modelId="{D7A57F6A-58B3-43C5-B6E3-EE2D27AA8C30}" type="parTrans" cxnId="{EA6E8911-5B2E-4E14-819F-6DDCB6A3DA12}">
      <dgm:prSet/>
      <dgm:spPr/>
      <dgm:t>
        <a:bodyPr/>
        <a:lstStyle/>
        <a:p>
          <a:endParaRPr lang="pt-BR"/>
        </a:p>
      </dgm:t>
    </dgm:pt>
    <dgm:pt modelId="{2D28ED01-DF97-466E-8E96-1F93DCE3F1C4}" type="pres">
      <dgm:prSet presAssocID="{9634CEBF-5E79-46B9-BEF5-4EBB62A766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3D3764-2141-48BD-A16C-2D87618991C5}" type="pres">
      <dgm:prSet presAssocID="{9634CEBF-5E79-46B9-BEF5-4EBB62A766A1}" presName="arrow" presStyleLbl="bgShp" presStyleIdx="0" presStyleCnt="1"/>
      <dgm:spPr/>
      <dgm:t>
        <a:bodyPr/>
        <a:lstStyle/>
        <a:p>
          <a:endParaRPr lang="pt-BR"/>
        </a:p>
      </dgm:t>
    </dgm:pt>
    <dgm:pt modelId="{29782949-6582-42F7-B616-2E7DFAB1FFAF}" type="pres">
      <dgm:prSet presAssocID="{9634CEBF-5E79-46B9-BEF5-4EBB62A766A1}" presName="linearProcess" presStyleCnt="0"/>
      <dgm:spPr/>
    </dgm:pt>
    <dgm:pt modelId="{78B526C0-D122-412A-AD46-B7A1E8310E28}" type="pres">
      <dgm:prSet presAssocID="{C9421E0A-1381-48A3-AAEB-C38F610DF32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B45814-7A80-4581-A0AB-45814A08150F}" type="pres">
      <dgm:prSet presAssocID="{83CD2072-8548-4747-8EE8-A48ED48D4FDB}" presName="sibTrans" presStyleCnt="0"/>
      <dgm:spPr/>
    </dgm:pt>
    <dgm:pt modelId="{0A60750D-2E68-4D0B-A6EC-7D0C3C1D4E89}" type="pres">
      <dgm:prSet presAssocID="{62521027-B49D-44AD-81C3-804864C2221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D3F3B0-7446-46C4-A7C7-1F1F76E0A72A}" type="pres">
      <dgm:prSet presAssocID="{B246A8E2-416F-4ADB-94C2-A3D791713C5E}" presName="sibTrans" presStyleCnt="0"/>
      <dgm:spPr/>
    </dgm:pt>
    <dgm:pt modelId="{35750EAB-0A5D-4646-B86E-56EB0F0644D5}" type="pres">
      <dgm:prSet presAssocID="{0BF35DD2-C7C1-4308-92D7-238C2A39E6D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7FE09B9-C163-4FF6-A65E-F66CADE9EB83}" type="presOf" srcId="{0BF35DD2-C7C1-4308-92D7-238C2A39E6D3}" destId="{35750EAB-0A5D-4646-B86E-56EB0F0644D5}" srcOrd="0" destOrd="0" presId="urn:microsoft.com/office/officeart/2005/8/layout/hProcess9"/>
    <dgm:cxn modelId="{247C9E6D-71CC-4EAA-B938-0DF0D6A0AB9D}" srcId="{9634CEBF-5E79-46B9-BEF5-4EBB62A766A1}" destId="{62521027-B49D-44AD-81C3-804864C22216}" srcOrd="1" destOrd="0" parTransId="{92153AD7-852D-4E07-9323-C98B0F59BFB7}" sibTransId="{B246A8E2-416F-4ADB-94C2-A3D791713C5E}"/>
    <dgm:cxn modelId="{EB23F5DE-D222-45DA-AFFB-46D5124D7051}" srcId="{C9421E0A-1381-48A3-AAEB-C38F610DF32C}" destId="{EE759AB6-8816-436F-A8A6-3EF5CC8334B9}" srcOrd="0" destOrd="0" parTransId="{4C09F4C3-2743-47A5-BD60-2B88699B2BA2}" sibTransId="{73B7D334-F28E-42E6-9CF6-AFEBAF8FA96E}"/>
    <dgm:cxn modelId="{7669B448-6AA6-4F9E-A25E-77D8AA5EE050}" type="presOf" srcId="{9634CEBF-5E79-46B9-BEF5-4EBB62A766A1}" destId="{2D28ED01-DF97-466E-8E96-1F93DCE3F1C4}" srcOrd="0" destOrd="0" presId="urn:microsoft.com/office/officeart/2005/8/layout/hProcess9"/>
    <dgm:cxn modelId="{40D604E2-EF31-4D47-9C5D-32416C30BDDB}" type="presOf" srcId="{C9421E0A-1381-48A3-AAEB-C38F610DF32C}" destId="{78B526C0-D122-412A-AD46-B7A1E8310E28}" srcOrd="0" destOrd="0" presId="urn:microsoft.com/office/officeart/2005/8/layout/hProcess9"/>
    <dgm:cxn modelId="{FDA61D6A-B1AA-406C-979F-8F45919A6057}" srcId="{0BF35DD2-C7C1-4308-92D7-238C2A39E6D3}" destId="{6198CD8F-77CB-4B2B-A4EB-83ED5D4CF3B5}" srcOrd="0" destOrd="0" parTransId="{882B36AF-C2A5-4C64-B519-EF2A3CEDFA16}" sibTransId="{C76A78A0-4805-4632-9B0F-25BCADE4E0B0}"/>
    <dgm:cxn modelId="{EA6E8911-5B2E-4E14-819F-6DDCB6A3DA12}" srcId="{62521027-B49D-44AD-81C3-804864C22216}" destId="{7B24C30C-23E2-42A2-9B8A-F6D1EA91EBAA}" srcOrd="1" destOrd="0" parTransId="{D7A57F6A-58B3-43C5-B6E3-EE2D27AA8C30}" sibTransId="{68FE2659-765A-41C2-B222-F425634859A2}"/>
    <dgm:cxn modelId="{0CC704FE-FF7F-4B3D-8CA7-49010FB79486}" type="presOf" srcId="{62521027-B49D-44AD-81C3-804864C22216}" destId="{0A60750D-2E68-4D0B-A6EC-7D0C3C1D4E89}" srcOrd="0" destOrd="0" presId="urn:microsoft.com/office/officeart/2005/8/layout/hProcess9"/>
    <dgm:cxn modelId="{7448F16D-844E-402B-9802-3B224A12F5D9}" type="presOf" srcId="{45968B9D-59A7-4755-8069-04AFAE5F8921}" destId="{0A60750D-2E68-4D0B-A6EC-7D0C3C1D4E89}" srcOrd="0" destOrd="1" presId="urn:microsoft.com/office/officeart/2005/8/layout/hProcess9"/>
    <dgm:cxn modelId="{155AEC2D-97A6-4D19-AFF9-50242A3BE47D}" srcId="{62521027-B49D-44AD-81C3-804864C22216}" destId="{45968B9D-59A7-4755-8069-04AFAE5F8921}" srcOrd="0" destOrd="0" parTransId="{BEFA3459-74F2-4907-BE6F-078DBF679D31}" sibTransId="{50628052-286E-4C35-ADFF-492FE23D8F1E}"/>
    <dgm:cxn modelId="{047A385A-40AF-4EBB-B97F-F82045409D39}" srcId="{9634CEBF-5E79-46B9-BEF5-4EBB62A766A1}" destId="{C9421E0A-1381-48A3-AAEB-C38F610DF32C}" srcOrd="0" destOrd="0" parTransId="{A3A902CD-FB5C-4CBA-9E68-AE253AB4D0DC}" sibTransId="{83CD2072-8548-4747-8EE8-A48ED48D4FDB}"/>
    <dgm:cxn modelId="{39136012-B62E-46DC-8C89-F61A1BE61E5D}" type="presOf" srcId="{EE759AB6-8816-436F-A8A6-3EF5CC8334B9}" destId="{78B526C0-D122-412A-AD46-B7A1E8310E28}" srcOrd="0" destOrd="1" presId="urn:microsoft.com/office/officeart/2005/8/layout/hProcess9"/>
    <dgm:cxn modelId="{0315AF04-C2CE-4E8C-B12D-E760F89FEFE4}" type="presOf" srcId="{6198CD8F-77CB-4B2B-A4EB-83ED5D4CF3B5}" destId="{35750EAB-0A5D-4646-B86E-56EB0F0644D5}" srcOrd="0" destOrd="1" presId="urn:microsoft.com/office/officeart/2005/8/layout/hProcess9"/>
    <dgm:cxn modelId="{FA3B8236-B934-4F13-A604-183993C8EA47}" srcId="{9634CEBF-5E79-46B9-BEF5-4EBB62A766A1}" destId="{0BF35DD2-C7C1-4308-92D7-238C2A39E6D3}" srcOrd="2" destOrd="0" parTransId="{95F12D1A-2F0B-4121-921F-4250053AA823}" sibTransId="{0F86E437-00DB-49EA-9F1E-79DA28EC2872}"/>
    <dgm:cxn modelId="{6896BA88-DD57-48F3-AA1B-61BE2DBD6224}" type="presOf" srcId="{7B24C30C-23E2-42A2-9B8A-F6D1EA91EBAA}" destId="{0A60750D-2E68-4D0B-A6EC-7D0C3C1D4E89}" srcOrd="0" destOrd="2" presId="urn:microsoft.com/office/officeart/2005/8/layout/hProcess9"/>
    <dgm:cxn modelId="{2E984906-83BE-4FD2-990B-DFE27472BD48}" type="presParOf" srcId="{2D28ED01-DF97-466E-8E96-1F93DCE3F1C4}" destId="{CB3D3764-2141-48BD-A16C-2D87618991C5}" srcOrd="0" destOrd="0" presId="urn:microsoft.com/office/officeart/2005/8/layout/hProcess9"/>
    <dgm:cxn modelId="{4F701562-F6A2-469C-8497-6FAB9AF11F99}" type="presParOf" srcId="{2D28ED01-DF97-466E-8E96-1F93DCE3F1C4}" destId="{29782949-6582-42F7-B616-2E7DFAB1FFAF}" srcOrd="1" destOrd="0" presId="urn:microsoft.com/office/officeart/2005/8/layout/hProcess9"/>
    <dgm:cxn modelId="{07612019-A48A-47B4-87EF-5454C55FC3C8}" type="presParOf" srcId="{29782949-6582-42F7-B616-2E7DFAB1FFAF}" destId="{78B526C0-D122-412A-AD46-B7A1E8310E28}" srcOrd="0" destOrd="0" presId="urn:microsoft.com/office/officeart/2005/8/layout/hProcess9"/>
    <dgm:cxn modelId="{12BBED08-0ADC-414D-93A4-0C8DF4D82595}" type="presParOf" srcId="{29782949-6582-42F7-B616-2E7DFAB1FFAF}" destId="{ECB45814-7A80-4581-A0AB-45814A08150F}" srcOrd="1" destOrd="0" presId="urn:microsoft.com/office/officeart/2005/8/layout/hProcess9"/>
    <dgm:cxn modelId="{30A10C6E-931A-4F9D-B636-90452C86ED07}" type="presParOf" srcId="{29782949-6582-42F7-B616-2E7DFAB1FFAF}" destId="{0A60750D-2E68-4D0B-A6EC-7D0C3C1D4E89}" srcOrd="2" destOrd="0" presId="urn:microsoft.com/office/officeart/2005/8/layout/hProcess9"/>
    <dgm:cxn modelId="{FA7BAFD6-1E38-41EB-98C1-463CCD3E7004}" type="presParOf" srcId="{29782949-6582-42F7-B616-2E7DFAB1FFAF}" destId="{A3D3F3B0-7446-46C4-A7C7-1F1F76E0A72A}" srcOrd="3" destOrd="0" presId="urn:microsoft.com/office/officeart/2005/8/layout/hProcess9"/>
    <dgm:cxn modelId="{14E5929D-49CD-4DA6-A753-8A7C10D0741B}" type="presParOf" srcId="{29782949-6582-42F7-B616-2E7DFAB1FFAF}" destId="{35750EAB-0A5D-4646-B86E-56EB0F0644D5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6EF749B-22BF-482A-B4CF-33D10DDEDA73}" type="datetimeFigureOut">
              <a:rPr lang="pt-BR" smtClean="0"/>
              <a:pPr/>
              <a:t>28/11/2008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F74A655-7117-4151-B161-BA22BD9525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F074EC-C23F-4EE2-9601-560D95C1DA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32" y="401622"/>
            <a:ext cx="16843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40" descr="LogoUfla100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49235"/>
            <a:ext cx="1727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200253" y="2000240"/>
            <a:ext cx="8743495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Track4Web: Uma plataforma inteligente de coleta e análise de dados e interações de usuários na Web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187647" y="4594878"/>
            <a:ext cx="2768707" cy="14773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latin typeface="Arial Narrow" pitchFamily="34" charset="0"/>
                <a:cs typeface="Segoe UI" pitchFamily="34" charset="0"/>
              </a:rPr>
              <a:t>Vítor Hugo de Paula </a:t>
            </a:r>
            <a:r>
              <a:rPr lang="pt-BR" dirty="0" err="1" smtClean="0">
                <a:latin typeface="Arial Narrow" pitchFamily="34" charset="0"/>
                <a:cs typeface="Segoe UI" pitchFamily="34" charset="0"/>
              </a:rPr>
              <a:t>Carvalho¹</a:t>
            </a:r>
            <a:endParaRPr lang="pt-BR" dirty="0" smtClean="0">
              <a:latin typeface="Arial Narrow" pitchFamily="34" charset="0"/>
              <a:cs typeface="Segoe UI" pitchFamily="34" charset="0"/>
            </a:endParaRP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Segoe UI" pitchFamily="34" charset="0"/>
              </a:rPr>
              <a:t>Ahmed Ali Abdalla </a:t>
            </a:r>
            <a:r>
              <a:rPr lang="pt-BR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Segoe UI" pitchFamily="34" charset="0"/>
              </a:rPr>
              <a:t>Esmin²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Segoe UI" pitchFamily="34" charset="0"/>
            </a:endParaRPr>
          </a:p>
          <a:p>
            <a:pPr algn="ctr"/>
            <a:endParaRPr lang="pt-BR" dirty="0">
              <a:latin typeface="Arial Narrow" pitchFamily="34" charset="0"/>
              <a:cs typeface="Segoe UI" pitchFamily="34" charset="0"/>
            </a:endParaRPr>
          </a:p>
          <a:p>
            <a:pPr algn="ctr"/>
            <a:r>
              <a:rPr lang="pt-BR" dirty="0" smtClean="0">
                <a:latin typeface="Arial Narrow" pitchFamily="34" charset="0"/>
                <a:cs typeface="Segoe UI" pitchFamily="34" charset="0"/>
              </a:rPr>
              <a:t>¹vitorhugo@comp.ufla.br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Segoe UI" pitchFamily="34" charset="0"/>
              </a:rPr>
              <a:t>²ahmed@dcc.ufla.br</a:t>
            </a:r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URL;</a:t>
            </a: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DNS;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Requisição HTTP;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HTML;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Renderização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/>
              <a:t>World </a:t>
            </a:r>
            <a:r>
              <a:rPr lang="pt-BR" sz="3600" i="1" dirty="0" err="1" smtClean="0"/>
              <a:t>Wide</a:t>
            </a:r>
            <a:r>
              <a:rPr lang="pt-BR" sz="3600" i="1" dirty="0" smtClean="0"/>
              <a:t> Web </a:t>
            </a:r>
            <a:r>
              <a:rPr lang="pt-BR" sz="3600" dirty="0" smtClean="0"/>
              <a:t>– Funcionamento</a:t>
            </a:r>
            <a:endParaRPr lang="pt-B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Almeida (2001) cita duas formas que podem ser utilizadas para a coleta de dados na Web;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Cada abordagem compreende suas vantagens e desvantagens;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As diferentes metodologias requerem diferentes arquiteturas e tecnologias.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Coleta de Dados na </a:t>
            </a:r>
            <a:r>
              <a:rPr lang="pt-BR" sz="3600" i="1" dirty="0" smtClean="0"/>
              <a:t>Web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Duas maneiras: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Análise de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Log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Arquitetura simplificada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Reside no servidor</a:t>
            </a:r>
          </a:p>
          <a:p>
            <a:pPr lvl="1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Registro de Acesso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Arquitetura distribuída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Cliente/servidor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Coleta de Dados na </a:t>
            </a:r>
            <a:r>
              <a:rPr lang="pt-BR" sz="3600" i="1" dirty="0" smtClean="0"/>
              <a:t>Web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Logs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são arquivos gerados pelo servidor (web) que armazenam informações sobre os acessos aos arquivos;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Teoricamente seguem um padrão;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Poder oriundo da análise de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logs</a:t>
            </a:r>
            <a:r>
              <a:rPr lang="pt-B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(TAO &amp; MURTAH);</a:t>
            </a: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Ferramentas disponíveis.</a:t>
            </a:r>
          </a:p>
          <a:p>
            <a:pPr lvl="1">
              <a:buNone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Dados históricos, processados em lote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Análise de </a:t>
            </a:r>
            <a:r>
              <a:rPr lang="pt-BR" sz="3600" dirty="0" err="1" smtClean="0"/>
              <a:t>Log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Spiders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Crawlers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Mecanismos de Busca;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Transferência de Dados;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Relatórios de Erros.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Análise de </a:t>
            </a:r>
            <a:r>
              <a:rPr lang="pt-BR" sz="3600" dirty="0" err="1" smtClean="0"/>
              <a:t>Log</a:t>
            </a:r>
            <a:r>
              <a:rPr lang="pt-BR" sz="3600" dirty="0" smtClean="0"/>
              <a:t> - </a:t>
            </a:r>
            <a:r>
              <a:rPr lang="pt-BR" sz="2800" dirty="0" smtClean="0"/>
              <a:t>Vantagens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Cache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de Navegador e Servidor;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Servidores Proxy;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Spiders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Crawlers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Mecanismos de Busca.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Análise de </a:t>
            </a:r>
            <a:r>
              <a:rPr lang="pt-BR" sz="3600" dirty="0" err="1" smtClean="0"/>
              <a:t>Log</a:t>
            </a:r>
            <a:r>
              <a:rPr lang="pt-BR" sz="3600" dirty="0" smtClean="0"/>
              <a:t> - </a:t>
            </a:r>
            <a:r>
              <a:rPr lang="pt-BR" sz="2800" dirty="0" smtClean="0"/>
              <a:t>Desvantagens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Utiliza a arquitetura cliente/servidor;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Processamento realizado no cliente;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Requer modificações no código do web site;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Controle centralizado.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Registro de Acessos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Portabilidade;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Dados Estratégicos;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Ausência de configurações no servidor.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Registro de Acessos - </a:t>
            </a:r>
            <a:r>
              <a:rPr lang="pt-BR" sz="2800" dirty="0" smtClean="0"/>
              <a:t>Vantagens</a:t>
            </a:r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Esforço na modificação do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web site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Códigos de erro;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Download de arquivos;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Java Script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desabilitado.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Registro de Acessos - </a:t>
            </a:r>
            <a:r>
              <a:rPr lang="pt-BR" sz="2800" dirty="0" smtClean="0"/>
              <a:t>Desvantagens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Abordagem de Registro de Acessos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Cliente</a:t>
            </a:r>
          </a:p>
          <a:p>
            <a:pPr lvl="2"/>
            <a:r>
              <a:rPr lang="pt-BR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Java Script</a:t>
            </a:r>
          </a:p>
          <a:p>
            <a:pPr lvl="2"/>
            <a:r>
              <a:rPr lang="pt-BR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Cookies</a:t>
            </a:r>
            <a:endParaRPr lang="pt-BR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Servidor</a:t>
            </a:r>
          </a:p>
          <a:p>
            <a:pPr lvl="2"/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Linguagens </a:t>
            </a:r>
            <a:r>
              <a:rPr 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server-side</a:t>
            </a:r>
            <a:endParaRPr lang="pt-B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3"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ASP, PHP, ASP.</a:t>
            </a: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Net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JSP, CGI, etc.</a:t>
            </a:r>
          </a:p>
          <a:p>
            <a:pPr lvl="2"/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Base de Dados</a:t>
            </a:r>
          </a:p>
          <a:p>
            <a:pPr lvl="3">
              <a:buNone/>
            </a:pPr>
            <a:r>
              <a:rPr lang="pt-BR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MySQL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</a:t>
            </a:r>
            <a:r>
              <a:rPr lang="pt-BR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PostgreeSQL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SQL </a:t>
            </a: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Server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</a:t>
            </a:r>
            <a:r>
              <a:rPr lang="pt-BR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Interbase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etc.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Tecnologias de Desenvolvimento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Introdução e Motivação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Objetivos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Revisão Bibliográfica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Materiais e Métodos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Resultados e Discussão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Conclusões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Considerações Finais e Trabalhos Futuros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Roteiro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É interpretada no navegador;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É um padrão;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Permite a comunicação com aplicações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server-side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Não requer software adicional.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/>
              <a:t>Java Script</a:t>
            </a:r>
            <a:endParaRPr lang="pt-BR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Livre;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Portável;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Comumente encontrados servidores a baixo custo;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Fácil aprendizagem.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PHP</a:t>
            </a:r>
            <a:endParaRPr lang="pt-BR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Livre;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Portável;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Alta compatibilidade;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Desempenho e estabilidade;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Pouco exigente.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err="1" smtClean="0"/>
              <a:t>MySQL</a:t>
            </a:r>
            <a:endParaRPr lang="pt-BR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Grupo de Dados;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Reside no cliente;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Nível de segurança aceitável para a solução: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Identificação do usuário.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err="1" smtClean="0"/>
              <a:t>Cookies</a:t>
            </a:r>
            <a:endParaRPr lang="pt-BR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Divide o processamento em três camadas: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Model</a:t>
            </a:r>
            <a:endParaRPr lang="pt-B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Representa o domínio, dados</a:t>
            </a:r>
          </a:p>
          <a:p>
            <a:pPr lvl="1">
              <a:buNone/>
            </a:pP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Controller</a:t>
            </a:r>
            <a:endParaRPr lang="pt-B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Inteligência, processamento</a:t>
            </a:r>
          </a:p>
          <a:p>
            <a:pPr lvl="2">
              <a:buNone/>
            </a:pPr>
            <a:endParaRPr lang="pt-BR" sz="2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View</a:t>
            </a:r>
            <a:endParaRPr lang="pt-B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Apresentação, interface com o usuário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Arquitetura MVC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Natureza da Pesquisa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Tecnológica</a:t>
            </a:r>
          </a:p>
          <a:p>
            <a:pPr lvl="1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Objetivos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Caráter exploratório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Experimentações exploratórias levam a inovações tecnológicas</a:t>
            </a:r>
          </a:p>
          <a:p>
            <a:pPr lvl="1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Meio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Procedimentos experimentais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Revisão bibliográfica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Materiais e Métodos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Desenvolvimento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Notebook Intel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Centrino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Duo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Core 2 Duo T7300 2GHz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2GB de memória RAM</a:t>
            </a: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Servidor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Dell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PowerEdge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2900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Máquina Virtual – Linux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Ubuntu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Materiais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Ferramentas de Desenvolvimento</a:t>
            </a:r>
          </a:p>
          <a:p>
            <a:pPr lvl="1"/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Zend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Studio 5.5 Trial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Adobe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Dreamweaver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CS3 Trial</a:t>
            </a:r>
          </a:p>
          <a:p>
            <a:pPr lvl="1"/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MySQL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Administrator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Serviços do Servidor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Servidor Web Apache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PHP</a:t>
            </a:r>
          </a:p>
          <a:p>
            <a:pPr lvl="1"/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MySQL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Materiais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Estudo da Web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Estudo da Coleta de Dados na Web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Estudo e Definição das Tecnologias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Definição da Plataforma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Desenvolvimento da Plataforma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Aplicação e Testes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Métodos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Plataforma Track4Web;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Validação da Plataforma;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Resultados e Discussão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Aumento da utilização da Internet;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Poder do meio de comunicação;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Entender e providenciar melhorias.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Desenvolvimento sob arquitetura MVC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Plataforma concentra dois Mecanismos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Coleta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Análise (Consulta)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Não é necessário manter a localidade espacial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Plataforma Track4Web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Arquitetura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Coleta</a:t>
            </a:r>
            <a:endParaRPr lang="pt-BR" sz="3600" i="1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500034" y="2643182"/>
          <a:ext cx="7922959" cy="221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Existem dois eventos, denominados: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Evento de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Log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Evento de Ação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Ambos eventos geram requisição no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Controller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do Cliente que segue a arquitetura até a persistência dos dados;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Tratamento no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Controller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do Servidor.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32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Coleta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33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Coleta</a:t>
            </a:r>
            <a:endParaRPr lang="pt-BR" sz="3600" i="1" dirty="0"/>
          </a:p>
        </p:txBody>
      </p:sp>
      <p:pic>
        <p:nvPicPr>
          <p:cNvPr id="10" name="Imagem 9" descr="Mecanismo de Col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36" y="1919415"/>
            <a:ext cx="8572528" cy="3019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Carregamento de Páginas</a:t>
            </a:r>
          </a:p>
          <a:p>
            <a:pPr>
              <a:buNone/>
            </a:pP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>
              <a:buNone/>
            </a:pP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34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Evento de </a:t>
            </a:r>
            <a:r>
              <a:rPr lang="pt-BR" sz="3600" dirty="0" err="1" smtClean="0"/>
              <a:t>Log</a:t>
            </a:r>
            <a:endParaRPr lang="pt-BR" sz="3600" i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28728" y="2143116"/>
          <a:ext cx="5668645" cy="4023360"/>
        </p:xfrm>
        <a:graphic>
          <a:graphicData uri="http://schemas.openxmlformats.org/drawingml/2006/table">
            <a:tbl>
              <a:tblPr/>
              <a:tblGrid>
                <a:gridCol w="1238885"/>
                <a:gridCol w="44297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Dado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Descrição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Código do </a:t>
                      </a: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Site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Código do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Site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que informa à qual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site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aquele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Log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pertence. Todos os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sites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estarão previamente cadastrados na plataforma.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Referer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Página de origem, ou seja, a página que o usuário estava antes de acessar a página que gerou o evento de log.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URL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 endereço do navegador do usuário utilizado para acessar a página geradora do evento de log.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Título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 título da página que acaba de ser carregada.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Resolução de Tela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a resolução de tela do cliente.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Flash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plugin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do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Flash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instalado.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Java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plugin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Java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instalado.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PDF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plugin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PDF instalado.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QuickTime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plugin do </a:t>
                      </a:r>
                      <a:r>
                        <a:rPr lang="pt-BR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QuickTime</a:t>
                      </a: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instalado.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RealPlayer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plugin do RealPlayer instalado.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Windows Media Player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 se o usuário possui ou não o </a:t>
                      </a:r>
                      <a:r>
                        <a:rPr lang="pt-BR" sz="11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plugin</a:t>
                      </a: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do </a:t>
                      </a:r>
                      <a:r>
                        <a:rPr lang="pt-BR" sz="11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Windows Media Player</a:t>
                      </a: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instalado.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Os dados coletados permitem identificar e gerar várias informações como: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Navegador do usuário;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Sistema operacional;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PDA;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País, estado e cidade de origem;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Identificação de computador, sessão e usuário;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Mecanismo de busca utilizado para chegar a página;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Palavra chave utilizada no mecanismo de busca.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35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Evento de </a:t>
            </a:r>
            <a:r>
              <a:rPr lang="pt-BR" sz="3600" dirty="0" err="1" smtClean="0"/>
              <a:t>Log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Os Identificadores de Computador, Sessão e Usuário são códigos que identificam cada Elemento;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Possuem validade determinada (exceto o de computador):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Sessão – 5 minutos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Usuário – 30 dias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Valores configuráveis.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36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Evento de </a:t>
            </a:r>
            <a:r>
              <a:rPr lang="pt-BR" sz="3600" dirty="0" err="1" smtClean="0"/>
              <a:t>Log</a:t>
            </a:r>
            <a:endParaRPr lang="pt-B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Clique em Objetos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Objetos podem ser: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Produtos (em </a:t>
            </a:r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e-commerce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)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Banners (</a:t>
            </a:r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marketing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37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Evento de Ação (</a:t>
            </a:r>
            <a:r>
              <a:rPr lang="pt-BR" sz="3600" i="1" dirty="0" err="1" smtClean="0"/>
              <a:t>Action</a:t>
            </a:r>
            <a:r>
              <a:rPr lang="pt-BR" sz="3600" dirty="0" smtClean="0"/>
              <a:t>)</a:t>
            </a:r>
            <a:endParaRPr lang="pt-BR" sz="3600" i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85918" y="2285992"/>
          <a:ext cx="5668645" cy="1760220"/>
        </p:xfrm>
        <a:graphic>
          <a:graphicData uri="http://schemas.openxmlformats.org/drawingml/2006/table">
            <a:tbl>
              <a:tblPr/>
              <a:tblGrid>
                <a:gridCol w="1238885"/>
                <a:gridCol w="44297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Dado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Descrição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URL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 endereço do navegador do usuário utilizado para acessar a página geradora do evento de log.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Link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Qual o objeto sendo clicado, com uma referência a este.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Destino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 for um link, informa qual o destino do mesmo.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Posição do elemento clicado no eixo X.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Posição do elemento clicado no eixo Y.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Utilização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38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Coleta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28596" y="2428868"/>
            <a:ext cx="8429684" cy="26432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&lt;!-- Script Track4Web - Site: ESL --&gt;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&lt;script language="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javascript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 type="text/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javascript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“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="http://tm-licesa.dcc.ufla.br/~vitor/Track4Web/Tracker.js"&gt;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&lt;/script&gt;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&lt;script language="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javascript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 type="text/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javascript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"&gt;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TrackId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3;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t-B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CollectData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&lt;/script&gt;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Resgate e disponibilização dos dados;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Dashboard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interativo;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Tratamento dos dados.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39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Análise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Serviços disponíveis;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Impossibilidade de acesso aos dados (dificuldade);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Projetos e estudos nas áreas de Mineração de Dados e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Business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Intelligence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Motivação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40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Análise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 descr="Mecanismo de Análi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50" y="2431244"/>
            <a:ext cx="8143900" cy="2274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Informações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Visitação Recente;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Horário;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Novos Visitantes;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Taxa de Rejeição;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Objetos mais acessados;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Páginas de origem e destino;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Mecanismos de busca e palavras chave.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41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Mecanismo de Análise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42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Dashboard</a:t>
            </a:r>
            <a:r>
              <a:rPr lang="pt-BR" sz="3600" dirty="0" smtClean="0"/>
              <a:t> Interativo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" name="Imagem 8" descr="trabalh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82127" y="1277756"/>
            <a:ext cx="5579745" cy="4723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Utilização nos seguintes sites: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Administração de Sistemas de Informação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Disponível em http://www.nte.ufla.br/asi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Engenharia de Software com Ênfase em Software Livre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Disponível em http://www.nte.ufla.br/esl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Informática em Educação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Disponível em http://www.nte.ufla.br/ied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Tecnologia de Redes de Computadores</a:t>
            </a:r>
          </a:p>
          <a:p>
            <a:pPr lvl="2">
              <a:buNone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Disponível em http://www.nte.ufla.br/rde</a:t>
            </a:r>
          </a:p>
          <a:p>
            <a:pPr lvl="1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43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Validação da Plataforma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Mais de 15.000 registros de eventos de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log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Mais de 12.000 registros de eventos de ação;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Usuários de 17 países;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Mais de 190 cidades distintas;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Mais de 4,5 milhões de “segundos” em navegação.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44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Validação da Plataforma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Objetivo alcançado – Desenvolvimento e Validação da Plataforma;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Fraco acoplamento do mecanismo de coleta;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Possibilidade de integração com diversos sites e serviços como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Moodle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Blogs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Gerenciadores de Conteúdo,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e-commerce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, etc.</a:t>
            </a: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45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Conclusões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Esforço no desenvolvimento é uma tarefa muito ampla;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Possibilidades a partir da plataforma;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Falta de Padrão.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46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Considerações Finais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Implementar a plataforma como forma de obter dados estruturados para aplicação de Mineração de Dados;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Ferramentas de Business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Intelligence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para diversas áreas das quais pode-se citar: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Educação à Distância;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Vendas Online;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Utilização de ferramentas internas.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47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Trabalhos Futuros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Validar e melhorar os web sites utilizados como plataformas de teste, mediante resultados obtidos e dificuldades encontradas;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48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Trabalhos Futuros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Agradecimentos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Público;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Banca;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Orientador;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Coordenador de Curso.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Dúvidas</a:t>
            </a:r>
          </a:p>
          <a:p>
            <a:pPr lvl="1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Perguntas e Respostas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49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Encerramento</a:t>
            </a:r>
            <a:endParaRPr lang="pt-BR" sz="3600" i="1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Mecanismo de Coleta;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Ambiente de Consulta;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Disponibilidade de acesso aos dados de forma estruturada;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Plataforma integralizável.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World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Wide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Web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Coleta de Dados na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Web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Tecnologias;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Arquitetura de Desenvolvimento MVC.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Revisão Bibliográfica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Sistema de documentos hipermídia interligados;</a:t>
            </a:r>
          </a:p>
          <a:p>
            <a:pPr lvl="1">
              <a:buNone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Envolve textos, imagens, clipes, vídeos, sons, áudios, etc.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Navegador;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Hyperlink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pPr lvl="1">
              <a:buNone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Ligação entre os documentos hipermídia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Navegação.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17/11/2008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/>
              <a:t>World </a:t>
            </a:r>
            <a:r>
              <a:rPr lang="pt-BR" sz="3600" i="1" dirty="0" err="1" smtClean="0"/>
              <a:t>Wide</a:t>
            </a:r>
            <a:r>
              <a:rPr lang="pt-BR" sz="3600" i="1" dirty="0" smtClean="0"/>
              <a:t> Web </a:t>
            </a:r>
            <a:r>
              <a:rPr lang="pt-BR" sz="3600" dirty="0" smtClean="0"/>
              <a:t>- Conceitos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Surgimento em 1980 no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CERN¹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-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Enquire²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</a:p>
          <a:p>
            <a:pPr lvl="1">
              <a:buNone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¹ Organização Européia de Investigação Nuclear</a:t>
            </a:r>
          </a:p>
          <a:p>
            <a:pPr lvl="1">
              <a:buNone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² Projeto de reconhecimento e associação de informações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Compartilhamento de arquivos;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Surgimento do primeiro navegador 1990.</a:t>
            </a:r>
          </a:p>
          <a:p>
            <a:pPr lvl="1">
              <a:buNone/>
            </a:pPr>
            <a:r>
              <a:rPr lang="pt-BR" sz="2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WorldWideWeb</a:t>
            </a:r>
            <a:endParaRPr lang="pt-BR" sz="24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pPr>
              <a:buNone/>
            </a:pP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/>
              <a:t>World </a:t>
            </a:r>
            <a:r>
              <a:rPr lang="pt-BR" sz="3600" i="1" dirty="0" err="1" smtClean="0"/>
              <a:t>Wide</a:t>
            </a:r>
            <a:r>
              <a:rPr lang="pt-BR" sz="3600" i="1" dirty="0" smtClean="0"/>
              <a:t> Web </a:t>
            </a:r>
            <a:r>
              <a:rPr lang="pt-BR" sz="3600" dirty="0" smtClean="0"/>
              <a:t>- História</a:t>
            </a:r>
            <a:endParaRPr lang="pt-B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1991 – Internet + Web;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Em 1993, a liberdade de uso da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World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Wide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 Web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;</a:t>
            </a: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Participação da comunidade no desenvolvimento;</a:t>
            </a:r>
          </a:p>
          <a:p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Segoe UI" pitchFamily="34" charset="0"/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Segoe UI" pitchFamily="34" charset="0"/>
              </a:rPr>
              <a:t>Surgimento de padrões.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17/11/2008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74EC-C23F-4EE2-9601-560D95C1DA8C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/>
              <a:t>World </a:t>
            </a:r>
            <a:r>
              <a:rPr lang="pt-BR" sz="3600" i="1" dirty="0" err="1" smtClean="0"/>
              <a:t>Wide</a:t>
            </a:r>
            <a:r>
              <a:rPr lang="pt-BR" sz="3600" i="1" dirty="0" smtClean="0"/>
              <a:t> Web </a:t>
            </a:r>
            <a:r>
              <a:rPr lang="pt-BR" sz="3600" dirty="0" smtClean="0"/>
              <a:t>- História</a:t>
            </a:r>
            <a:endParaRPr lang="pt-B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</TotalTime>
  <Words>1571</Words>
  <Application>Microsoft Office PowerPoint</Application>
  <PresentationFormat>Apresentação na tela (4:3)</PresentationFormat>
  <Paragraphs>510</Paragraphs>
  <Slides>49</Slides>
  <Notes>0</Notes>
  <HiddenSlides>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Concurso</vt:lpstr>
      <vt:lpstr>Slide 1</vt:lpstr>
      <vt:lpstr>Roteiro</vt:lpstr>
      <vt:lpstr>Introdução</vt:lpstr>
      <vt:lpstr>Motivação</vt:lpstr>
      <vt:lpstr>Objetivos</vt:lpstr>
      <vt:lpstr>Revisão Bibliográfica</vt:lpstr>
      <vt:lpstr>World Wide Web - Conceitos</vt:lpstr>
      <vt:lpstr>World Wide Web - História</vt:lpstr>
      <vt:lpstr>World Wide Web - História</vt:lpstr>
      <vt:lpstr>World Wide Web – Funcionamento</vt:lpstr>
      <vt:lpstr>Coleta de Dados na Web</vt:lpstr>
      <vt:lpstr>Coleta de Dados na Web</vt:lpstr>
      <vt:lpstr>Análise de Log</vt:lpstr>
      <vt:lpstr>Análise de Log - Vantagens</vt:lpstr>
      <vt:lpstr>Análise de Log - Desvantagens</vt:lpstr>
      <vt:lpstr>Registro de Acessos</vt:lpstr>
      <vt:lpstr>Registro de Acessos - Vantagens</vt:lpstr>
      <vt:lpstr>Registro de Acessos - Desvantagens</vt:lpstr>
      <vt:lpstr>Tecnologias de Desenvolvimento</vt:lpstr>
      <vt:lpstr>Java Script</vt:lpstr>
      <vt:lpstr>PHP</vt:lpstr>
      <vt:lpstr>MySQL</vt:lpstr>
      <vt:lpstr>Cookies</vt:lpstr>
      <vt:lpstr>Arquitetura MVC</vt:lpstr>
      <vt:lpstr>Materiais e Métodos</vt:lpstr>
      <vt:lpstr>Materiais</vt:lpstr>
      <vt:lpstr>Materiais</vt:lpstr>
      <vt:lpstr>Métodos</vt:lpstr>
      <vt:lpstr>Resultados e Discussão</vt:lpstr>
      <vt:lpstr>Plataforma Track4Web</vt:lpstr>
      <vt:lpstr>Mecanismo de Coleta</vt:lpstr>
      <vt:lpstr>Mecanismo de Coleta</vt:lpstr>
      <vt:lpstr>Mecanismo de Coleta</vt:lpstr>
      <vt:lpstr>Evento de Log</vt:lpstr>
      <vt:lpstr>Evento de Log</vt:lpstr>
      <vt:lpstr>Evento de Log</vt:lpstr>
      <vt:lpstr>Evento de Ação (Action)</vt:lpstr>
      <vt:lpstr>Mecanismo de Coleta</vt:lpstr>
      <vt:lpstr>Mecanismo de Análise</vt:lpstr>
      <vt:lpstr>Mecanismo de Análise</vt:lpstr>
      <vt:lpstr>Mecanismo de Análise</vt:lpstr>
      <vt:lpstr>Dashboard Interativo</vt:lpstr>
      <vt:lpstr>Validação da Plataforma</vt:lpstr>
      <vt:lpstr>Validação da Plataforma</vt:lpstr>
      <vt:lpstr>Conclusões</vt:lpstr>
      <vt:lpstr>Considerações Finais</vt:lpstr>
      <vt:lpstr>Trabalhos Futuros</vt:lpstr>
      <vt:lpstr>Trabalhos Futuros</vt:lpstr>
      <vt:lpstr>Encerramento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Vítor Hugo</dc:creator>
  <cp:lastModifiedBy>Vítor Hugo</cp:lastModifiedBy>
  <cp:revision>107</cp:revision>
  <dcterms:created xsi:type="dcterms:W3CDTF">2008-11-11T21:16:36Z</dcterms:created>
  <dcterms:modified xsi:type="dcterms:W3CDTF">2008-11-28T13:35:56Z</dcterms:modified>
</cp:coreProperties>
</file>