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12" r:id="rId1"/>
  </p:sldMasterIdLst>
  <p:notesMasterIdLst>
    <p:notesMasterId r:id="rId51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4" r:id="rId34"/>
    <p:sldId id="290" r:id="rId35"/>
    <p:sldId id="291" r:id="rId36"/>
    <p:sldId id="292" r:id="rId37"/>
    <p:sldId id="293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</p:sldIdLst>
  <p:sldSz cx="9144000" cy="6858000" type="screen4x3"/>
  <p:notesSz cx="7099300" cy="102346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34CEBF-5E79-46B9-BEF5-4EBB62A766A1}" type="doc">
      <dgm:prSet loTypeId="urn:microsoft.com/office/officeart/2005/8/layout/hProcess9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9421E0A-1381-48A3-AAEB-C38F610DF32C}">
      <dgm:prSet phldrT="[Texto]"/>
      <dgm:spPr/>
      <dgm:t>
        <a:bodyPr/>
        <a:lstStyle/>
        <a:p>
          <a:r>
            <a:rPr lang="pt-BR" i="1"/>
            <a:t>Controller </a:t>
          </a:r>
          <a:r>
            <a:rPr lang="pt-BR"/>
            <a:t>Cliente</a:t>
          </a:r>
        </a:p>
      </dgm:t>
    </dgm:pt>
    <dgm:pt modelId="{A3A902CD-FB5C-4CBA-9E68-AE253AB4D0DC}" type="parTrans" cxnId="{047A385A-40AF-4EBB-B97F-F82045409D39}">
      <dgm:prSet/>
      <dgm:spPr/>
      <dgm:t>
        <a:bodyPr/>
        <a:lstStyle/>
        <a:p>
          <a:endParaRPr lang="pt-BR"/>
        </a:p>
      </dgm:t>
    </dgm:pt>
    <dgm:pt modelId="{83CD2072-8548-4747-8EE8-A48ED48D4FDB}" type="sibTrans" cxnId="{047A385A-40AF-4EBB-B97F-F82045409D39}">
      <dgm:prSet/>
      <dgm:spPr/>
      <dgm:t>
        <a:bodyPr/>
        <a:lstStyle/>
        <a:p>
          <a:endParaRPr lang="pt-BR"/>
        </a:p>
      </dgm:t>
    </dgm:pt>
    <dgm:pt modelId="{EE759AB6-8816-436F-A8A6-3EF5CC8334B9}">
      <dgm:prSet phldrT="[Texto]"/>
      <dgm:spPr/>
      <dgm:t>
        <a:bodyPr/>
        <a:lstStyle/>
        <a:p>
          <a:r>
            <a:rPr lang="pt-BR"/>
            <a:t>Coleta  de Informações</a:t>
          </a:r>
        </a:p>
      </dgm:t>
    </dgm:pt>
    <dgm:pt modelId="{4C09F4C3-2743-47A5-BD60-2B88699B2BA2}" type="parTrans" cxnId="{EB23F5DE-D222-45DA-AFFB-46D5124D7051}">
      <dgm:prSet/>
      <dgm:spPr/>
      <dgm:t>
        <a:bodyPr/>
        <a:lstStyle/>
        <a:p>
          <a:endParaRPr lang="pt-BR"/>
        </a:p>
      </dgm:t>
    </dgm:pt>
    <dgm:pt modelId="{73B7D334-F28E-42E6-9CF6-AFEBAF8FA96E}" type="sibTrans" cxnId="{EB23F5DE-D222-45DA-AFFB-46D5124D7051}">
      <dgm:prSet/>
      <dgm:spPr/>
      <dgm:t>
        <a:bodyPr/>
        <a:lstStyle/>
        <a:p>
          <a:endParaRPr lang="pt-BR"/>
        </a:p>
      </dgm:t>
    </dgm:pt>
    <dgm:pt modelId="{62521027-B49D-44AD-81C3-804864C22216}">
      <dgm:prSet phldrT="[Texto]"/>
      <dgm:spPr/>
      <dgm:t>
        <a:bodyPr/>
        <a:lstStyle/>
        <a:p>
          <a:r>
            <a:rPr lang="pt-BR" i="1"/>
            <a:t>Controller</a:t>
          </a:r>
          <a:r>
            <a:rPr lang="pt-BR"/>
            <a:t> Servidor</a:t>
          </a:r>
        </a:p>
      </dgm:t>
    </dgm:pt>
    <dgm:pt modelId="{92153AD7-852D-4E07-9323-C98B0F59BFB7}" type="parTrans" cxnId="{247C9E6D-71CC-4EAA-B938-0DF0D6A0AB9D}">
      <dgm:prSet/>
      <dgm:spPr/>
      <dgm:t>
        <a:bodyPr/>
        <a:lstStyle/>
        <a:p>
          <a:endParaRPr lang="pt-BR"/>
        </a:p>
      </dgm:t>
    </dgm:pt>
    <dgm:pt modelId="{B246A8E2-416F-4ADB-94C2-A3D791713C5E}" type="sibTrans" cxnId="{247C9E6D-71CC-4EAA-B938-0DF0D6A0AB9D}">
      <dgm:prSet/>
      <dgm:spPr/>
      <dgm:t>
        <a:bodyPr/>
        <a:lstStyle/>
        <a:p>
          <a:endParaRPr lang="pt-BR"/>
        </a:p>
      </dgm:t>
    </dgm:pt>
    <dgm:pt modelId="{0BF35DD2-C7C1-4308-92D7-238C2A39E6D3}">
      <dgm:prSet phldrT="[Texto]"/>
      <dgm:spPr/>
      <dgm:t>
        <a:bodyPr/>
        <a:lstStyle/>
        <a:p>
          <a:r>
            <a:rPr lang="pt-BR" i="1"/>
            <a:t>Model</a:t>
          </a:r>
        </a:p>
      </dgm:t>
    </dgm:pt>
    <dgm:pt modelId="{95F12D1A-2F0B-4121-921F-4250053AA823}" type="parTrans" cxnId="{FA3B8236-B934-4F13-A604-183993C8EA47}">
      <dgm:prSet/>
      <dgm:spPr/>
      <dgm:t>
        <a:bodyPr/>
        <a:lstStyle/>
        <a:p>
          <a:endParaRPr lang="pt-BR"/>
        </a:p>
      </dgm:t>
    </dgm:pt>
    <dgm:pt modelId="{0F86E437-00DB-49EA-9F1E-79DA28EC2872}" type="sibTrans" cxnId="{FA3B8236-B934-4F13-A604-183993C8EA47}">
      <dgm:prSet/>
      <dgm:spPr/>
      <dgm:t>
        <a:bodyPr/>
        <a:lstStyle/>
        <a:p>
          <a:endParaRPr lang="pt-BR"/>
        </a:p>
      </dgm:t>
    </dgm:pt>
    <dgm:pt modelId="{6198CD8F-77CB-4B2B-A4EB-83ED5D4CF3B5}">
      <dgm:prSet phldrT="[Texto]"/>
      <dgm:spPr/>
      <dgm:t>
        <a:bodyPr/>
        <a:lstStyle/>
        <a:p>
          <a:r>
            <a:rPr lang="pt-BR"/>
            <a:t>Persistência dos Dados na Base de Dados</a:t>
          </a:r>
        </a:p>
      </dgm:t>
    </dgm:pt>
    <dgm:pt modelId="{882B36AF-C2A5-4C64-B519-EF2A3CEDFA16}" type="parTrans" cxnId="{FDA61D6A-B1AA-406C-979F-8F45919A6057}">
      <dgm:prSet/>
      <dgm:spPr/>
      <dgm:t>
        <a:bodyPr/>
        <a:lstStyle/>
        <a:p>
          <a:endParaRPr lang="pt-BR"/>
        </a:p>
      </dgm:t>
    </dgm:pt>
    <dgm:pt modelId="{C76A78A0-4805-4632-9B0F-25BCADE4E0B0}" type="sibTrans" cxnId="{FDA61D6A-B1AA-406C-979F-8F45919A6057}">
      <dgm:prSet/>
      <dgm:spPr/>
      <dgm:t>
        <a:bodyPr/>
        <a:lstStyle/>
        <a:p>
          <a:endParaRPr lang="pt-BR"/>
        </a:p>
      </dgm:t>
    </dgm:pt>
    <dgm:pt modelId="{45968B9D-59A7-4755-8069-04AFAE5F8921}">
      <dgm:prSet phldrT="[Texto]"/>
      <dgm:spPr/>
      <dgm:t>
        <a:bodyPr/>
        <a:lstStyle/>
        <a:p>
          <a:r>
            <a:rPr lang="pt-BR"/>
            <a:t>Processamento dos Dados</a:t>
          </a:r>
        </a:p>
      </dgm:t>
    </dgm:pt>
    <dgm:pt modelId="{50628052-286E-4C35-ADFF-492FE23D8F1E}" type="sibTrans" cxnId="{155AEC2D-97A6-4D19-AFF9-50242A3BE47D}">
      <dgm:prSet/>
      <dgm:spPr/>
      <dgm:t>
        <a:bodyPr/>
        <a:lstStyle/>
        <a:p>
          <a:endParaRPr lang="pt-BR"/>
        </a:p>
      </dgm:t>
    </dgm:pt>
    <dgm:pt modelId="{BEFA3459-74F2-4907-BE6F-078DBF679D31}" type="parTrans" cxnId="{155AEC2D-97A6-4D19-AFF9-50242A3BE47D}">
      <dgm:prSet/>
      <dgm:spPr/>
      <dgm:t>
        <a:bodyPr/>
        <a:lstStyle/>
        <a:p>
          <a:endParaRPr lang="pt-BR"/>
        </a:p>
      </dgm:t>
    </dgm:pt>
    <dgm:pt modelId="{7B24C30C-23E2-42A2-9B8A-F6D1EA91EBAA}">
      <dgm:prSet phldrT="[Texto]"/>
      <dgm:spPr/>
      <dgm:t>
        <a:bodyPr/>
        <a:lstStyle/>
        <a:p>
          <a:r>
            <a:rPr lang="pt-BR"/>
            <a:t>Coleta de novas informações</a:t>
          </a:r>
        </a:p>
      </dgm:t>
    </dgm:pt>
    <dgm:pt modelId="{68FE2659-765A-41C2-B222-F425634859A2}" type="sibTrans" cxnId="{EA6E8911-5B2E-4E14-819F-6DDCB6A3DA12}">
      <dgm:prSet/>
      <dgm:spPr/>
      <dgm:t>
        <a:bodyPr/>
        <a:lstStyle/>
        <a:p>
          <a:endParaRPr lang="pt-BR"/>
        </a:p>
      </dgm:t>
    </dgm:pt>
    <dgm:pt modelId="{D7A57F6A-58B3-43C5-B6E3-EE2D27AA8C30}" type="parTrans" cxnId="{EA6E8911-5B2E-4E14-819F-6DDCB6A3DA12}">
      <dgm:prSet/>
      <dgm:spPr/>
      <dgm:t>
        <a:bodyPr/>
        <a:lstStyle/>
        <a:p>
          <a:endParaRPr lang="pt-BR"/>
        </a:p>
      </dgm:t>
    </dgm:pt>
    <dgm:pt modelId="{2D28ED01-DF97-466E-8E96-1F93DCE3F1C4}" type="pres">
      <dgm:prSet presAssocID="{9634CEBF-5E79-46B9-BEF5-4EBB62A766A1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CB3D3764-2141-48BD-A16C-2D87618991C5}" type="pres">
      <dgm:prSet presAssocID="{9634CEBF-5E79-46B9-BEF5-4EBB62A766A1}" presName="arrow" presStyleLbl="bgShp" presStyleIdx="0" presStyleCnt="1"/>
      <dgm:spPr/>
      <dgm:t>
        <a:bodyPr/>
        <a:lstStyle/>
        <a:p>
          <a:endParaRPr lang="pt-BR"/>
        </a:p>
      </dgm:t>
    </dgm:pt>
    <dgm:pt modelId="{29782949-6582-42F7-B616-2E7DFAB1FFAF}" type="pres">
      <dgm:prSet presAssocID="{9634CEBF-5E79-46B9-BEF5-4EBB62A766A1}" presName="linearProcess" presStyleCnt="0"/>
      <dgm:spPr/>
    </dgm:pt>
    <dgm:pt modelId="{78B526C0-D122-412A-AD46-B7A1E8310E28}" type="pres">
      <dgm:prSet presAssocID="{C9421E0A-1381-48A3-AAEB-C38F610DF32C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CB45814-7A80-4581-A0AB-45814A08150F}" type="pres">
      <dgm:prSet presAssocID="{83CD2072-8548-4747-8EE8-A48ED48D4FDB}" presName="sibTrans" presStyleCnt="0"/>
      <dgm:spPr/>
    </dgm:pt>
    <dgm:pt modelId="{0A60750D-2E68-4D0B-A6EC-7D0C3C1D4E89}" type="pres">
      <dgm:prSet presAssocID="{62521027-B49D-44AD-81C3-804864C22216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3D3F3B0-7446-46C4-A7C7-1F1F76E0A72A}" type="pres">
      <dgm:prSet presAssocID="{B246A8E2-416F-4ADB-94C2-A3D791713C5E}" presName="sibTrans" presStyleCnt="0"/>
      <dgm:spPr/>
    </dgm:pt>
    <dgm:pt modelId="{35750EAB-0A5D-4646-B86E-56EB0F0644D5}" type="pres">
      <dgm:prSet presAssocID="{0BF35DD2-C7C1-4308-92D7-238C2A39E6D3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87FE09B9-C163-4FF6-A65E-F66CADE9EB83}" type="presOf" srcId="{0BF35DD2-C7C1-4308-92D7-238C2A39E6D3}" destId="{35750EAB-0A5D-4646-B86E-56EB0F0644D5}" srcOrd="0" destOrd="0" presId="urn:microsoft.com/office/officeart/2005/8/layout/hProcess9"/>
    <dgm:cxn modelId="{247C9E6D-71CC-4EAA-B938-0DF0D6A0AB9D}" srcId="{9634CEBF-5E79-46B9-BEF5-4EBB62A766A1}" destId="{62521027-B49D-44AD-81C3-804864C22216}" srcOrd="1" destOrd="0" parTransId="{92153AD7-852D-4E07-9323-C98B0F59BFB7}" sibTransId="{B246A8E2-416F-4ADB-94C2-A3D791713C5E}"/>
    <dgm:cxn modelId="{EB23F5DE-D222-45DA-AFFB-46D5124D7051}" srcId="{C9421E0A-1381-48A3-AAEB-C38F610DF32C}" destId="{EE759AB6-8816-436F-A8A6-3EF5CC8334B9}" srcOrd="0" destOrd="0" parTransId="{4C09F4C3-2743-47A5-BD60-2B88699B2BA2}" sibTransId="{73B7D334-F28E-42E6-9CF6-AFEBAF8FA96E}"/>
    <dgm:cxn modelId="{7669B448-6AA6-4F9E-A25E-77D8AA5EE050}" type="presOf" srcId="{9634CEBF-5E79-46B9-BEF5-4EBB62A766A1}" destId="{2D28ED01-DF97-466E-8E96-1F93DCE3F1C4}" srcOrd="0" destOrd="0" presId="urn:microsoft.com/office/officeart/2005/8/layout/hProcess9"/>
    <dgm:cxn modelId="{40D604E2-EF31-4D47-9C5D-32416C30BDDB}" type="presOf" srcId="{C9421E0A-1381-48A3-AAEB-C38F610DF32C}" destId="{78B526C0-D122-412A-AD46-B7A1E8310E28}" srcOrd="0" destOrd="0" presId="urn:microsoft.com/office/officeart/2005/8/layout/hProcess9"/>
    <dgm:cxn modelId="{FDA61D6A-B1AA-406C-979F-8F45919A6057}" srcId="{0BF35DD2-C7C1-4308-92D7-238C2A39E6D3}" destId="{6198CD8F-77CB-4B2B-A4EB-83ED5D4CF3B5}" srcOrd="0" destOrd="0" parTransId="{882B36AF-C2A5-4C64-B519-EF2A3CEDFA16}" sibTransId="{C76A78A0-4805-4632-9B0F-25BCADE4E0B0}"/>
    <dgm:cxn modelId="{EA6E8911-5B2E-4E14-819F-6DDCB6A3DA12}" srcId="{62521027-B49D-44AD-81C3-804864C22216}" destId="{7B24C30C-23E2-42A2-9B8A-F6D1EA91EBAA}" srcOrd="1" destOrd="0" parTransId="{D7A57F6A-58B3-43C5-B6E3-EE2D27AA8C30}" sibTransId="{68FE2659-765A-41C2-B222-F425634859A2}"/>
    <dgm:cxn modelId="{0CC704FE-FF7F-4B3D-8CA7-49010FB79486}" type="presOf" srcId="{62521027-B49D-44AD-81C3-804864C22216}" destId="{0A60750D-2E68-4D0B-A6EC-7D0C3C1D4E89}" srcOrd="0" destOrd="0" presId="urn:microsoft.com/office/officeart/2005/8/layout/hProcess9"/>
    <dgm:cxn modelId="{7448F16D-844E-402B-9802-3B224A12F5D9}" type="presOf" srcId="{45968B9D-59A7-4755-8069-04AFAE5F8921}" destId="{0A60750D-2E68-4D0B-A6EC-7D0C3C1D4E89}" srcOrd="0" destOrd="1" presId="urn:microsoft.com/office/officeart/2005/8/layout/hProcess9"/>
    <dgm:cxn modelId="{155AEC2D-97A6-4D19-AFF9-50242A3BE47D}" srcId="{62521027-B49D-44AD-81C3-804864C22216}" destId="{45968B9D-59A7-4755-8069-04AFAE5F8921}" srcOrd="0" destOrd="0" parTransId="{BEFA3459-74F2-4907-BE6F-078DBF679D31}" sibTransId="{50628052-286E-4C35-ADFF-492FE23D8F1E}"/>
    <dgm:cxn modelId="{047A385A-40AF-4EBB-B97F-F82045409D39}" srcId="{9634CEBF-5E79-46B9-BEF5-4EBB62A766A1}" destId="{C9421E0A-1381-48A3-AAEB-C38F610DF32C}" srcOrd="0" destOrd="0" parTransId="{A3A902CD-FB5C-4CBA-9E68-AE253AB4D0DC}" sibTransId="{83CD2072-8548-4747-8EE8-A48ED48D4FDB}"/>
    <dgm:cxn modelId="{39136012-B62E-46DC-8C89-F61A1BE61E5D}" type="presOf" srcId="{EE759AB6-8816-436F-A8A6-3EF5CC8334B9}" destId="{78B526C0-D122-412A-AD46-B7A1E8310E28}" srcOrd="0" destOrd="1" presId="urn:microsoft.com/office/officeart/2005/8/layout/hProcess9"/>
    <dgm:cxn modelId="{0315AF04-C2CE-4E8C-B12D-E760F89FEFE4}" type="presOf" srcId="{6198CD8F-77CB-4B2B-A4EB-83ED5D4CF3B5}" destId="{35750EAB-0A5D-4646-B86E-56EB0F0644D5}" srcOrd="0" destOrd="1" presId="urn:microsoft.com/office/officeart/2005/8/layout/hProcess9"/>
    <dgm:cxn modelId="{FA3B8236-B934-4F13-A604-183993C8EA47}" srcId="{9634CEBF-5E79-46B9-BEF5-4EBB62A766A1}" destId="{0BF35DD2-C7C1-4308-92D7-238C2A39E6D3}" srcOrd="2" destOrd="0" parTransId="{95F12D1A-2F0B-4121-921F-4250053AA823}" sibTransId="{0F86E437-00DB-49EA-9F1E-79DA28EC2872}"/>
    <dgm:cxn modelId="{6896BA88-DD57-48F3-AA1B-61BE2DBD6224}" type="presOf" srcId="{7B24C30C-23E2-42A2-9B8A-F6D1EA91EBAA}" destId="{0A60750D-2E68-4D0B-A6EC-7D0C3C1D4E89}" srcOrd="0" destOrd="2" presId="urn:microsoft.com/office/officeart/2005/8/layout/hProcess9"/>
    <dgm:cxn modelId="{2E984906-83BE-4FD2-990B-DFE27472BD48}" type="presParOf" srcId="{2D28ED01-DF97-466E-8E96-1F93DCE3F1C4}" destId="{CB3D3764-2141-48BD-A16C-2D87618991C5}" srcOrd="0" destOrd="0" presId="urn:microsoft.com/office/officeart/2005/8/layout/hProcess9"/>
    <dgm:cxn modelId="{4F701562-F6A2-469C-8497-6FAB9AF11F99}" type="presParOf" srcId="{2D28ED01-DF97-466E-8E96-1F93DCE3F1C4}" destId="{29782949-6582-42F7-B616-2E7DFAB1FFAF}" srcOrd="1" destOrd="0" presId="urn:microsoft.com/office/officeart/2005/8/layout/hProcess9"/>
    <dgm:cxn modelId="{07612019-A48A-47B4-87EF-5454C55FC3C8}" type="presParOf" srcId="{29782949-6582-42F7-B616-2E7DFAB1FFAF}" destId="{78B526C0-D122-412A-AD46-B7A1E8310E28}" srcOrd="0" destOrd="0" presId="urn:microsoft.com/office/officeart/2005/8/layout/hProcess9"/>
    <dgm:cxn modelId="{12BBED08-0ADC-414D-93A4-0C8DF4D82595}" type="presParOf" srcId="{29782949-6582-42F7-B616-2E7DFAB1FFAF}" destId="{ECB45814-7A80-4581-A0AB-45814A08150F}" srcOrd="1" destOrd="0" presId="urn:microsoft.com/office/officeart/2005/8/layout/hProcess9"/>
    <dgm:cxn modelId="{30A10C6E-931A-4F9D-B636-90452C86ED07}" type="presParOf" srcId="{29782949-6582-42F7-B616-2E7DFAB1FFAF}" destId="{0A60750D-2E68-4D0B-A6EC-7D0C3C1D4E89}" srcOrd="2" destOrd="0" presId="urn:microsoft.com/office/officeart/2005/8/layout/hProcess9"/>
    <dgm:cxn modelId="{FA7BAFD6-1E38-41EB-98C1-463CCD3E7004}" type="presParOf" srcId="{29782949-6582-42F7-B616-2E7DFAB1FFAF}" destId="{A3D3F3B0-7446-46C4-A7C7-1F1F76E0A72A}" srcOrd="3" destOrd="0" presId="urn:microsoft.com/office/officeart/2005/8/layout/hProcess9"/>
    <dgm:cxn modelId="{14E5929D-49CD-4DA6-A753-8A7C10D0741B}" type="presParOf" srcId="{29782949-6582-42F7-B616-2E7DFAB1FFAF}" destId="{35750EAB-0A5D-4646-B86E-56EB0F0644D5}" srcOrd="4" destOrd="0" presId="urn:microsoft.com/office/officeart/2005/8/layout/hProcess9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A6EF749B-22BF-482A-B4CF-33D10DDEDA73}" type="datetimeFigureOut">
              <a:rPr lang="pt-BR" smtClean="0"/>
              <a:pPr/>
              <a:t>28/11/2008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EF74A655-7117-4151-B161-BA22BD95256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pt-BR" smtClean="0"/>
              <a:t>17/11/2008</a:t>
            </a:r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6F074EC-C23F-4EE2-9601-560D95C1DA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pt-BR" smtClean="0"/>
              <a:t>17/11/2008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F074EC-C23F-4EE2-9601-560D95C1DA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pt-BR" smtClean="0"/>
              <a:t>17/11/2008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F074EC-C23F-4EE2-9601-560D95C1DA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pt-BR" smtClean="0"/>
              <a:t>17/11/2008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F074EC-C23F-4EE2-9601-560D95C1DA8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pt-BR" smtClean="0"/>
              <a:t>17/11/2008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F074EC-C23F-4EE2-9601-560D95C1DA8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pt-BR" smtClean="0"/>
              <a:t>17/11/2008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F074EC-C23F-4EE2-9601-560D95C1DA8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pt-BR" smtClean="0"/>
              <a:t>17/11/2008</a:t>
            </a: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F074EC-C23F-4EE2-9601-560D95C1DA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pt-BR" smtClean="0"/>
              <a:t>17/11/2008</a:t>
            </a: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F074EC-C23F-4EE2-9601-560D95C1DA8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pt-BR" smtClean="0"/>
              <a:t>17/11/2008</a:t>
            </a: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F074EC-C23F-4EE2-9601-560D95C1DA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r>
              <a:rPr lang="pt-BR" smtClean="0"/>
              <a:t>17/11/2008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F074EC-C23F-4EE2-9601-560D95C1DA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pt-BR" smtClean="0"/>
              <a:t>17/11/2008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6F074EC-C23F-4EE2-9601-560D95C1DA8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pt-BR" smtClean="0"/>
              <a:t>17/11/2008</a:t>
            </a:r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6F074EC-C23F-4EE2-9601-560D95C1DA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7332" y="401622"/>
            <a:ext cx="16843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740" descr="LogoUfla100300dp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72330" y="349235"/>
            <a:ext cx="17272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CaixaDeTexto 7"/>
          <p:cNvSpPr txBox="1"/>
          <p:nvPr/>
        </p:nvSpPr>
        <p:spPr>
          <a:xfrm>
            <a:off x="200253" y="2000240"/>
            <a:ext cx="8743495" cy="230832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</a:rPr>
              <a:t>Track4Web: Uma plataforma inteligente de coleta e análise de dados e interações de usuários na Web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3187647" y="4594878"/>
            <a:ext cx="2768707" cy="147732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pt-BR" dirty="0" smtClean="0">
                <a:latin typeface="Arial Narrow" pitchFamily="34" charset="0"/>
                <a:cs typeface="Segoe UI" pitchFamily="34" charset="0"/>
              </a:rPr>
              <a:t>Vítor Hugo de Paula </a:t>
            </a:r>
            <a:r>
              <a:rPr lang="pt-BR" dirty="0" err="1" smtClean="0">
                <a:latin typeface="Arial Narrow" pitchFamily="34" charset="0"/>
                <a:cs typeface="Segoe UI" pitchFamily="34" charset="0"/>
              </a:rPr>
              <a:t>Carvalho¹</a:t>
            </a:r>
            <a:endParaRPr lang="pt-BR" dirty="0" smtClean="0">
              <a:latin typeface="Arial Narrow" pitchFamily="34" charset="0"/>
              <a:cs typeface="Segoe UI" pitchFamily="34" charset="0"/>
            </a:endParaRPr>
          </a:p>
          <a:p>
            <a:pPr algn="ctr"/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cs typeface="Segoe UI" pitchFamily="34" charset="0"/>
              </a:rPr>
              <a:t>Ahmed Ali Abdalla </a:t>
            </a:r>
            <a:r>
              <a:rPr lang="pt-BR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cs typeface="Segoe UI" pitchFamily="34" charset="0"/>
              </a:rPr>
              <a:t>Esmin²</a:t>
            </a:r>
            <a:endParaRPr lang="pt-BR" dirty="0" smtClean="0">
              <a:solidFill>
                <a:schemeClr val="tx1">
                  <a:lumMod val="65000"/>
                  <a:lumOff val="35000"/>
                </a:schemeClr>
              </a:solidFill>
              <a:latin typeface="Arial Narrow" pitchFamily="34" charset="0"/>
              <a:cs typeface="Segoe UI" pitchFamily="34" charset="0"/>
            </a:endParaRPr>
          </a:p>
          <a:p>
            <a:pPr algn="ctr"/>
            <a:endParaRPr lang="pt-BR" dirty="0">
              <a:latin typeface="Arial Narrow" pitchFamily="34" charset="0"/>
              <a:cs typeface="Segoe UI" pitchFamily="34" charset="0"/>
            </a:endParaRPr>
          </a:p>
          <a:p>
            <a:pPr algn="ctr"/>
            <a:r>
              <a:rPr lang="pt-BR" dirty="0" smtClean="0">
                <a:latin typeface="Arial Narrow" pitchFamily="34" charset="0"/>
                <a:cs typeface="Segoe UI" pitchFamily="34" charset="0"/>
              </a:rPr>
              <a:t>¹vitorhugo@comp.ufla.br</a:t>
            </a:r>
          </a:p>
          <a:p>
            <a:pPr algn="ctr"/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cs typeface="Segoe UI" pitchFamily="34" charset="0"/>
              </a:rPr>
              <a:t>²ahmed@dcc.ufla.br</a:t>
            </a:r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17/11/2008</a:t>
            </a:r>
            <a:endParaRPr lang="pt-BR"/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URL;</a:t>
            </a:r>
            <a:endParaRPr lang="pt-BR" sz="200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DNS;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Requisição HTTP;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HTML;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Renderização</a:t>
            </a: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.</a:t>
            </a: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17/11/2008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10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i="1" dirty="0" smtClean="0"/>
              <a:t>World </a:t>
            </a:r>
            <a:r>
              <a:rPr lang="pt-BR" sz="3600" i="1" dirty="0" err="1" smtClean="0"/>
              <a:t>Wide</a:t>
            </a:r>
            <a:r>
              <a:rPr lang="pt-BR" sz="3600" i="1" dirty="0" smtClean="0"/>
              <a:t> Web </a:t>
            </a:r>
            <a:r>
              <a:rPr lang="pt-BR" sz="3600" dirty="0" smtClean="0"/>
              <a:t>– Funcionamento</a:t>
            </a:r>
            <a:endParaRPr lang="pt-BR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Almeida (2001) cita duas formas que podem ser utilizadas para a coleta de dados na Web;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Cada abordagem compreende suas vantagens e desvantagens;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As diferentes metodologias requerem diferentes arquiteturas e tecnologias.</a:t>
            </a: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17/11/2008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11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Coleta de Dados na </a:t>
            </a:r>
            <a:r>
              <a:rPr lang="pt-BR" sz="3600" i="1" dirty="0" smtClean="0"/>
              <a:t>Web</a:t>
            </a:r>
            <a:endParaRPr lang="pt-BR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Duas maneiras: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Análise de </a:t>
            </a:r>
            <a:r>
              <a:rPr lang="pt-B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Log</a:t>
            </a:r>
            <a:endParaRPr lang="pt-B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pPr lvl="2">
              <a:buNone/>
            </a:pPr>
            <a:r>
              <a:rPr lang="pt-BR" sz="2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Arquitetura simplificada</a:t>
            </a:r>
          </a:p>
          <a:p>
            <a:pPr lvl="2">
              <a:buNone/>
            </a:pPr>
            <a:r>
              <a:rPr lang="pt-BR" sz="2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Reside no servidor</a:t>
            </a:r>
          </a:p>
          <a:p>
            <a:pPr lvl="1"/>
            <a:endParaRPr lang="pt-B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Registro de Acesso</a:t>
            </a:r>
          </a:p>
          <a:p>
            <a:pPr lvl="2">
              <a:buNone/>
            </a:pPr>
            <a:r>
              <a:rPr lang="pt-BR" sz="2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Arquitetura distribuída</a:t>
            </a:r>
          </a:p>
          <a:p>
            <a:pPr lvl="2">
              <a:buNone/>
            </a:pPr>
            <a:r>
              <a:rPr lang="pt-BR" sz="2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Cliente/servidor</a:t>
            </a: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17/11/2008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12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Coleta de Dados na </a:t>
            </a:r>
            <a:r>
              <a:rPr lang="pt-BR" sz="3600" i="1" dirty="0" smtClean="0"/>
              <a:t>Web</a:t>
            </a:r>
            <a:endParaRPr lang="pt-BR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Logs</a:t>
            </a: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 são arquivos gerados pelo servidor (web) que armazenam informações sobre os acessos aos arquivos;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Teoricamente seguem um padrão;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Poder oriundo da análise de </a:t>
            </a:r>
            <a:r>
              <a:rPr lang="pt-B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logs</a:t>
            </a:r>
            <a:r>
              <a:rPr lang="pt-BR"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 (TAO &amp; MURTAH);</a:t>
            </a:r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Ferramentas disponíveis.</a:t>
            </a:r>
          </a:p>
          <a:p>
            <a:pPr lvl="1">
              <a:buNone/>
            </a:pPr>
            <a:r>
              <a:rPr lang="pt-BR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Dados históricos, processados em lote</a:t>
            </a: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17/11/2008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13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Análise de </a:t>
            </a:r>
            <a:r>
              <a:rPr lang="pt-BR" sz="3600" dirty="0" err="1" smtClean="0"/>
              <a:t>Log</a:t>
            </a:r>
            <a:endParaRPr lang="pt-BR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Spiders</a:t>
            </a: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, </a:t>
            </a:r>
            <a:r>
              <a:rPr lang="pt-B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Crawlers</a:t>
            </a: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, Mecanismos de Busca;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Transferência de Dados;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Relatórios de Erros.</a:t>
            </a: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17/11/2008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14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Análise de </a:t>
            </a:r>
            <a:r>
              <a:rPr lang="pt-BR" sz="3600" dirty="0" err="1" smtClean="0"/>
              <a:t>Log</a:t>
            </a:r>
            <a:r>
              <a:rPr lang="pt-BR" sz="3600" dirty="0" smtClean="0"/>
              <a:t> - </a:t>
            </a:r>
            <a:r>
              <a:rPr lang="pt-BR" sz="2800" dirty="0" smtClean="0"/>
              <a:t>Vantagens</a:t>
            </a:r>
            <a:endParaRPr lang="pt-BR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Cache</a:t>
            </a: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 de Navegador e Servidor;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Servidores Proxy;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Spiders</a:t>
            </a: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, </a:t>
            </a:r>
            <a:r>
              <a:rPr lang="pt-B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Crawlers</a:t>
            </a: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, Mecanismos de Busca.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17/11/2008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15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Análise de </a:t>
            </a:r>
            <a:r>
              <a:rPr lang="pt-BR" sz="3600" dirty="0" err="1" smtClean="0"/>
              <a:t>Log</a:t>
            </a:r>
            <a:r>
              <a:rPr lang="pt-BR" sz="3600" dirty="0" smtClean="0"/>
              <a:t> - </a:t>
            </a:r>
            <a:r>
              <a:rPr lang="pt-BR" sz="2800" dirty="0" smtClean="0"/>
              <a:t>Desvantagens</a:t>
            </a:r>
            <a:endParaRPr lang="pt-BR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Utiliza a arquitetura cliente/servidor;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Processamento realizado no cliente;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Requer modificações no código do web site;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Controle centralizado.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17/11/2008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16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Registro de Acessos</a:t>
            </a:r>
            <a:endParaRPr lang="pt-BR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Portabilidade;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Dados Estratégicos;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Ausência de configurações no servidor.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17/11/2008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17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Registro de Acessos - </a:t>
            </a:r>
            <a:r>
              <a:rPr lang="pt-BR" sz="2800" dirty="0" smtClean="0"/>
              <a:t>Vantagens</a:t>
            </a:r>
            <a:endParaRPr lang="pt-BR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Esforço na modificação do </a:t>
            </a:r>
            <a:r>
              <a:rPr lang="pt-B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web site</a:t>
            </a: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Códigos de erro;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Download de arquivos;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Java Script </a:t>
            </a: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desabilitado.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17/11/2008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18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Registro de Acessos - </a:t>
            </a:r>
            <a:r>
              <a:rPr lang="pt-BR" sz="2800" dirty="0" smtClean="0"/>
              <a:t>Desvantagens</a:t>
            </a:r>
            <a:endParaRPr lang="pt-BR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Abordagem de Registro de Acessos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Cliente</a:t>
            </a:r>
          </a:p>
          <a:p>
            <a:pPr lvl="2"/>
            <a:r>
              <a:rPr lang="pt-BR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Java Script</a:t>
            </a:r>
          </a:p>
          <a:p>
            <a:pPr lvl="2"/>
            <a:r>
              <a:rPr lang="pt-BR" sz="2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Cookies</a:t>
            </a:r>
            <a:endParaRPr lang="pt-BR" sz="22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pPr lvl="1"/>
            <a:endParaRPr lang="pt-B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Servidor</a:t>
            </a:r>
          </a:p>
          <a:p>
            <a:pPr lvl="2"/>
            <a:r>
              <a:rPr lang="pt-B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Linguagens </a:t>
            </a:r>
            <a:r>
              <a:rPr lang="pt-BR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server-side</a:t>
            </a:r>
            <a:endParaRPr lang="pt-BR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pPr lvl="3">
              <a:buNone/>
            </a:pP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ASP, PHP, ASP.</a:t>
            </a:r>
            <a:r>
              <a:rPr lang="pt-BR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Net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, JSP, CGI, etc.</a:t>
            </a:r>
          </a:p>
          <a:p>
            <a:pPr lvl="2"/>
            <a:r>
              <a:rPr lang="pt-B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Base de Dados</a:t>
            </a:r>
          </a:p>
          <a:p>
            <a:pPr lvl="3">
              <a:buNone/>
            </a:pPr>
            <a:r>
              <a:rPr lang="pt-BR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MySQL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, </a:t>
            </a:r>
            <a:r>
              <a:rPr lang="pt-BR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PostgreeSQL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, SQL </a:t>
            </a:r>
            <a:r>
              <a:rPr lang="pt-BR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Server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, </a:t>
            </a:r>
            <a:r>
              <a:rPr lang="pt-BR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Interbase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, etc.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17/11/2008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19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Tecnologias de Desenvolvimento</a:t>
            </a:r>
            <a:endParaRPr lang="pt-BR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Introdução e Motivação</a:t>
            </a:r>
          </a:p>
          <a:p>
            <a:pPr>
              <a:lnSpc>
                <a:spcPct val="110000"/>
              </a:lnSpc>
            </a:pP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Objetivos</a:t>
            </a:r>
          </a:p>
          <a:p>
            <a:pPr>
              <a:lnSpc>
                <a:spcPct val="110000"/>
              </a:lnSpc>
            </a:pP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Revisão Bibliográfica</a:t>
            </a:r>
          </a:p>
          <a:p>
            <a:pPr>
              <a:lnSpc>
                <a:spcPct val="110000"/>
              </a:lnSpc>
            </a:pP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Materiais e Métodos</a:t>
            </a:r>
          </a:p>
          <a:p>
            <a:pPr>
              <a:lnSpc>
                <a:spcPct val="110000"/>
              </a:lnSpc>
            </a:pP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Resultados e Discussão</a:t>
            </a:r>
          </a:p>
          <a:p>
            <a:pPr>
              <a:lnSpc>
                <a:spcPct val="110000"/>
              </a:lnSpc>
            </a:pP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Conclusões</a:t>
            </a:r>
          </a:p>
          <a:p>
            <a:pPr>
              <a:lnSpc>
                <a:spcPct val="110000"/>
              </a:lnSpc>
            </a:pP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Considerações Finais e Trabalhos Futuros</a:t>
            </a:r>
            <a:endParaRPr lang="pt-B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17/11/2008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2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Roteiro</a:t>
            </a:r>
            <a:endParaRPr lang="pt-B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É interpretada no navegador;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É um padrão;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Permite a comunicação com aplicações </a:t>
            </a:r>
            <a:r>
              <a:rPr lang="pt-BR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server-side</a:t>
            </a: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Não requer software adicional.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17/11/2008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20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i="1" dirty="0" smtClean="0"/>
              <a:t>Java Script</a:t>
            </a:r>
            <a:endParaRPr lang="pt-BR" sz="360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Livre;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Portável;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Comumente encontrados servidores a baixo custo;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Fácil aprendizagem.</a:t>
            </a: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17/11/2008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21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PHP</a:t>
            </a:r>
            <a:endParaRPr lang="pt-BR" sz="360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Livre;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Portável;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Alta compatibilidade;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Desempenho e estabilidade;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Pouco exigente.</a:t>
            </a: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17/11/2008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22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i="1" dirty="0" err="1" smtClean="0"/>
              <a:t>MySQL</a:t>
            </a:r>
            <a:endParaRPr lang="pt-BR" sz="360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Grupo de Dados;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Reside no cliente;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Nível de segurança aceitável para a solução: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Identificação do usuário.</a:t>
            </a: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17/11/2008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23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i="1" dirty="0" err="1" smtClean="0"/>
              <a:t>Cookies</a:t>
            </a:r>
            <a:endParaRPr lang="pt-BR" sz="360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Divide o processamento em três camadas: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pPr lvl="1"/>
            <a:r>
              <a:rPr lang="pt-BR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Model</a:t>
            </a:r>
            <a:endParaRPr lang="pt-BR" sz="24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pPr lvl="2">
              <a:buNone/>
            </a:pPr>
            <a:r>
              <a:rPr lang="pt-BR" sz="2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Representa o domínio, dados</a:t>
            </a:r>
          </a:p>
          <a:p>
            <a:pPr lvl="1">
              <a:buNone/>
            </a:pPr>
            <a:endParaRPr lang="pt-B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pPr lvl="1"/>
            <a:r>
              <a:rPr lang="pt-BR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Controller</a:t>
            </a:r>
            <a:endParaRPr lang="pt-BR" sz="24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pPr lvl="2">
              <a:buNone/>
            </a:pPr>
            <a:r>
              <a:rPr lang="pt-BR" sz="2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Inteligência, processamento</a:t>
            </a:r>
          </a:p>
          <a:p>
            <a:pPr lvl="2">
              <a:buNone/>
            </a:pPr>
            <a:endParaRPr lang="pt-BR" sz="220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pPr lvl="1"/>
            <a:r>
              <a:rPr lang="pt-BR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View</a:t>
            </a:r>
            <a:endParaRPr lang="pt-BR" sz="24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pPr lvl="2">
              <a:buNone/>
            </a:pPr>
            <a:r>
              <a:rPr lang="pt-BR" sz="2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Apresentação, interface com o usuário</a:t>
            </a: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17/11/2008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24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Arquitetura MVC</a:t>
            </a:r>
            <a:endParaRPr lang="pt-BR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Natureza da Pesquisa</a:t>
            </a: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Tecnológica</a:t>
            </a:r>
          </a:p>
          <a:p>
            <a:pPr lvl="1"/>
            <a:endParaRPr lang="pt-B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Objetivos</a:t>
            </a: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Caráter exploratório</a:t>
            </a: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Experimentações exploratórias levam a inovações tecnológicas</a:t>
            </a:r>
          </a:p>
          <a:p>
            <a:pPr lvl="1"/>
            <a:endParaRPr lang="pt-B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Meio</a:t>
            </a: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Procedimentos experimentais</a:t>
            </a: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Revisão bibliográfica</a:t>
            </a: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17/11/2008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25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Materiais e Métodos</a:t>
            </a:r>
            <a:endParaRPr lang="pt-BR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Desenvolvimento</a:t>
            </a: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Notebook Intel </a:t>
            </a:r>
            <a:r>
              <a:rPr lang="pt-B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Centrino</a:t>
            </a:r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 Duo</a:t>
            </a: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Core 2 Duo T7300 2GHz</a:t>
            </a: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2GB de memória RAM</a:t>
            </a:r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Servidor</a:t>
            </a: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Dell </a:t>
            </a:r>
            <a:r>
              <a:rPr lang="pt-B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PowerEdge</a:t>
            </a:r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 2900</a:t>
            </a: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Máquina Virtual – Linux </a:t>
            </a:r>
            <a:r>
              <a:rPr lang="pt-B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Ubuntu</a:t>
            </a:r>
            <a:endParaRPr lang="pt-B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17/11/2008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26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Materiais</a:t>
            </a:r>
            <a:endParaRPr lang="pt-BR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Ferramentas de Desenvolvimento</a:t>
            </a:r>
          </a:p>
          <a:p>
            <a:pPr lvl="1"/>
            <a:r>
              <a:rPr lang="pt-B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Zend</a:t>
            </a:r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 Studio 5.5 Trial</a:t>
            </a: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Adobe </a:t>
            </a:r>
            <a:r>
              <a:rPr lang="pt-B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Dreamweaver</a:t>
            </a:r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 CS3 Trial</a:t>
            </a:r>
          </a:p>
          <a:p>
            <a:pPr lvl="1"/>
            <a:r>
              <a:rPr lang="pt-B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MySQL</a:t>
            </a:r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 </a:t>
            </a:r>
            <a:r>
              <a:rPr lang="pt-B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Administrator</a:t>
            </a:r>
            <a:endParaRPr lang="pt-B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Serviços do Servidor</a:t>
            </a: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Servidor Web Apache</a:t>
            </a: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PHP</a:t>
            </a:r>
          </a:p>
          <a:p>
            <a:pPr lvl="1"/>
            <a:r>
              <a:rPr lang="pt-B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MySQL</a:t>
            </a:r>
            <a:endParaRPr lang="pt-B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17/11/2008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27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Materiais</a:t>
            </a:r>
            <a:endParaRPr lang="pt-BR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Estudo da Web</a:t>
            </a:r>
          </a:p>
          <a:p>
            <a:pPr>
              <a:lnSpc>
                <a:spcPct val="150000"/>
              </a:lnSpc>
            </a:pP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Estudo da Coleta de Dados na Web</a:t>
            </a:r>
          </a:p>
          <a:p>
            <a:pPr>
              <a:lnSpc>
                <a:spcPct val="150000"/>
              </a:lnSpc>
            </a:pP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Estudo e Definição das Tecnologias</a:t>
            </a:r>
          </a:p>
          <a:p>
            <a:pPr>
              <a:lnSpc>
                <a:spcPct val="150000"/>
              </a:lnSpc>
            </a:pP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Definição da Plataforma</a:t>
            </a:r>
          </a:p>
          <a:p>
            <a:pPr>
              <a:lnSpc>
                <a:spcPct val="150000"/>
              </a:lnSpc>
            </a:pP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Desenvolvimento da Plataforma</a:t>
            </a:r>
          </a:p>
          <a:p>
            <a:pPr>
              <a:lnSpc>
                <a:spcPct val="150000"/>
              </a:lnSpc>
            </a:pP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Aplicação e Testes</a:t>
            </a:r>
            <a:endParaRPr lang="pt-B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17/11/2008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28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Métodos</a:t>
            </a:r>
            <a:endParaRPr lang="pt-BR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Plataforma Track4Web;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Validação da Plataforma;</a:t>
            </a: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17/11/2008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29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Resultados e Discussão</a:t>
            </a:r>
            <a:endParaRPr lang="pt-BR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Aumento da utilização da Internet;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Poder do meio de comunicação;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Entender e providenciar melhorias.</a:t>
            </a: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17/11/2008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3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Introdução</a:t>
            </a:r>
            <a:endParaRPr lang="pt-B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Desenvolvimento sob arquitetura MVC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Plataforma concentra dois Mecanismos</a:t>
            </a: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Coleta</a:t>
            </a: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Análise (Consulta)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Não é necessário manter a localidade espacial</a:t>
            </a: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17/11/2008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30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Plataforma Track4Web</a:t>
            </a:r>
            <a:endParaRPr lang="pt-BR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Arquitetura</a:t>
            </a: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17/11/2008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31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Mecanismo de Coleta</a:t>
            </a:r>
            <a:endParaRPr lang="pt-BR" sz="3600" i="1" dirty="0"/>
          </a:p>
        </p:txBody>
      </p:sp>
      <p:graphicFrame>
        <p:nvGraphicFramePr>
          <p:cNvPr id="7" name="Diagrama 6"/>
          <p:cNvGraphicFramePr/>
          <p:nvPr/>
        </p:nvGraphicFramePr>
        <p:xfrm>
          <a:off x="500034" y="2643182"/>
          <a:ext cx="7922959" cy="22145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Existem dois eventos, denominados:</a:t>
            </a: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Evento de </a:t>
            </a:r>
            <a:r>
              <a:rPr lang="pt-B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Log</a:t>
            </a:r>
            <a:endParaRPr lang="pt-B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Evento de Ação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Ambos eventos geram requisição no </a:t>
            </a:r>
            <a:r>
              <a:rPr lang="pt-B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Controller</a:t>
            </a: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 do Cliente que segue a arquitetura até a persistência dos dados;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Tratamento no </a:t>
            </a:r>
            <a:r>
              <a:rPr lang="pt-B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Controller</a:t>
            </a: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 do Servidor.</a:t>
            </a: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17/11/2008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32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Mecanismo de Coleta</a:t>
            </a:r>
            <a:endParaRPr lang="pt-BR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17/11/2008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33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Mecanismo de Coleta</a:t>
            </a:r>
            <a:endParaRPr lang="pt-BR" sz="3600" i="1" dirty="0"/>
          </a:p>
        </p:txBody>
      </p:sp>
      <p:pic>
        <p:nvPicPr>
          <p:cNvPr id="10" name="Imagem 9" descr="Mecanismo de Colet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36" y="1919415"/>
            <a:ext cx="8572528" cy="30191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Carregamento de Páginas</a:t>
            </a:r>
          </a:p>
          <a:p>
            <a:pPr>
              <a:buNone/>
            </a:pPr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pPr>
              <a:buNone/>
            </a:pPr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17/11/2008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34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Evento de </a:t>
            </a:r>
            <a:r>
              <a:rPr lang="pt-BR" sz="3600" dirty="0" err="1" smtClean="0"/>
              <a:t>Log</a:t>
            </a:r>
            <a:endParaRPr lang="pt-BR" sz="3600" i="1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1428728" y="2143116"/>
          <a:ext cx="5668645" cy="4023360"/>
        </p:xfrm>
        <a:graphic>
          <a:graphicData uri="http://schemas.openxmlformats.org/drawingml/2006/table">
            <a:tbl>
              <a:tblPr/>
              <a:tblGrid>
                <a:gridCol w="1238885"/>
                <a:gridCol w="442976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Dado</a:t>
                      </a:r>
                      <a:endParaRPr lang="pt-BR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Descrição</a:t>
                      </a:r>
                      <a:endParaRPr lang="pt-BR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Código do </a:t>
                      </a:r>
                      <a:r>
                        <a:rPr lang="pt-BR" sz="1100" b="1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Site</a:t>
                      </a:r>
                      <a:endParaRPr lang="pt-BR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Código do </a:t>
                      </a:r>
                      <a:r>
                        <a:rPr lang="pt-BR" sz="11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Site</a:t>
                      </a:r>
                      <a:r>
                        <a:rPr lang="pt-B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que informa à qual </a:t>
                      </a:r>
                      <a:r>
                        <a:rPr lang="pt-BR" sz="11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site</a:t>
                      </a:r>
                      <a:r>
                        <a:rPr lang="pt-B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aquele </a:t>
                      </a:r>
                      <a:r>
                        <a:rPr lang="pt-BR" sz="11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Log</a:t>
                      </a:r>
                      <a:r>
                        <a:rPr lang="pt-B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pertence. Todos os </a:t>
                      </a:r>
                      <a:r>
                        <a:rPr lang="pt-BR" sz="11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sites</a:t>
                      </a:r>
                      <a:r>
                        <a:rPr lang="pt-B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estarão previamente cadastrados na plataforma.</a:t>
                      </a:r>
                      <a:endParaRPr lang="pt-BR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b="1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Referer</a:t>
                      </a:r>
                      <a:endParaRPr lang="pt-BR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Página de origem, ou seja, a página que o usuário estava antes de acessar a página que gerou o evento de log.</a:t>
                      </a:r>
                      <a:endParaRPr lang="pt-BR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URL</a:t>
                      </a:r>
                      <a:endParaRPr lang="pt-BR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O endereço do navegador do usuário utilizado para acessar a página geradora do evento de log.</a:t>
                      </a:r>
                      <a:endParaRPr lang="pt-BR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Título</a:t>
                      </a:r>
                      <a:endParaRPr lang="pt-BR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O título da página que acaba de ser carregada.</a:t>
                      </a:r>
                      <a:endParaRPr lang="pt-BR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Resolução de Tela</a:t>
                      </a:r>
                      <a:endParaRPr lang="pt-BR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Informa a resolução de tela do cliente.</a:t>
                      </a:r>
                      <a:endParaRPr lang="pt-BR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b="1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Flash</a:t>
                      </a:r>
                      <a:endParaRPr lang="pt-BR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Informa se o usuário possui ou não o </a:t>
                      </a:r>
                      <a:r>
                        <a:rPr lang="pt-BR" sz="11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plugin</a:t>
                      </a:r>
                      <a:r>
                        <a:rPr lang="pt-B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do </a:t>
                      </a:r>
                      <a:r>
                        <a:rPr lang="pt-BR" sz="11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Flash</a:t>
                      </a:r>
                      <a:r>
                        <a:rPr lang="pt-B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instalado.</a:t>
                      </a:r>
                      <a:endParaRPr lang="pt-BR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b="1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Java</a:t>
                      </a:r>
                      <a:endParaRPr lang="pt-BR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Informa se o usuário possui ou não o </a:t>
                      </a:r>
                      <a:r>
                        <a:rPr lang="pt-BR" sz="11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plugin</a:t>
                      </a:r>
                      <a:r>
                        <a:rPr lang="pt-B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pt-BR" sz="11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Java</a:t>
                      </a:r>
                      <a:r>
                        <a:rPr lang="pt-B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instalado.</a:t>
                      </a:r>
                      <a:endParaRPr lang="pt-BR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PDF</a:t>
                      </a:r>
                      <a:endParaRPr lang="pt-BR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Informa se o usuário possui ou não o </a:t>
                      </a:r>
                      <a:r>
                        <a:rPr lang="pt-BR" sz="11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plugin</a:t>
                      </a:r>
                      <a:r>
                        <a:rPr lang="pt-B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PDF instalado.</a:t>
                      </a:r>
                      <a:endParaRPr lang="pt-BR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b="1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QuickTime</a:t>
                      </a:r>
                      <a:endParaRPr lang="pt-BR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Informa se o usuário possui ou não o plugin do </a:t>
                      </a:r>
                      <a:r>
                        <a:rPr lang="pt-BR" sz="11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QuickTime</a:t>
                      </a:r>
                      <a:r>
                        <a:rPr lang="pt-B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instalado.</a:t>
                      </a:r>
                      <a:endParaRPr lang="pt-BR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b="1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RealPlayer</a:t>
                      </a:r>
                      <a:endParaRPr lang="pt-BR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Informa se o usuário possui ou não o plugin do RealPlayer instalado.</a:t>
                      </a:r>
                      <a:endParaRPr lang="pt-BR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b="1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Windows Media Player</a:t>
                      </a:r>
                      <a:endParaRPr lang="pt-BR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Informa se o usuário possui ou não o </a:t>
                      </a:r>
                      <a:r>
                        <a:rPr lang="pt-BR" sz="1100" i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plugin</a:t>
                      </a:r>
                      <a:r>
                        <a:rPr lang="pt-BR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do </a:t>
                      </a:r>
                      <a:r>
                        <a:rPr lang="pt-BR" sz="11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Windows Media Player</a:t>
                      </a:r>
                      <a:r>
                        <a:rPr lang="pt-BR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instalado.</a:t>
                      </a:r>
                      <a:endParaRPr lang="pt-BR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Os dados coletados permitem identificar e gerar várias informações como:</a:t>
            </a: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Navegador do usuário;</a:t>
            </a: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Sistema operacional;</a:t>
            </a: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PDA;</a:t>
            </a: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País, estado e cidade de origem;</a:t>
            </a: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Identificação de computador, sessão e usuário;</a:t>
            </a: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Mecanismo de busca utilizado para chegar a página;</a:t>
            </a: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Palavra chave utilizada no mecanismo de busca.</a:t>
            </a: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17/11/2008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35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Evento de </a:t>
            </a:r>
            <a:r>
              <a:rPr lang="pt-BR" sz="3600" dirty="0" err="1" smtClean="0"/>
              <a:t>Log</a:t>
            </a:r>
            <a:endParaRPr lang="pt-BR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Os Identificadores de Computador, Sessão e Usuário são códigos que identificam cada Elemento;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Possuem validade determinada (exceto o de computador):</a:t>
            </a: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Sessão – 5 minutos</a:t>
            </a: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Usuário – 30 dias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Valores configuráveis.</a:t>
            </a: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17/11/2008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36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Evento de </a:t>
            </a:r>
            <a:r>
              <a:rPr lang="pt-BR" sz="3600" dirty="0" err="1" smtClean="0"/>
              <a:t>Log</a:t>
            </a:r>
            <a:endParaRPr lang="pt-BR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Clique em Objetos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Objetos podem ser:</a:t>
            </a: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Produtos (em </a:t>
            </a:r>
            <a:r>
              <a:rPr lang="pt-BR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e-commerce</a:t>
            </a:r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)</a:t>
            </a: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Banners (</a:t>
            </a:r>
            <a:r>
              <a:rPr lang="pt-BR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marketing</a:t>
            </a:r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)</a:t>
            </a: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17/11/2008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37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Evento de Ação (</a:t>
            </a:r>
            <a:r>
              <a:rPr lang="pt-BR" sz="3600" i="1" dirty="0" err="1" smtClean="0"/>
              <a:t>Action</a:t>
            </a:r>
            <a:r>
              <a:rPr lang="pt-BR" sz="3600" dirty="0" smtClean="0"/>
              <a:t>)</a:t>
            </a:r>
            <a:endParaRPr lang="pt-BR" sz="3600" i="1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1785918" y="2285992"/>
          <a:ext cx="5668645" cy="1760220"/>
        </p:xfrm>
        <a:graphic>
          <a:graphicData uri="http://schemas.openxmlformats.org/drawingml/2006/table">
            <a:tbl>
              <a:tblPr/>
              <a:tblGrid>
                <a:gridCol w="1238885"/>
                <a:gridCol w="442976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Dado</a:t>
                      </a:r>
                      <a:endParaRPr lang="pt-BR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Descrição</a:t>
                      </a:r>
                      <a:endParaRPr lang="pt-BR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URL</a:t>
                      </a:r>
                      <a:endParaRPr lang="pt-BR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O endereço do navegador do usuário utilizado para acessar a página geradora do evento de log.</a:t>
                      </a:r>
                      <a:endParaRPr lang="pt-BR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b="1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Link</a:t>
                      </a:r>
                      <a:endParaRPr lang="pt-BR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Qual o objeto sendo clicado, com uma referência a este.</a:t>
                      </a:r>
                      <a:endParaRPr lang="pt-BR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Destino</a:t>
                      </a:r>
                      <a:endParaRPr lang="pt-BR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Se for um link, informa qual o destino do mesmo.</a:t>
                      </a:r>
                      <a:endParaRPr lang="pt-BR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X</a:t>
                      </a:r>
                      <a:endParaRPr lang="pt-BR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Posição do elemento clicado no eixo X.</a:t>
                      </a:r>
                      <a:endParaRPr lang="pt-BR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Y</a:t>
                      </a:r>
                      <a:endParaRPr lang="pt-BR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Posição do elemento clicado no eixo Y.</a:t>
                      </a:r>
                      <a:endParaRPr lang="pt-BR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Utilização</a:t>
            </a: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17/11/2008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38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Mecanismo de Coleta</a:t>
            </a:r>
            <a:endParaRPr lang="pt-BR" sz="3600" i="1" dirty="0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428596" y="2428868"/>
            <a:ext cx="8429684" cy="264320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&lt;!-- Script Track4Web - Site: ESL --&gt;</a:t>
            </a: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</a:t>
            </a:r>
            <a:endParaRPr kumimoji="0" lang="pt-B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&lt;script language="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javascript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 type="text/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javascript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“</a:t>
            </a:r>
            <a:b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</a:b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src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="http://tm-licesa.dcc.ufla.br/~vitor/Track4Web/Tracker.js"&gt;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&lt;/script&gt;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&lt;script language="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javascript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 type="text/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javascript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"&gt;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var </a:t>
            </a:r>
            <a:r>
              <a:rPr kumimoji="0" lang="pt-B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TrackId</a:t>
            </a:r>
            <a:r>
              <a:rPr kumimoji="0" 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= 3;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pt-BR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CollectData</a:t>
            </a:r>
            <a:r>
              <a:rPr kumimoji="0" lang="pt-B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()</a:t>
            </a:r>
            <a:r>
              <a:rPr kumimoji="0" 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;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&lt;/script&gt;</a:t>
            </a:r>
            <a:endParaRPr kumimoji="0" lang="pt-B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Resgate e disponibilização dos dados;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Dashboard</a:t>
            </a: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 interativo;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Tratamento dos dados.</a:t>
            </a: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17/11/2008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39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Mecanismo de Análise</a:t>
            </a:r>
            <a:endParaRPr lang="pt-BR" sz="3600" i="1" dirty="0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Serviços disponíveis;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Impossibilidade de acesso aos dados (dificuldade);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Projetos e estudos nas áreas de Mineração de Dados e </a:t>
            </a:r>
            <a:r>
              <a:rPr lang="pt-B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Business </a:t>
            </a:r>
            <a:r>
              <a:rPr lang="pt-BR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Intelligence</a:t>
            </a: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.</a:t>
            </a: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17/11/2008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4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Motivação</a:t>
            </a:r>
            <a:endParaRPr lang="pt-B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17/11/2008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40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Mecanismo de Análise</a:t>
            </a:r>
            <a:endParaRPr lang="pt-BR" sz="3600" i="1" dirty="0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7" name="Imagem 6" descr="Mecanismo de Anális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50" y="2431244"/>
            <a:ext cx="8143900" cy="22748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Informações</a:t>
            </a: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Visitação Recente;</a:t>
            </a: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Horário;</a:t>
            </a: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Novos Visitantes;</a:t>
            </a: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Taxa de Rejeição;</a:t>
            </a: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Objetos mais acessados;</a:t>
            </a: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Páginas de origem e destino;</a:t>
            </a: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Mecanismos de busca e palavras chave.</a:t>
            </a: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17/11/2008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41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Mecanismo de Análise</a:t>
            </a:r>
            <a:endParaRPr lang="pt-BR" sz="3600" i="1" dirty="0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17/11/2008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42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err="1" smtClean="0"/>
              <a:t>Dashboard</a:t>
            </a:r>
            <a:r>
              <a:rPr lang="pt-BR" sz="3600" dirty="0" smtClean="0"/>
              <a:t> Interativo</a:t>
            </a:r>
            <a:endParaRPr lang="pt-BR" sz="3600" i="1" dirty="0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9" name="Imagem 8" descr="trabalho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1782127" y="1277756"/>
            <a:ext cx="5579745" cy="47230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Utilização nos seguintes sites: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Administração de Sistemas de Informação</a:t>
            </a:r>
          </a:p>
          <a:p>
            <a:pPr lvl="2">
              <a:buNone/>
            </a:pPr>
            <a:r>
              <a:rPr lang="pt-BR" sz="2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Disponível em http://www.nte.ufla.br/asi</a:t>
            </a: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Engenharia de Software com Ênfase em Software Livre</a:t>
            </a:r>
          </a:p>
          <a:p>
            <a:pPr lvl="2">
              <a:buNone/>
            </a:pPr>
            <a:r>
              <a:rPr lang="pt-BR" sz="2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Disponível em http://www.nte.ufla.br/esl</a:t>
            </a: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Informática em Educação</a:t>
            </a:r>
          </a:p>
          <a:p>
            <a:pPr lvl="2">
              <a:buNone/>
            </a:pPr>
            <a:r>
              <a:rPr lang="pt-BR" sz="2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Disponível em http://www.nte.ufla.br/ied</a:t>
            </a: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Tecnologia de Redes de Computadores</a:t>
            </a:r>
          </a:p>
          <a:p>
            <a:pPr lvl="2">
              <a:buNone/>
            </a:pPr>
            <a:r>
              <a:rPr lang="pt-BR" sz="2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Disponível em http://www.nte.ufla.br/rde</a:t>
            </a:r>
          </a:p>
          <a:p>
            <a:pPr lvl="1"/>
            <a:endParaRPr lang="pt-B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endParaRPr lang="pt-B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17/11/2008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43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Validação da Plataforma</a:t>
            </a:r>
            <a:endParaRPr lang="pt-BR" sz="3600" i="1" dirty="0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Mais de 15.000 registros de eventos de </a:t>
            </a:r>
            <a:r>
              <a:rPr lang="pt-BR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log</a:t>
            </a: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Mais de 12.000 registros de eventos de ação;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Usuários de 17 países;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Mais de 190 cidades distintas;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Mais de 4,5 milhões de “segundos” em navegação.</a:t>
            </a:r>
            <a:endParaRPr lang="pt-B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endParaRPr lang="pt-B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17/11/2008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44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Validação da Plataforma</a:t>
            </a:r>
            <a:endParaRPr lang="pt-BR" sz="3600" i="1" dirty="0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Objetivo alcançado – Desenvolvimento e Validação da Plataforma;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Fraco acoplamento do mecanismo de coleta;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Possibilidade de integração com diversos sites e serviços como </a:t>
            </a:r>
            <a:r>
              <a:rPr lang="pt-BR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Moodle</a:t>
            </a: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, </a:t>
            </a:r>
            <a:r>
              <a:rPr lang="pt-B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Blogs</a:t>
            </a: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, Gerenciadores de Conteúdo, </a:t>
            </a:r>
            <a:r>
              <a:rPr lang="pt-B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e-commerce</a:t>
            </a: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, etc.</a:t>
            </a:r>
          </a:p>
          <a:p>
            <a:endParaRPr lang="pt-B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17/11/2008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45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Conclusões</a:t>
            </a:r>
            <a:endParaRPr lang="pt-BR" sz="3600" i="1" dirty="0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Esforço no desenvolvimento é uma tarefa muito ampla;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Possibilidades a partir da plataforma;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Falta de Padrão.</a:t>
            </a: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17/11/2008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46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Considerações Finais</a:t>
            </a:r>
            <a:endParaRPr lang="pt-BR" sz="3600" i="1" dirty="0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Implementar a plataforma como forma de obter dados estruturados para aplicação de Mineração de Dados;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Ferramentas de Business </a:t>
            </a:r>
            <a:r>
              <a:rPr lang="pt-B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Intelligence</a:t>
            </a: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 para diversas áreas das quais pode-se citar:</a:t>
            </a: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Educação à Distância;</a:t>
            </a: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Vendas Online;</a:t>
            </a: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Utilização de ferramentas internas.</a:t>
            </a: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17/11/2008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47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Trabalhos Futuros</a:t>
            </a:r>
            <a:endParaRPr lang="pt-BR" sz="3600" i="1" dirty="0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Validar e melhorar os web sites utilizados como plataformas de teste, mediante resultados obtidos e dificuldades encontradas;</a:t>
            </a: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17/11/2008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48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Trabalhos Futuros</a:t>
            </a:r>
            <a:endParaRPr lang="pt-BR" sz="3600" i="1" dirty="0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Agradecimentos</a:t>
            </a: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Público;</a:t>
            </a: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Banca;</a:t>
            </a: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Orientador;</a:t>
            </a: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Coordenador de Curso.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Dúvidas</a:t>
            </a:r>
          </a:p>
          <a:p>
            <a:pPr lvl="1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Perguntas e Respostas</a:t>
            </a: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17/11/2008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49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Encerramento</a:t>
            </a:r>
            <a:endParaRPr lang="pt-BR" sz="3600" i="1" dirty="0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Mecanismo de Coleta;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Ambiente de Consulta;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Disponibilidade de acesso aos dados de forma estruturada;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Plataforma integralizável.</a:t>
            </a: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17/11/2008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5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Objetivos</a:t>
            </a:r>
            <a:endParaRPr lang="pt-B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World </a:t>
            </a:r>
            <a:r>
              <a:rPr lang="pt-BR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Wide</a:t>
            </a:r>
            <a:r>
              <a:rPr lang="pt-B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 Web</a:t>
            </a: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Coleta de Dados na </a:t>
            </a:r>
            <a:r>
              <a:rPr lang="pt-B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Web</a:t>
            </a: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Tecnologias;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Arquitetura de Desenvolvimento MVC.</a:t>
            </a: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17/11/2008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6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Revisão Bibliográfica</a:t>
            </a:r>
            <a:endParaRPr lang="pt-B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Sistema de documentos hipermídia interligados;</a:t>
            </a:r>
          </a:p>
          <a:p>
            <a:pPr lvl="1">
              <a:buNone/>
            </a:pPr>
            <a:r>
              <a:rPr lang="pt-BR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Envolve textos, imagens, clipes, vídeos, sons, áudios, etc.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Navegador;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Hyperlink</a:t>
            </a: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;</a:t>
            </a:r>
          </a:p>
          <a:p>
            <a:pPr lvl="1">
              <a:buNone/>
            </a:pPr>
            <a:r>
              <a:rPr lang="pt-BR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Ligação entre os documentos hipermídia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Navegação.</a:t>
            </a: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17/11/2008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7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i="1" dirty="0" smtClean="0"/>
              <a:t>World </a:t>
            </a:r>
            <a:r>
              <a:rPr lang="pt-BR" sz="3600" i="1" dirty="0" err="1" smtClean="0"/>
              <a:t>Wide</a:t>
            </a:r>
            <a:r>
              <a:rPr lang="pt-BR" sz="3600" i="1" dirty="0" smtClean="0"/>
              <a:t> Web </a:t>
            </a:r>
            <a:r>
              <a:rPr lang="pt-BR" sz="3600" dirty="0" smtClean="0"/>
              <a:t>- Conceitos</a:t>
            </a:r>
            <a:endParaRPr lang="pt-B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Surgimento em 1980 no </a:t>
            </a:r>
            <a:r>
              <a:rPr lang="pt-B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CERN¹</a:t>
            </a: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 - </a:t>
            </a:r>
            <a:r>
              <a:rPr lang="pt-B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Enquire²</a:t>
            </a: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;</a:t>
            </a:r>
          </a:p>
          <a:p>
            <a:pPr lvl="1">
              <a:buNone/>
            </a:pPr>
            <a:r>
              <a:rPr lang="pt-BR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¹ Organização Européia de Investigação Nuclear</a:t>
            </a:r>
          </a:p>
          <a:p>
            <a:pPr lvl="1">
              <a:buNone/>
            </a:pPr>
            <a:r>
              <a:rPr lang="pt-BR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² Projeto de reconhecimento e associação de informações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Compartilhamento de arquivos;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Surgimento do primeiro navegador 1990.</a:t>
            </a:r>
          </a:p>
          <a:p>
            <a:pPr lvl="1">
              <a:buNone/>
            </a:pPr>
            <a:r>
              <a:rPr lang="pt-BR" sz="24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WorldWideWeb</a:t>
            </a:r>
            <a:endParaRPr lang="pt-BR" sz="2400" i="1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pPr>
              <a:buNone/>
            </a:pPr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17/11/2008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8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i="1" dirty="0" smtClean="0"/>
              <a:t>World </a:t>
            </a:r>
            <a:r>
              <a:rPr lang="pt-BR" sz="3600" i="1" dirty="0" err="1" smtClean="0"/>
              <a:t>Wide</a:t>
            </a:r>
            <a:r>
              <a:rPr lang="pt-BR" sz="3600" i="1" dirty="0" smtClean="0"/>
              <a:t> Web </a:t>
            </a:r>
            <a:r>
              <a:rPr lang="pt-BR" sz="3600" dirty="0" smtClean="0"/>
              <a:t>- História</a:t>
            </a:r>
            <a:endParaRPr lang="pt-BR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1991 – Internet + Web;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Em 1993, a liberdade de uso da </a:t>
            </a:r>
            <a:r>
              <a:rPr lang="pt-B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World </a:t>
            </a:r>
            <a:r>
              <a:rPr lang="pt-BR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Wide</a:t>
            </a:r>
            <a:r>
              <a:rPr lang="pt-B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 Web</a:t>
            </a: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;</a:t>
            </a:r>
            <a:endParaRPr lang="pt-BR" sz="200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Participação da comunidade no desenvolvimento;</a:t>
            </a:r>
          </a:p>
          <a:p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Segoe UI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Segoe UI" pitchFamily="34" charset="0"/>
              </a:rPr>
              <a:t>Surgimento de padrões.</a:t>
            </a: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17/11/2008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74EC-C23F-4EE2-9601-560D95C1DA8C}" type="slidenum">
              <a:rPr lang="pt-BR" smtClean="0"/>
              <a:pPr/>
              <a:t>9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i="1" dirty="0" smtClean="0"/>
              <a:t>World </a:t>
            </a:r>
            <a:r>
              <a:rPr lang="pt-BR" sz="3600" i="1" dirty="0" err="1" smtClean="0"/>
              <a:t>Wide</a:t>
            </a:r>
            <a:r>
              <a:rPr lang="pt-BR" sz="3600" i="1" dirty="0" smtClean="0"/>
              <a:t> Web </a:t>
            </a:r>
            <a:r>
              <a:rPr lang="pt-BR" sz="3600" dirty="0" smtClean="0"/>
              <a:t>- História</a:t>
            </a:r>
            <a:endParaRPr lang="pt-BR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330</TotalTime>
  <Words>1571</Words>
  <Application>Microsoft Office PowerPoint</Application>
  <PresentationFormat>Apresentação na tela (4:3)</PresentationFormat>
  <Paragraphs>510</Paragraphs>
  <Slides>49</Slides>
  <Notes>0</Notes>
  <HiddenSlides>7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49</vt:i4>
      </vt:variant>
    </vt:vector>
  </HeadingPairs>
  <TitlesOfParts>
    <vt:vector size="50" baseType="lpstr">
      <vt:lpstr>Concurso</vt:lpstr>
      <vt:lpstr>Slide 1</vt:lpstr>
      <vt:lpstr>Roteiro</vt:lpstr>
      <vt:lpstr>Introdução</vt:lpstr>
      <vt:lpstr>Motivação</vt:lpstr>
      <vt:lpstr>Objetivos</vt:lpstr>
      <vt:lpstr>Revisão Bibliográfica</vt:lpstr>
      <vt:lpstr>World Wide Web - Conceitos</vt:lpstr>
      <vt:lpstr>World Wide Web - História</vt:lpstr>
      <vt:lpstr>World Wide Web - História</vt:lpstr>
      <vt:lpstr>World Wide Web – Funcionamento</vt:lpstr>
      <vt:lpstr>Coleta de Dados na Web</vt:lpstr>
      <vt:lpstr>Coleta de Dados na Web</vt:lpstr>
      <vt:lpstr>Análise de Log</vt:lpstr>
      <vt:lpstr>Análise de Log - Vantagens</vt:lpstr>
      <vt:lpstr>Análise de Log - Desvantagens</vt:lpstr>
      <vt:lpstr>Registro de Acessos</vt:lpstr>
      <vt:lpstr>Registro de Acessos - Vantagens</vt:lpstr>
      <vt:lpstr>Registro de Acessos - Desvantagens</vt:lpstr>
      <vt:lpstr>Tecnologias de Desenvolvimento</vt:lpstr>
      <vt:lpstr>Java Script</vt:lpstr>
      <vt:lpstr>PHP</vt:lpstr>
      <vt:lpstr>MySQL</vt:lpstr>
      <vt:lpstr>Cookies</vt:lpstr>
      <vt:lpstr>Arquitetura MVC</vt:lpstr>
      <vt:lpstr>Materiais e Métodos</vt:lpstr>
      <vt:lpstr>Materiais</vt:lpstr>
      <vt:lpstr>Materiais</vt:lpstr>
      <vt:lpstr>Métodos</vt:lpstr>
      <vt:lpstr>Resultados e Discussão</vt:lpstr>
      <vt:lpstr>Plataforma Track4Web</vt:lpstr>
      <vt:lpstr>Mecanismo de Coleta</vt:lpstr>
      <vt:lpstr>Mecanismo de Coleta</vt:lpstr>
      <vt:lpstr>Mecanismo de Coleta</vt:lpstr>
      <vt:lpstr>Evento de Log</vt:lpstr>
      <vt:lpstr>Evento de Log</vt:lpstr>
      <vt:lpstr>Evento de Log</vt:lpstr>
      <vt:lpstr>Evento de Ação (Action)</vt:lpstr>
      <vt:lpstr>Mecanismo de Coleta</vt:lpstr>
      <vt:lpstr>Mecanismo de Análise</vt:lpstr>
      <vt:lpstr>Mecanismo de Análise</vt:lpstr>
      <vt:lpstr>Mecanismo de Análise</vt:lpstr>
      <vt:lpstr>Dashboard Interativo</vt:lpstr>
      <vt:lpstr>Validação da Plataforma</vt:lpstr>
      <vt:lpstr>Validação da Plataforma</vt:lpstr>
      <vt:lpstr>Conclusões</vt:lpstr>
      <vt:lpstr>Considerações Finais</vt:lpstr>
      <vt:lpstr>Trabalhos Futuros</vt:lpstr>
      <vt:lpstr>Trabalhos Futuros</vt:lpstr>
      <vt:lpstr>Encerramento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Vítor Hugo</dc:creator>
  <cp:lastModifiedBy>Vítor Hugo</cp:lastModifiedBy>
  <cp:revision>107</cp:revision>
  <dcterms:created xsi:type="dcterms:W3CDTF">2008-11-11T21:16:36Z</dcterms:created>
  <dcterms:modified xsi:type="dcterms:W3CDTF">2008-11-28T13:35:56Z</dcterms:modified>
</cp:coreProperties>
</file>