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docProps/custom.xml" ContentType="application/vnd.openxmlformats-officedocument.custom-properties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ms-office.activeX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activeX/activeX1.xml" ContentType="application/vnd.ms-office.activeX+xml"/>
  <Override PartName="/ppt/notesSlides/notesSlide17.xml" ContentType="application/vnd.openxmlformats-officedocument.presentationml.notesSlide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72" r:id="rId1"/>
  </p:sldMasterIdLst>
  <p:notesMasterIdLst>
    <p:notesMasterId r:id="rId72"/>
  </p:notesMasterIdLst>
  <p:handoutMasterIdLst>
    <p:handoutMasterId r:id="rId73"/>
  </p:handoutMasterIdLst>
  <p:sldIdLst>
    <p:sldId id="391" r:id="rId2"/>
    <p:sldId id="395" r:id="rId3"/>
    <p:sldId id="394" r:id="rId4"/>
    <p:sldId id="397" r:id="rId5"/>
    <p:sldId id="369" r:id="rId6"/>
    <p:sldId id="373" r:id="rId7"/>
    <p:sldId id="374" r:id="rId8"/>
    <p:sldId id="375" r:id="rId9"/>
    <p:sldId id="376" r:id="rId10"/>
    <p:sldId id="377" r:id="rId11"/>
    <p:sldId id="378" r:id="rId12"/>
    <p:sldId id="379" r:id="rId13"/>
    <p:sldId id="380" r:id="rId14"/>
    <p:sldId id="381" r:id="rId15"/>
    <p:sldId id="382" r:id="rId16"/>
    <p:sldId id="383" r:id="rId17"/>
    <p:sldId id="384" r:id="rId18"/>
    <p:sldId id="293" r:id="rId19"/>
    <p:sldId id="385" r:id="rId20"/>
    <p:sldId id="322" r:id="rId21"/>
    <p:sldId id="329" r:id="rId22"/>
    <p:sldId id="330" r:id="rId23"/>
    <p:sldId id="331" r:id="rId24"/>
    <p:sldId id="323" r:id="rId25"/>
    <p:sldId id="326" r:id="rId26"/>
    <p:sldId id="324" r:id="rId27"/>
    <p:sldId id="327" r:id="rId28"/>
    <p:sldId id="333" r:id="rId29"/>
    <p:sldId id="334" r:id="rId30"/>
    <p:sldId id="325" r:id="rId31"/>
    <p:sldId id="328" r:id="rId32"/>
    <p:sldId id="332" r:id="rId33"/>
    <p:sldId id="348" r:id="rId34"/>
    <p:sldId id="335" r:id="rId35"/>
    <p:sldId id="396" r:id="rId36"/>
    <p:sldId id="337" r:id="rId37"/>
    <p:sldId id="338" r:id="rId38"/>
    <p:sldId id="339" r:id="rId39"/>
    <p:sldId id="340" r:id="rId40"/>
    <p:sldId id="341" r:id="rId41"/>
    <p:sldId id="342" r:id="rId42"/>
    <p:sldId id="343" r:id="rId43"/>
    <p:sldId id="344" r:id="rId44"/>
    <p:sldId id="345" r:id="rId45"/>
    <p:sldId id="346" r:id="rId46"/>
    <p:sldId id="386" r:id="rId47"/>
    <p:sldId id="387" r:id="rId48"/>
    <p:sldId id="350" r:id="rId49"/>
    <p:sldId id="351" r:id="rId50"/>
    <p:sldId id="352" r:id="rId51"/>
    <p:sldId id="353" r:id="rId52"/>
    <p:sldId id="354" r:id="rId53"/>
    <p:sldId id="400" r:id="rId54"/>
    <p:sldId id="355" r:id="rId55"/>
    <p:sldId id="356" r:id="rId56"/>
    <p:sldId id="357" r:id="rId57"/>
    <p:sldId id="358" r:id="rId58"/>
    <p:sldId id="359" r:id="rId59"/>
    <p:sldId id="360" r:id="rId60"/>
    <p:sldId id="361" r:id="rId61"/>
    <p:sldId id="362" r:id="rId62"/>
    <p:sldId id="363" r:id="rId63"/>
    <p:sldId id="364" r:id="rId64"/>
    <p:sldId id="398" r:id="rId65"/>
    <p:sldId id="399" r:id="rId66"/>
    <p:sldId id="388" r:id="rId67"/>
    <p:sldId id="392" r:id="rId68"/>
    <p:sldId id="393" r:id="rId69"/>
    <p:sldId id="389" r:id="rId70"/>
    <p:sldId id="390" r:id="rId71"/>
  </p:sldIdLst>
  <p:sldSz cx="12801600" cy="9601200" type="A3"/>
  <p:notesSz cx="6797675" cy="9926638"/>
  <p:defaultTextStyle>
    <a:defPPr>
      <a:defRPr lang="en-GB"/>
    </a:defPPr>
    <a:lvl1pPr algn="l" defTabSz="53754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Lucida Sans Unicode" charset="0"/>
        <a:cs typeface="Lucida Sans Unicode" charset="0"/>
      </a:defRPr>
    </a:lvl1pPr>
    <a:lvl2pPr marL="888940" indent="-341900" algn="l" defTabSz="53754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Lucida Sans Unicode" charset="0"/>
        <a:cs typeface="Lucida Sans Unicode" charset="0"/>
      </a:defRPr>
    </a:lvl2pPr>
    <a:lvl3pPr marL="1367600" indent="-273520" algn="l" defTabSz="53754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Lucida Sans Unicode" charset="0"/>
        <a:cs typeface="Lucida Sans Unicode" charset="0"/>
      </a:defRPr>
    </a:lvl3pPr>
    <a:lvl4pPr marL="1914639" indent="-273520" algn="l" defTabSz="53754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Lucida Sans Unicode" charset="0"/>
        <a:cs typeface="Lucida Sans Unicode" charset="0"/>
      </a:defRPr>
    </a:lvl4pPr>
    <a:lvl5pPr marL="2461679" indent="-273520" algn="l" defTabSz="53754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Lucida Sans Unicode" charset="0"/>
        <a:cs typeface="Lucida Sans Unicode" charset="0"/>
      </a:defRPr>
    </a:lvl5pPr>
    <a:lvl6pPr marL="2735199" algn="l" defTabSz="1094080" rtl="0" eaLnBrk="1" latinLnBrk="0" hangingPunct="1">
      <a:defRPr kern="1200">
        <a:solidFill>
          <a:schemeClr val="bg1"/>
        </a:solidFill>
        <a:latin typeface="Arial" charset="0"/>
        <a:ea typeface="Lucida Sans Unicode" charset="0"/>
        <a:cs typeface="Lucida Sans Unicode" charset="0"/>
      </a:defRPr>
    </a:lvl6pPr>
    <a:lvl7pPr marL="3282239" algn="l" defTabSz="1094080" rtl="0" eaLnBrk="1" latinLnBrk="0" hangingPunct="1">
      <a:defRPr kern="1200">
        <a:solidFill>
          <a:schemeClr val="bg1"/>
        </a:solidFill>
        <a:latin typeface="Arial" charset="0"/>
        <a:ea typeface="Lucida Sans Unicode" charset="0"/>
        <a:cs typeface="Lucida Sans Unicode" charset="0"/>
      </a:defRPr>
    </a:lvl7pPr>
    <a:lvl8pPr marL="3829279" algn="l" defTabSz="1094080" rtl="0" eaLnBrk="1" latinLnBrk="0" hangingPunct="1">
      <a:defRPr kern="1200">
        <a:solidFill>
          <a:schemeClr val="bg1"/>
        </a:solidFill>
        <a:latin typeface="Arial" charset="0"/>
        <a:ea typeface="Lucida Sans Unicode" charset="0"/>
        <a:cs typeface="Lucida Sans Unicode" charset="0"/>
      </a:defRPr>
    </a:lvl8pPr>
    <a:lvl9pPr marL="4376318" algn="l" defTabSz="1094080" rtl="0" eaLnBrk="1" latinLnBrk="0" hangingPunct="1">
      <a:defRPr kern="1200">
        <a:solidFill>
          <a:schemeClr val="bg1"/>
        </a:solidFill>
        <a:latin typeface="Arial" charset="0"/>
        <a:ea typeface="Lucida Sans Unicode" charset="0"/>
        <a:cs typeface="Lucida Sans Unicode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ivaldo" initials="N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421E"/>
    <a:srgbClr val="F49D1C"/>
    <a:srgbClr val="99CC00"/>
    <a:srgbClr val="00CC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015" autoAdjust="0"/>
    <p:restoredTop sz="94638" autoAdjust="0"/>
  </p:normalViewPr>
  <p:slideViewPr>
    <p:cSldViewPr>
      <p:cViewPr>
        <p:scale>
          <a:sx n="66" d="100"/>
          <a:sy n="66" d="100"/>
        </p:scale>
        <p:origin x="-2070" y="-480"/>
      </p:cViewPr>
      <p:guideLst>
        <p:guide orient="horz" pos="3024"/>
        <p:guide pos="4032"/>
      </p:guideLst>
    </p:cSldViewPr>
  </p:slideViewPr>
  <p:outlineViewPr>
    <p:cViewPr varScale="1">
      <p:scale>
        <a:sx n="170" d="200"/>
        <a:sy n="170" d="200"/>
      </p:scale>
      <p:origin x="102" y="1362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handoutMaster" Target="handoutMasters/handoutMaster1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5512D112-5CC6-11CF-8D67-00AA00BDCE1D}" ax:persistence="persistStream" r:id="rId1"/>
</file>

<file path=ppt/activeX/activeX2.xml><?xml version="1.0" encoding="utf-8"?>
<ax:ocx xmlns:ax="http://schemas.microsoft.com/office/2006/activeX" xmlns:r="http://schemas.openxmlformats.org/officeDocument/2006/relationships" ax:classid="{5512D112-5CC6-11CF-8D67-00AA00BDCE1D}" ax:persistence="persistStream" r:id="rId1"/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AC3BB2-8D07-4126-9DB8-45D620376336}" type="doc">
      <dgm:prSet loTypeId="urn:microsoft.com/office/officeart/2005/8/layout/hierarchy5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663E9FDC-71CF-4437-B4BA-889F0937590D}">
      <dgm:prSet phldrT="[Texto]" custT="1"/>
      <dgm:spPr/>
      <dgm:t>
        <a:bodyPr/>
        <a:lstStyle/>
        <a:p>
          <a:r>
            <a:rPr lang="pt-BR" sz="1400" dirty="0" smtClean="0">
              <a:latin typeface="Times New Roman" pitchFamily="18" charset="0"/>
              <a:cs typeface="Times New Roman" pitchFamily="18" charset="0"/>
            </a:rPr>
            <a:t>PRINCIPAIS PUBLICAÇÕES INSERIDAS NO RIUFLA</a:t>
          </a:r>
          <a:endParaRPr lang="pt-BR" sz="1400" dirty="0">
            <a:latin typeface="Times New Roman" pitchFamily="18" charset="0"/>
            <a:cs typeface="Times New Roman" pitchFamily="18" charset="0"/>
          </a:endParaRPr>
        </a:p>
      </dgm:t>
    </dgm:pt>
    <dgm:pt modelId="{BAF50D2C-645E-4555-B1BA-10EB4A8229E0}" type="parTrans" cxnId="{44FDE16B-53E6-4251-B63B-DAA2A6742096}">
      <dgm:prSet/>
      <dgm:spPr/>
      <dgm:t>
        <a:bodyPr/>
        <a:lstStyle/>
        <a:p>
          <a:endParaRPr lang="pt-BR"/>
        </a:p>
      </dgm:t>
    </dgm:pt>
    <dgm:pt modelId="{90A29C74-39BC-47AD-8B28-6E58FACB1217}" type="sibTrans" cxnId="{44FDE16B-53E6-4251-B63B-DAA2A6742096}">
      <dgm:prSet/>
      <dgm:spPr/>
      <dgm:t>
        <a:bodyPr/>
        <a:lstStyle/>
        <a:p>
          <a:endParaRPr lang="pt-BR"/>
        </a:p>
      </dgm:t>
    </dgm:pt>
    <dgm:pt modelId="{A0602A48-97B3-40BA-A15E-E5FF503536B5}">
      <dgm:prSet phldrT="[Texto]" custT="1"/>
      <dgm:spPr/>
      <dgm:t>
        <a:bodyPr/>
        <a:lstStyle/>
        <a:p>
          <a:r>
            <a:rPr lang="pt-BR" sz="1200" dirty="0" smtClean="0">
              <a:latin typeface="Times New Roman" pitchFamily="18" charset="0"/>
              <a:cs typeface="Times New Roman" pitchFamily="18" charset="0"/>
            </a:rPr>
            <a:t>Artigos</a:t>
          </a:r>
          <a:endParaRPr lang="pt-BR" sz="1200" dirty="0">
            <a:latin typeface="Times New Roman" pitchFamily="18" charset="0"/>
            <a:cs typeface="Times New Roman" pitchFamily="18" charset="0"/>
          </a:endParaRPr>
        </a:p>
      </dgm:t>
    </dgm:pt>
    <dgm:pt modelId="{642B2464-283F-4F3B-9064-C1AEF267100C}" type="parTrans" cxnId="{005EC24D-EE61-4C2F-A096-57ABB89759C2}">
      <dgm:prSet/>
      <dgm:spPr/>
      <dgm:t>
        <a:bodyPr/>
        <a:lstStyle/>
        <a:p>
          <a:endParaRPr lang="pt-BR" sz="1200">
            <a:latin typeface="Times New Roman" pitchFamily="18" charset="0"/>
            <a:cs typeface="Times New Roman" pitchFamily="18" charset="0"/>
          </a:endParaRPr>
        </a:p>
      </dgm:t>
    </dgm:pt>
    <dgm:pt modelId="{9B9E0141-C226-46A8-9C61-748CDCB0794C}" type="sibTrans" cxnId="{005EC24D-EE61-4C2F-A096-57ABB89759C2}">
      <dgm:prSet/>
      <dgm:spPr/>
      <dgm:t>
        <a:bodyPr/>
        <a:lstStyle/>
        <a:p>
          <a:endParaRPr lang="pt-BR"/>
        </a:p>
      </dgm:t>
    </dgm:pt>
    <dgm:pt modelId="{6990267E-391E-43A8-B6EA-E1AE44D0B98A}">
      <dgm:prSet phldrT="[Texto]" custT="1"/>
      <dgm:spPr/>
      <dgm:t>
        <a:bodyPr/>
        <a:lstStyle/>
        <a:p>
          <a:r>
            <a:rPr lang="pt-BR" sz="1200" dirty="0" smtClean="0">
              <a:latin typeface="Times New Roman" pitchFamily="18" charset="0"/>
              <a:cs typeface="Times New Roman" pitchFamily="18" charset="0"/>
            </a:rPr>
            <a:t>Dissertações e teses</a:t>
          </a:r>
          <a:endParaRPr lang="pt-BR" sz="1200" dirty="0">
            <a:latin typeface="Times New Roman" pitchFamily="18" charset="0"/>
            <a:cs typeface="Times New Roman" pitchFamily="18" charset="0"/>
          </a:endParaRPr>
        </a:p>
      </dgm:t>
    </dgm:pt>
    <dgm:pt modelId="{B8A6331D-C2DA-4515-A583-F44B138F9D8F}" type="parTrans" cxnId="{29E9E23D-E169-4F7D-9E51-FEEA7D931BC0}">
      <dgm:prSet/>
      <dgm:spPr/>
      <dgm:t>
        <a:bodyPr/>
        <a:lstStyle/>
        <a:p>
          <a:endParaRPr lang="pt-BR" sz="1200">
            <a:latin typeface="Times New Roman" pitchFamily="18" charset="0"/>
            <a:cs typeface="Times New Roman" pitchFamily="18" charset="0"/>
          </a:endParaRPr>
        </a:p>
      </dgm:t>
    </dgm:pt>
    <dgm:pt modelId="{B42B2AD5-0D0D-49B1-815E-5BE9A9DED7DF}" type="sibTrans" cxnId="{29E9E23D-E169-4F7D-9E51-FEEA7D931BC0}">
      <dgm:prSet/>
      <dgm:spPr/>
      <dgm:t>
        <a:bodyPr/>
        <a:lstStyle/>
        <a:p>
          <a:endParaRPr lang="pt-BR"/>
        </a:p>
      </dgm:t>
    </dgm:pt>
    <dgm:pt modelId="{A924C2AC-9983-46AA-B468-03BFC9B78706}">
      <dgm:prSet phldrT="[Texto]" custT="1"/>
      <dgm:spPr/>
      <dgm:t>
        <a:bodyPr/>
        <a:lstStyle/>
        <a:p>
          <a:r>
            <a:rPr lang="pt-BR" sz="1200" dirty="0" smtClean="0">
              <a:latin typeface="Times New Roman" pitchFamily="18" charset="0"/>
              <a:cs typeface="Times New Roman" pitchFamily="18" charset="0"/>
            </a:rPr>
            <a:t>Trabalhos de eventos</a:t>
          </a:r>
          <a:endParaRPr lang="pt-BR" sz="1200" dirty="0">
            <a:latin typeface="Times New Roman" pitchFamily="18" charset="0"/>
            <a:cs typeface="Times New Roman" pitchFamily="18" charset="0"/>
          </a:endParaRPr>
        </a:p>
      </dgm:t>
    </dgm:pt>
    <dgm:pt modelId="{B0C64318-9EB2-4509-B31D-5DB1ADE745C4}" type="parTrans" cxnId="{805E4934-1A04-4C87-A096-94881E84899A}">
      <dgm:prSet/>
      <dgm:spPr/>
      <dgm:t>
        <a:bodyPr/>
        <a:lstStyle/>
        <a:p>
          <a:endParaRPr lang="pt-BR" sz="1200">
            <a:latin typeface="Times New Roman" pitchFamily="18" charset="0"/>
            <a:cs typeface="Times New Roman" pitchFamily="18" charset="0"/>
          </a:endParaRPr>
        </a:p>
      </dgm:t>
    </dgm:pt>
    <dgm:pt modelId="{6CBF3ABA-92AF-4CBC-BFC2-9ACA381C4D6B}" type="sibTrans" cxnId="{805E4934-1A04-4C87-A096-94881E84899A}">
      <dgm:prSet/>
      <dgm:spPr/>
      <dgm:t>
        <a:bodyPr/>
        <a:lstStyle/>
        <a:p>
          <a:endParaRPr lang="pt-BR"/>
        </a:p>
      </dgm:t>
    </dgm:pt>
    <dgm:pt modelId="{3D514818-C666-4717-BA93-E2B325EB0CBA}">
      <dgm:prSet custT="1"/>
      <dgm:spPr/>
      <dgm:t>
        <a:bodyPr/>
        <a:lstStyle/>
        <a:p>
          <a:r>
            <a:rPr lang="pt-BR" sz="1200" dirty="0" smtClean="0">
              <a:latin typeface="Times New Roman" pitchFamily="18" charset="0"/>
              <a:cs typeface="Times New Roman" pitchFamily="18" charset="0"/>
            </a:rPr>
            <a:t>Livros e capítulos de livros</a:t>
          </a:r>
          <a:endParaRPr lang="pt-BR" sz="1200" dirty="0">
            <a:latin typeface="Times New Roman" pitchFamily="18" charset="0"/>
            <a:cs typeface="Times New Roman" pitchFamily="18" charset="0"/>
          </a:endParaRPr>
        </a:p>
      </dgm:t>
    </dgm:pt>
    <dgm:pt modelId="{8DCE8339-2CBD-4808-A001-4517998DD947}" type="parTrans" cxnId="{7DDE3C1A-5450-43C5-8B80-F8F3AA8FD31E}">
      <dgm:prSet/>
      <dgm:spPr/>
      <dgm:t>
        <a:bodyPr/>
        <a:lstStyle/>
        <a:p>
          <a:endParaRPr lang="pt-BR" sz="1200">
            <a:latin typeface="Times New Roman" pitchFamily="18" charset="0"/>
            <a:cs typeface="Times New Roman" pitchFamily="18" charset="0"/>
          </a:endParaRPr>
        </a:p>
      </dgm:t>
    </dgm:pt>
    <dgm:pt modelId="{1136B87D-05B6-40BF-8AE0-626B5E2E3D3C}" type="sibTrans" cxnId="{7DDE3C1A-5450-43C5-8B80-F8F3AA8FD31E}">
      <dgm:prSet/>
      <dgm:spPr/>
      <dgm:t>
        <a:bodyPr/>
        <a:lstStyle/>
        <a:p>
          <a:endParaRPr lang="pt-BR"/>
        </a:p>
      </dgm:t>
    </dgm:pt>
    <dgm:pt modelId="{28E11BBB-49F1-4FF6-99EA-BF80F8C09289}">
      <dgm:prSet custT="1"/>
      <dgm:spPr/>
      <dgm:t>
        <a:bodyPr/>
        <a:lstStyle/>
        <a:p>
          <a:endParaRPr lang="pt-BR" sz="1200" dirty="0" smtClean="0">
            <a:latin typeface="Times New Roman" pitchFamily="18" charset="0"/>
            <a:cs typeface="Times New Roman" pitchFamily="18" charset="0"/>
          </a:endParaRPr>
        </a:p>
        <a:p>
          <a:r>
            <a:rPr lang="pt-BR" sz="1000" dirty="0" smtClean="0">
              <a:latin typeface="Times New Roman" pitchFamily="18" charset="0"/>
              <a:cs typeface="Times New Roman" pitchFamily="18" charset="0"/>
            </a:rPr>
            <a:t>Levantamento bibliográfico – (DGTI)</a:t>
          </a:r>
        </a:p>
        <a:p>
          <a:endParaRPr lang="pt-BR" sz="1200" dirty="0">
            <a:latin typeface="Times New Roman" pitchFamily="18" charset="0"/>
            <a:cs typeface="Times New Roman" pitchFamily="18" charset="0"/>
          </a:endParaRPr>
        </a:p>
      </dgm:t>
    </dgm:pt>
    <dgm:pt modelId="{60476577-44FE-461D-B9F6-96BB30BFB0A3}" type="parTrans" cxnId="{6E733C64-509C-4788-A55E-A076EF19DC4D}">
      <dgm:prSet/>
      <dgm:spPr/>
      <dgm:t>
        <a:bodyPr/>
        <a:lstStyle/>
        <a:p>
          <a:endParaRPr lang="pt-BR" sz="1200">
            <a:latin typeface="Times New Roman" pitchFamily="18" charset="0"/>
            <a:cs typeface="Times New Roman" pitchFamily="18" charset="0"/>
          </a:endParaRPr>
        </a:p>
      </dgm:t>
    </dgm:pt>
    <dgm:pt modelId="{1439CF4C-0C52-4F75-8418-F750BBBC3D0B}" type="sibTrans" cxnId="{6E733C64-509C-4788-A55E-A076EF19DC4D}">
      <dgm:prSet/>
      <dgm:spPr/>
      <dgm:t>
        <a:bodyPr/>
        <a:lstStyle/>
        <a:p>
          <a:endParaRPr lang="pt-BR"/>
        </a:p>
      </dgm:t>
    </dgm:pt>
    <dgm:pt modelId="{1B3881FA-FB48-450D-BE91-ACBE3D12FEF8}">
      <dgm:prSet custT="1"/>
      <dgm:spPr/>
      <dgm:t>
        <a:bodyPr/>
        <a:lstStyle/>
        <a:p>
          <a:endParaRPr lang="pt-BR" sz="1200" dirty="0" smtClean="0">
            <a:latin typeface="Times New Roman" pitchFamily="18" charset="0"/>
            <a:cs typeface="Times New Roman" pitchFamily="18" charset="0"/>
          </a:endParaRPr>
        </a:p>
        <a:p>
          <a:r>
            <a:rPr lang="pt-BR" sz="1000" dirty="0" smtClean="0">
              <a:latin typeface="Times New Roman" pitchFamily="18" charset="0"/>
              <a:cs typeface="Times New Roman" pitchFamily="18" charset="0"/>
            </a:rPr>
            <a:t>Trâmites pós-defesa</a:t>
          </a:r>
        </a:p>
        <a:p>
          <a:endParaRPr lang="pt-BR" sz="1200" dirty="0" smtClean="0">
            <a:latin typeface="Times New Roman" pitchFamily="18" charset="0"/>
            <a:cs typeface="Times New Roman" pitchFamily="18" charset="0"/>
          </a:endParaRPr>
        </a:p>
        <a:p>
          <a:endParaRPr lang="pt-BR" sz="1200" dirty="0">
            <a:latin typeface="Times New Roman" pitchFamily="18" charset="0"/>
            <a:cs typeface="Times New Roman" pitchFamily="18" charset="0"/>
          </a:endParaRPr>
        </a:p>
      </dgm:t>
    </dgm:pt>
    <dgm:pt modelId="{1D016B2C-F86C-4556-9FC5-E8A7372FEA5E}" type="parTrans" cxnId="{072EF3FC-7B61-4214-BD8D-A2347AD19DC5}">
      <dgm:prSet/>
      <dgm:spPr/>
      <dgm:t>
        <a:bodyPr/>
        <a:lstStyle/>
        <a:p>
          <a:endParaRPr lang="pt-BR" sz="1200">
            <a:latin typeface="Times New Roman" pitchFamily="18" charset="0"/>
            <a:cs typeface="Times New Roman" pitchFamily="18" charset="0"/>
          </a:endParaRPr>
        </a:p>
      </dgm:t>
    </dgm:pt>
    <dgm:pt modelId="{632C3C9C-61C6-46E8-962D-8CAE078693A6}" type="sibTrans" cxnId="{072EF3FC-7B61-4214-BD8D-A2347AD19DC5}">
      <dgm:prSet/>
      <dgm:spPr/>
      <dgm:t>
        <a:bodyPr/>
        <a:lstStyle/>
        <a:p>
          <a:endParaRPr lang="pt-BR"/>
        </a:p>
      </dgm:t>
    </dgm:pt>
    <dgm:pt modelId="{67332F45-D72A-48BD-98A2-30352A32F045}">
      <dgm:prSet custT="1"/>
      <dgm:spPr/>
      <dgm:t>
        <a:bodyPr/>
        <a:lstStyle/>
        <a:p>
          <a:r>
            <a:rPr lang="pt-BR" sz="1000" dirty="0" err="1" smtClean="0">
              <a:latin typeface="Times New Roman" pitchFamily="18" charset="0"/>
              <a:cs typeface="Times New Roman" pitchFamily="18" charset="0"/>
            </a:rPr>
            <a:t>Auto-depósito</a:t>
          </a:r>
          <a:endParaRPr lang="pt-BR" sz="1000" dirty="0" smtClean="0">
            <a:latin typeface="Times New Roman" pitchFamily="18" charset="0"/>
            <a:cs typeface="Times New Roman" pitchFamily="18" charset="0"/>
          </a:endParaRPr>
        </a:p>
      </dgm:t>
    </dgm:pt>
    <dgm:pt modelId="{392B201D-597A-4A49-82E7-1B4B10960C17}" type="parTrans" cxnId="{0EDD5A15-29F6-42A2-9BD7-DDC5060D8E63}">
      <dgm:prSet/>
      <dgm:spPr/>
      <dgm:t>
        <a:bodyPr/>
        <a:lstStyle/>
        <a:p>
          <a:endParaRPr lang="pt-BR" sz="1200">
            <a:latin typeface="Times New Roman" pitchFamily="18" charset="0"/>
            <a:cs typeface="Times New Roman" pitchFamily="18" charset="0"/>
          </a:endParaRPr>
        </a:p>
      </dgm:t>
    </dgm:pt>
    <dgm:pt modelId="{4B2136BD-96B6-4B85-BBEE-CC0C1BE89A94}" type="sibTrans" cxnId="{0EDD5A15-29F6-42A2-9BD7-DDC5060D8E63}">
      <dgm:prSet/>
      <dgm:spPr/>
      <dgm:t>
        <a:bodyPr/>
        <a:lstStyle/>
        <a:p>
          <a:endParaRPr lang="pt-BR"/>
        </a:p>
      </dgm:t>
    </dgm:pt>
    <dgm:pt modelId="{0312DD8A-C255-487A-82A9-E0D8A95B325D}">
      <dgm:prSet custT="1"/>
      <dgm:spPr/>
      <dgm:t>
        <a:bodyPr/>
        <a:lstStyle/>
        <a:p>
          <a:r>
            <a:rPr lang="pt-BR" sz="1000" dirty="0" err="1" smtClean="0">
              <a:latin typeface="Times New Roman" pitchFamily="18" charset="0"/>
              <a:cs typeface="Times New Roman" pitchFamily="18" charset="0"/>
            </a:rPr>
            <a:t>Auto-depósito</a:t>
          </a:r>
          <a:endParaRPr lang="pt-BR" sz="1000" dirty="0" smtClean="0">
            <a:latin typeface="Times New Roman" pitchFamily="18" charset="0"/>
            <a:cs typeface="Times New Roman" pitchFamily="18" charset="0"/>
          </a:endParaRPr>
        </a:p>
      </dgm:t>
    </dgm:pt>
    <dgm:pt modelId="{84A7006E-47B9-447B-A612-4CBF2796EC99}" type="parTrans" cxnId="{ED0AF474-2AC2-44A2-B055-A2F3A2C8DDAC}">
      <dgm:prSet/>
      <dgm:spPr/>
      <dgm:t>
        <a:bodyPr/>
        <a:lstStyle/>
        <a:p>
          <a:endParaRPr lang="pt-BR" sz="1200">
            <a:latin typeface="Times New Roman" pitchFamily="18" charset="0"/>
            <a:cs typeface="Times New Roman" pitchFamily="18" charset="0"/>
          </a:endParaRPr>
        </a:p>
      </dgm:t>
    </dgm:pt>
    <dgm:pt modelId="{70993F41-1BDE-4E57-8B8A-296130CB26F1}" type="sibTrans" cxnId="{ED0AF474-2AC2-44A2-B055-A2F3A2C8DDAC}">
      <dgm:prSet/>
      <dgm:spPr/>
      <dgm:t>
        <a:bodyPr/>
        <a:lstStyle/>
        <a:p>
          <a:endParaRPr lang="pt-BR"/>
        </a:p>
      </dgm:t>
    </dgm:pt>
    <dgm:pt modelId="{1E62A4F3-8608-4B11-8CF2-0A4075048D01}">
      <dgm:prSet custT="1"/>
      <dgm:spPr/>
      <dgm:t>
        <a:bodyPr/>
        <a:lstStyle/>
        <a:p>
          <a:pPr algn="l"/>
          <a:r>
            <a:rPr lang="pt-BR" sz="1000" dirty="0" smtClean="0">
              <a:latin typeface="Times New Roman" pitchFamily="18" charset="0"/>
              <a:cs typeface="Times New Roman" pitchFamily="18" charset="0"/>
            </a:rPr>
            <a:t>1. Consulta Licença </a:t>
          </a:r>
          <a:r>
            <a:rPr lang="pt-BR" sz="1000" dirty="0" err="1" smtClean="0">
              <a:latin typeface="Times New Roman" pitchFamily="18" charset="0"/>
              <a:cs typeface="Times New Roman" pitchFamily="18" charset="0"/>
            </a:rPr>
            <a:t>Creative</a:t>
          </a:r>
          <a:r>
            <a:rPr lang="pt-BR" sz="1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pt-BR" sz="1000" dirty="0" err="1" smtClean="0">
              <a:latin typeface="Times New Roman" pitchFamily="18" charset="0"/>
              <a:cs typeface="Times New Roman" pitchFamily="18" charset="0"/>
            </a:rPr>
            <a:t>Commons</a:t>
          </a:r>
          <a:r>
            <a:rPr lang="pt-BR" sz="1000" dirty="0" smtClean="0">
              <a:latin typeface="Times New Roman" pitchFamily="18" charset="0"/>
              <a:cs typeface="Times New Roman" pitchFamily="18" charset="0"/>
            </a:rPr>
            <a:t> ou Copyright </a:t>
          </a:r>
        </a:p>
        <a:p>
          <a:pPr algn="l"/>
          <a:r>
            <a:rPr lang="pt-BR" sz="1000" dirty="0" smtClean="0">
              <a:latin typeface="Times New Roman" pitchFamily="18" charset="0"/>
              <a:cs typeface="Times New Roman" pitchFamily="18" charset="0"/>
            </a:rPr>
            <a:t>2. Depósito  do artigo no RIUFLA</a:t>
          </a:r>
          <a:endParaRPr lang="pt-BR" sz="1000" dirty="0">
            <a:latin typeface="Times New Roman" pitchFamily="18" charset="0"/>
            <a:cs typeface="Times New Roman" pitchFamily="18" charset="0"/>
          </a:endParaRPr>
        </a:p>
      </dgm:t>
    </dgm:pt>
    <dgm:pt modelId="{E8BE0BC6-AE9E-4A88-A255-A7D939E8F45C}" type="parTrans" cxnId="{AE66AA22-3876-46C5-BAFA-6B55A09538D1}">
      <dgm:prSet/>
      <dgm:spPr/>
      <dgm:t>
        <a:bodyPr/>
        <a:lstStyle/>
        <a:p>
          <a:endParaRPr lang="pt-BR"/>
        </a:p>
      </dgm:t>
    </dgm:pt>
    <dgm:pt modelId="{CA31DCEF-099C-479A-AE51-9C069FAE66C4}" type="sibTrans" cxnId="{AE66AA22-3876-46C5-BAFA-6B55A09538D1}">
      <dgm:prSet/>
      <dgm:spPr/>
      <dgm:t>
        <a:bodyPr/>
        <a:lstStyle/>
        <a:p>
          <a:endParaRPr lang="pt-BR"/>
        </a:p>
      </dgm:t>
    </dgm:pt>
    <dgm:pt modelId="{7972647D-8E0A-4C15-A3FD-637A37853044}">
      <dgm:prSet custT="1"/>
      <dgm:spPr/>
      <dgm:t>
        <a:bodyPr/>
        <a:lstStyle/>
        <a:p>
          <a:pPr algn="l"/>
          <a:r>
            <a:rPr lang="pt-BR" sz="1000" dirty="0" smtClean="0">
              <a:latin typeface="Times New Roman" pitchFamily="18" charset="0"/>
              <a:cs typeface="Times New Roman" pitchFamily="18" charset="0"/>
            </a:rPr>
            <a:t>1. Depósito  das dissertações e teses no RIUFLA</a:t>
          </a:r>
          <a:endParaRPr lang="pt-BR" sz="1000" dirty="0">
            <a:latin typeface="Times New Roman" pitchFamily="18" charset="0"/>
            <a:cs typeface="Times New Roman" pitchFamily="18" charset="0"/>
          </a:endParaRPr>
        </a:p>
      </dgm:t>
    </dgm:pt>
    <dgm:pt modelId="{A73B6943-894C-4DBA-91E5-8CF3F57A827C}" type="parTrans" cxnId="{9D3F20F7-F8D4-4FE8-AD0E-9E6A5528EB97}">
      <dgm:prSet/>
      <dgm:spPr/>
      <dgm:t>
        <a:bodyPr/>
        <a:lstStyle/>
        <a:p>
          <a:endParaRPr lang="pt-BR"/>
        </a:p>
      </dgm:t>
    </dgm:pt>
    <dgm:pt modelId="{A6DD716B-5EED-4C56-BF12-9D0A7D8923B7}" type="sibTrans" cxnId="{9D3F20F7-F8D4-4FE8-AD0E-9E6A5528EB97}">
      <dgm:prSet/>
      <dgm:spPr/>
      <dgm:t>
        <a:bodyPr/>
        <a:lstStyle/>
        <a:p>
          <a:endParaRPr lang="pt-BR"/>
        </a:p>
      </dgm:t>
    </dgm:pt>
    <dgm:pt modelId="{D46DDB23-E364-4530-B54E-C4E9F7BBDC1C}">
      <dgm:prSet custT="1"/>
      <dgm:spPr/>
      <dgm:t>
        <a:bodyPr/>
        <a:lstStyle/>
        <a:p>
          <a:pPr algn="l"/>
          <a:r>
            <a:rPr lang="pt-BR" sz="1000" dirty="0" smtClean="0">
              <a:latin typeface="Times New Roman" pitchFamily="18" charset="0"/>
              <a:cs typeface="Times New Roman" pitchFamily="18" charset="0"/>
            </a:rPr>
            <a:t>1. Correção dos metadados</a:t>
          </a:r>
          <a:endParaRPr lang="pt-BR" sz="1000" dirty="0">
            <a:latin typeface="Times New Roman" pitchFamily="18" charset="0"/>
            <a:cs typeface="Times New Roman" pitchFamily="18" charset="0"/>
          </a:endParaRPr>
        </a:p>
      </dgm:t>
    </dgm:pt>
    <dgm:pt modelId="{83805EE1-8BF9-4BD1-BB84-89F5DE594C7E}" type="parTrans" cxnId="{C2AA3948-6A8E-4CD4-96F8-B4142598A081}">
      <dgm:prSet/>
      <dgm:spPr/>
      <dgm:t>
        <a:bodyPr/>
        <a:lstStyle/>
        <a:p>
          <a:endParaRPr lang="pt-BR"/>
        </a:p>
      </dgm:t>
    </dgm:pt>
    <dgm:pt modelId="{0CA07A36-24BF-4699-8DE7-EEEB6BE7339B}" type="sibTrans" cxnId="{C2AA3948-6A8E-4CD4-96F8-B4142598A081}">
      <dgm:prSet/>
      <dgm:spPr/>
      <dgm:t>
        <a:bodyPr/>
        <a:lstStyle/>
        <a:p>
          <a:endParaRPr lang="pt-BR"/>
        </a:p>
      </dgm:t>
    </dgm:pt>
    <dgm:pt modelId="{F11DDF7C-E43E-495B-A8A0-6BA5BA30B1A3}">
      <dgm:prSet custT="1"/>
      <dgm:spPr/>
      <dgm:t>
        <a:bodyPr/>
        <a:lstStyle/>
        <a:p>
          <a:pPr algn="l"/>
          <a:r>
            <a:rPr lang="pt-BR" sz="1000" dirty="0" smtClean="0">
              <a:latin typeface="Times New Roman" pitchFamily="18" charset="0"/>
              <a:cs typeface="Times New Roman" pitchFamily="18" charset="0"/>
            </a:rPr>
            <a:t>1. Correção dos metadados</a:t>
          </a:r>
          <a:endParaRPr lang="pt-BR" sz="1000" dirty="0">
            <a:latin typeface="Times New Roman" pitchFamily="18" charset="0"/>
            <a:cs typeface="Times New Roman" pitchFamily="18" charset="0"/>
          </a:endParaRPr>
        </a:p>
      </dgm:t>
    </dgm:pt>
    <dgm:pt modelId="{D3CF2E4C-3B77-46E6-AE70-867FA44B1014}" type="parTrans" cxnId="{D04E85C6-3938-4C27-890D-1F1A902FF821}">
      <dgm:prSet/>
      <dgm:spPr/>
      <dgm:t>
        <a:bodyPr/>
        <a:lstStyle/>
        <a:p>
          <a:endParaRPr lang="pt-BR"/>
        </a:p>
      </dgm:t>
    </dgm:pt>
    <dgm:pt modelId="{2E266A18-CAC3-40D1-9D52-3B7D071A9B27}" type="sibTrans" cxnId="{D04E85C6-3938-4C27-890D-1F1A902FF821}">
      <dgm:prSet/>
      <dgm:spPr/>
      <dgm:t>
        <a:bodyPr/>
        <a:lstStyle/>
        <a:p>
          <a:endParaRPr lang="pt-BR"/>
        </a:p>
      </dgm:t>
    </dgm:pt>
    <dgm:pt modelId="{2C7AA859-7DF0-4283-887E-AA09165CCAB0}">
      <dgm:prSet custT="1"/>
      <dgm:spPr/>
      <dgm:t>
        <a:bodyPr/>
        <a:lstStyle/>
        <a:p>
          <a:r>
            <a:rPr lang="pt-BR" sz="1000" dirty="0" err="1" smtClean="0">
              <a:latin typeface="Times New Roman" pitchFamily="18" charset="0"/>
              <a:cs typeface="Times New Roman" pitchFamily="18" charset="0"/>
            </a:rPr>
            <a:t>Auto-depósito</a:t>
          </a:r>
          <a:endParaRPr lang="pt-BR" sz="1000" dirty="0">
            <a:latin typeface="Times New Roman" pitchFamily="18" charset="0"/>
            <a:cs typeface="Times New Roman" pitchFamily="18" charset="0"/>
          </a:endParaRPr>
        </a:p>
      </dgm:t>
    </dgm:pt>
    <dgm:pt modelId="{E2CEA9F7-FA57-4A01-A5F1-4751C7C7A5EE}" type="parTrans" cxnId="{6F031CD3-F29E-4E70-A05F-2E6F6B7A5817}">
      <dgm:prSet/>
      <dgm:spPr/>
      <dgm:t>
        <a:bodyPr/>
        <a:lstStyle/>
        <a:p>
          <a:endParaRPr lang="pt-BR"/>
        </a:p>
      </dgm:t>
    </dgm:pt>
    <dgm:pt modelId="{C9A62AE6-9BEA-4A95-964E-BC4E79334D7B}" type="sibTrans" cxnId="{6F031CD3-F29E-4E70-A05F-2E6F6B7A5817}">
      <dgm:prSet/>
      <dgm:spPr/>
      <dgm:t>
        <a:bodyPr/>
        <a:lstStyle/>
        <a:p>
          <a:endParaRPr lang="pt-BR"/>
        </a:p>
      </dgm:t>
    </dgm:pt>
    <dgm:pt modelId="{28C85F39-67ED-4687-B191-BCA1772A08A2}">
      <dgm:prSet custT="1"/>
      <dgm:spPr/>
      <dgm:t>
        <a:bodyPr/>
        <a:lstStyle/>
        <a:p>
          <a:r>
            <a:rPr lang="pt-BR" sz="1000" dirty="0" smtClean="0">
              <a:latin typeface="Times New Roman" pitchFamily="18" charset="0"/>
              <a:cs typeface="Times New Roman" pitchFamily="18" charset="0"/>
            </a:rPr>
            <a:t>Coleta automática</a:t>
          </a:r>
        </a:p>
      </dgm:t>
    </dgm:pt>
    <dgm:pt modelId="{39F6272F-AA28-4A4D-89CF-E27D255FFC8B}" type="parTrans" cxnId="{CB8FB5C4-F332-4C08-87E1-7A57B6A60136}">
      <dgm:prSet/>
      <dgm:spPr/>
      <dgm:t>
        <a:bodyPr/>
        <a:lstStyle/>
        <a:p>
          <a:endParaRPr lang="pt-BR"/>
        </a:p>
      </dgm:t>
    </dgm:pt>
    <dgm:pt modelId="{12F3DEBB-8C28-4419-BFA2-E8C7D4AF7093}" type="sibTrans" cxnId="{CB8FB5C4-F332-4C08-87E1-7A57B6A60136}">
      <dgm:prSet/>
      <dgm:spPr/>
      <dgm:t>
        <a:bodyPr/>
        <a:lstStyle/>
        <a:p>
          <a:endParaRPr lang="pt-BR"/>
        </a:p>
      </dgm:t>
    </dgm:pt>
    <dgm:pt modelId="{926B88F7-EBB9-45CC-ABDB-77BDA321B38E}">
      <dgm:prSet custT="1"/>
      <dgm:spPr/>
      <dgm:t>
        <a:bodyPr/>
        <a:lstStyle/>
        <a:p>
          <a:pPr algn="l"/>
          <a:r>
            <a:rPr lang="pt-BR" sz="1000" dirty="0" smtClean="0">
              <a:latin typeface="Times New Roman" pitchFamily="18" charset="0"/>
              <a:cs typeface="Times New Roman" pitchFamily="18" charset="0"/>
            </a:rPr>
            <a:t>1. Consulta Licença </a:t>
          </a:r>
          <a:r>
            <a:rPr lang="pt-BR" sz="1000" dirty="0" err="1" smtClean="0">
              <a:latin typeface="Times New Roman" pitchFamily="18" charset="0"/>
              <a:cs typeface="Times New Roman" pitchFamily="18" charset="0"/>
            </a:rPr>
            <a:t>Creative</a:t>
          </a:r>
          <a:r>
            <a:rPr lang="pt-BR" sz="1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pt-BR" sz="1000" dirty="0" err="1" smtClean="0">
              <a:latin typeface="Times New Roman" pitchFamily="18" charset="0"/>
              <a:cs typeface="Times New Roman" pitchFamily="18" charset="0"/>
            </a:rPr>
            <a:t>Commons</a:t>
          </a:r>
          <a:r>
            <a:rPr lang="pt-BR" sz="1000" dirty="0" smtClean="0">
              <a:latin typeface="Times New Roman" pitchFamily="18" charset="0"/>
              <a:cs typeface="Times New Roman" pitchFamily="18" charset="0"/>
            </a:rPr>
            <a:t> ou Copyright </a:t>
          </a:r>
        </a:p>
        <a:p>
          <a:pPr algn="l"/>
          <a:r>
            <a:rPr lang="pt-BR" sz="1000" dirty="0" smtClean="0">
              <a:latin typeface="Times New Roman" pitchFamily="18" charset="0"/>
              <a:cs typeface="Times New Roman" pitchFamily="18" charset="0"/>
            </a:rPr>
            <a:t>2. Correção dos metadados</a:t>
          </a:r>
          <a:endParaRPr lang="pt-BR" sz="1000" dirty="0">
            <a:latin typeface="Times New Roman" pitchFamily="18" charset="0"/>
            <a:cs typeface="Times New Roman" pitchFamily="18" charset="0"/>
          </a:endParaRPr>
        </a:p>
      </dgm:t>
    </dgm:pt>
    <dgm:pt modelId="{5E9B7DEE-2CC0-459D-A8C0-B3357A4FBC01}" type="parTrans" cxnId="{9F5747A0-BA9C-4F44-A595-41721E4B3B20}">
      <dgm:prSet/>
      <dgm:spPr/>
      <dgm:t>
        <a:bodyPr/>
        <a:lstStyle/>
        <a:p>
          <a:endParaRPr lang="pt-BR"/>
        </a:p>
      </dgm:t>
    </dgm:pt>
    <dgm:pt modelId="{84D30028-4BE4-4CFC-A09D-0B9811057707}" type="sibTrans" cxnId="{9F5747A0-BA9C-4F44-A595-41721E4B3B20}">
      <dgm:prSet/>
      <dgm:spPr/>
      <dgm:t>
        <a:bodyPr/>
        <a:lstStyle/>
        <a:p>
          <a:endParaRPr lang="pt-BR"/>
        </a:p>
      </dgm:t>
    </dgm:pt>
    <dgm:pt modelId="{6357820A-CAE0-4431-BD39-1E4746DB89F0}">
      <dgm:prSet custT="1"/>
      <dgm:spPr/>
      <dgm:t>
        <a:bodyPr/>
        <a:lstStyle/>
        <a:p>
          <a:pPr algn="l"/>
          <a:r>
            <a:rPr lang="pt-BR" sz="1000" dirty="0" smtClean="0">
              <a:latin typeface="Times New Roman" pitchFamily="18" charset="0"/>
              <a:cs typeface="Times New Roman" pitchFamily="18" charset="0"/>
            </a:rPr>
            <a:t>1. Consulta Licença </a:t>
          </a:r>
          <a:r>
            <a:rPr lang="pt-BR" sz="1000" dirty="0" err="1" smtClean="0">
              <a:latin typeface="Times New Roman" pitchFamily="18" charset="0"/>
              <a:cs typeface="Times New Roman" pitchFamily="18" charset="0"/>
            </a:rPr>
            <a:t>Creative</a:t>
          </a:r>
          <a:r>
            <a:rPr lang="pt-BR" sz="1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pt-BR" sz="1000" dirty="0" err="1" smtClean="0">
              <a:latin typeface="Times New Roman" pitchFamily="18" charset="0"/>
              <a:cs typeface="Times New Roman" pitchFamily="18" charset="0"/>
            </a:rPr>
            <a:t>Commons</a:t>
          </a:r>
          <a:r>
            <a:rPr lang="pt-BR" sz="1000" dirty="0" smtClean="0">
              <a:latin typeface="Times New Roman" pitchFamily="18" charset="0"/>
              <a:cs typeface="Times New Roman" pitchFamily="18" charset="0"/>
            </a:rPr>
            <a:t> ou Copyright</a:t>
          </a:r>
        </a:p>
        <a:p>
          <a:pPr algn="l"/>
          <a:r>
            <a:rPr lang="pt-BR" sz="1000" dirty="0" smtClean="0">
              <a:latin typeface="Times New Roman" pitchFamily="18" charset="0"/>
              <a:cs typeface="Times New Roman" pitchFamily="18" charset="0"/>
            </a:rPr>
            <a:t>2. Correção dos metadados</a:t>
          </a:r>
          <a:endParaRPr lang="pt-BR" sz="1000" dirty="0">
            <a:latin typeface="Times New Roman" pitchFamily="18" charset="0"/>
            <a:cs typeface="Times New Roman" pitchFamily="18" charset="0"/>
          </a:endParaRPr>
        </a:p>
      </dgm:t>
    </dgm:pt>
    <dgm:pt modelId="{DA98124B-F744-4ED8-B6DD-DD38F8D5F3AE}" type="parTrans" cxnId="{CB9DC6AA-8A33-4098-9D64-097902CC621C}">
      <dgm:prSet/>
      <dgm:spPr/>
      <dgm:t>
        <a:bodyPr/>
        <a:lstStyle/>
        <a:p>
          <a:endParaRPr lang="pt-BR"/>
        </a:p>
      </dgm:t>
    </dgm:pt>
    <dgm:pt modelId="{3EADC0EC-D68B-4DB6-8522-0C07B44F8CD7}" type="sibTrans" cxnId="{CB9DC6AA-8A33-4098-9D64-097902CC621C}">
      <dgm:prSet/>
      <dgm:spPr/>
      <dgm:t>
        <a:bodyPr/>
        <a:lstStyle/>
        <a:p>
          <a:endParaRPr lang="pt-BR"/>
        </a:p>
      </dgm:t>
    </dgm:pt>
    <dgm:pt modelId="{9BFDACF5-DCD0-4840-AE76-8BB1F5723F97}">
      <dgm:prSet custT="1"/>
      <dgm:spPr/>
      <dgm:t>
        <a:bodyPr/>
        <a:lstStyle/>
        <a:p>
          <a:r>
            <a:rPr lang="pt-BR" sz="1000" dirty="0" smtClean="0">
              <a:latin typeface="Times New Roman" pitchFamily="18" charset="0"/>
              <a:cs typeface="Times New Roman" pitchFamily="18" charset="0"/>
            </a:rPr>
            <a:t>Remanejamento</a:t>
          </a:r>
          <a:r>
            <a:rPr lang="pt-BR" sz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pt-BR" sz="1000" dirty="0" smtClean="0">
              <a:latin typeface="Times New Roman" pitchFamily="18" charset="0"/>
              <a:cs typeface="Times New Roman" pitchFamily="18" charset="0"/>
            </a:rPr>
            <a:t>(</a:t>
          </a:r>
          <a:r>
            <a:rPr lang="pt-BR" sz="1000" dirty="0" err="1" smtClean="0">
              <a:latin typeface="Times New Roman" pitchFamily="18" charset="0"/>
              <a:cs typeface="Times New Roman" pitchFamily="18" charset="0"/>
            </a:rPr>
            <a:t>escaneadas</a:t>
          </a:r>
          <a:r>
            <a:rPr lang="pt-BR" sz="1000" dirty="0" smtClean="0">
              <a:latin typeface="Times New Roman" pitchFamily="18" charset="0"/>
              <a:cs typeface="Times New Roman" pitchFamily="18" charset="0"/>
            </a:rPr>
            <a:t>)</a:t>
          </a:r>
          <a:endParaRPr lang="pt-BR" sz="1000" dirty="0">
            <a:latin typeface="Times New Roman" pitchFamily="18" charset="0"/>
            <a:cs typeface="Times New Roman" pitchFamily="18" charset="0"/>
          </a:endParaRPr>
        </a:p>
      </dgm:t>
    </dgm:pt>
    <dgm:pt modelId="{95407CE6-8A60-4031-97F4-49140E3140F6}" type="parTrans" cxnId="{DA192DEA-6DDB-4AF1-B229-8CD090B910CA}">
      <dgm:prSet/>
      <dgm:spPr/>
      <dgm:t>
        <a:bodyPr/>
        <a:lstStyle/>
        <a:p>
          <a:endParaRPr lang="pt-BR"/>
        </a:p>
      </dgm:t>
    </dgm:pt>
    <dgm:pt modelId="{68A71EFA-5589-4810-961A-CCE3B177AE85}" type="sibTrans" cxnId="{DA192DEA-6DDB-4AF1-B229-8CD090B910CA}">
      <dgm:prSet/>
      <dgm:spPr/>
      <dgm:t>
        <a:bodyPr/>
        <a:lstStyle/>
        <a:p>
          <a:endParaRPr lang="pt-BR"/>
        </a:p>
      </dgm:t>
    </dgm:pt>
    <dgm:pt modelId="{70A3953F-DBC1-4E20-B327-0F80CBB9E880}">
      <dgm:prSet custT="1"/>
      <dgm:spPr/>
      <dgm:t>
        <a:bodyPr/>
        <a:lstStyle/>
        <a:p>
          <a:r>
            <a:rPr lang="pt-BR" sz="1000" dirty="0" smtClean="0">
              <a:latin typeface="Times New Roman" pitchFamily="18" charset="0"/>
              <a:cs typeface="Times New Roman" pitchFamily="18" charset="0"/>
            </a:rPr>
            <a:t>Devolução acervo CEDOC (</a:t>
          </a:r>
          <a:r>
            <a:rPr lang="pt-BR" sz="1000" dirty="0" err="1" smtClean="0">
              <a:latin typeface="Times New Roman" pitchFamily="18" charset="0"/>
              <a:cs typeface="Times New Roman" pitchFamily="18" charset="0"/>
            </a:rPr>
            <a:t>escaneadas</a:t>
          </a:r>
          <a:r>
            <a:rPr lang="pt-BR" sz="1200" dirty="0" smtClean="0">
              <a:latin typeface="Times New Roman" pitchFamily="18" charset="0"/>
              <a:cs typeface="Times New Roman" pitchFamily="18" charset="0"/>
            </a:rPr>
            <a:t>)</a:t>
          </a:r>
          <a:endParaRPr lang="pt-BR" sz="1200" dirty="0">
            <a:latin typeface="Times New Roman" pitchFamily="18" charset="0"/>
            <a:cs typeface="Times New Roman" pitchFamily="18" charset="0"/>
          </a:endParaRPr>
        </a:p>
      </dgm:t>
    </dgm:pt>
    <dgm:pt modelId="{2C2BF9A7-1370-41DB-BC38-226DA724F4DC}" type="parTrans" cxnId="{6767A6F7-A57B-4E64-994D-0F0DD64230D9}">
      <dgm:prSet/>
      <dgm:spPr/>
      <dgm:t>
        <a:bodyPr/>
        <a:lstStyle/>
        <a:p>
          <a:endParaRPr lang="pt-BR"/>
        </a:p>
      </dgm:t>
    </dgm:pt>
    <dgm:pt modelId="{9E6DBC29-7A1C-4CDE-B09A-92D4F398FBC9}" type="sibTrans" cxnId="{6767A6F7-A57B-4E64-994D-0F0DD64230D9}">
      <dgm:prSet/>
      <dgm:spPr/>
      <dgm:t>
        <a:bodyPr/>
        <a:lstStyle/>
        <a:p>
          <a:endParaRPr lang="pt-BR"/>
        </a:p>
      </dgm:t>
    </dgm:pt>
    <dgm:pt modelId="{66FCBF92-967A-4534-A8E3-B617D546385C}">
      <dgm:prSet custT="1"/>
      <dgm:spPr/>
      <dgm:t>
        <a:bodyPr/>
        <a:lstStyle/>
        <a:p>
          <a:pPr algn="l"/>
          <a:r>
            <a:rPr lang="pt-BR" sz="1000" dirty="0" smtClean="0">
              <a:latin typeface="Times New Roman" pitchFamily="18" charset="0"/>
              <a:cs typeface="Times New Roman" pitchFamily="18" charset="0"/>
            </a:rPr>
            <a:t>1. Consulta se já está no RIUFLA</a:t>
          </a:r>
        </a:p>
        <a:p>
          <a:pPr algn="l"/>
          <a:r>
            <a:rPr lang="pt-BR" sz="1000" dirty="0" smtClean="0">
              <a:latin typeface="Times New Roman" pitchFamily="18" charset="0"/>
              <a:cs typeface="Times New Roman" pitchFamily="18" charset="0"/>
            </a:rPr>
            <a:t>2. Depósito  no RIUFLA</a:t>
          </a:r>
          <a:endParaRPr lang="pt-BR" sz="1000" dirty="0">
            <a:latin typeface="Times New Roman" pitchFamily="18" charset="0"/>
            <a:cs typeface="Times New Roman" pitchFamily="18" charset="0"/>
          </a:endParaRPr>
        </a:p>
      </dgm:t>
    </dgm:pt>
    <dgm:pt modelId="{1A6285DE-C483-48FE-B45A-1D804F13B1F8}" type="parTrans" cxnId="{34B844A8-88FE-4023-93C4-2B7DEF546341}">
      <dgm:prSet/>
      <dgm:spPr/>
      <dgm:t>
        <a:bodyPr/>
        <a:lstStyle/>
        <a:p>
          <a:endParaRPr lang="pt-BR"/>
        </a:p>
      </dgm:t>
    </dgm:pt>
    <dgm:pt modelId="{65F0B6D2-F540-4787-BCEE-70A39CB51392}" type="sibTrans" cxnId="{34B844A8-88FE-4023-93C4-2B7DEF546341}">
      <dgm:prSet/>
      <dgm:spPr/>
      <dgm:t>
        <a:bodyPr/>
        <a:lstStyle/>
        <a:p>
          <a:endParaRPr lang="pt-BR"/>
        </a:p>
      </dgm:t>
    </dgm:pt>
    <dgm:pt modelId="{5970C6B2-0D8F-45EC-89B9-D3F165ECD928}">
      <dgm:prSet custT="1"/>
      <dgm:spPr/>
      <dgm:t>
        <a:bodyPr/>
        <a:lstStyle/>
        <a:p>
          <a:pPr algn="l"/>
          <a:r>
            <a:rPr lang="pt-BR" sz="1000" dirty="0" smtClean="0">
              <a:latin typeface="Times New Roman" pitchFamily="18" charset="0"/>
              <a:cs typeface="Times New Roman" pitchFamily="18" charset="0"/>
            </a:rPr>
            <a:t>1. Consulta se já está no RIUFLA</a:t>
          </a:r>
        </a:p>
        <a:p>
          <a:pPr algn="l"/>
          <a:r>
            <a:rPr lang="pt-BR" sz="1000" dirty="0" smtClean="0">
              <a:latin typeface="Times New Roman" pitchFamily="18" charset="0"/>
              <a:cs typeface="Times New Roman" pitchFamily="18" charset="0"/>
            </a:rPr>
            <a:t>2. </a:t>
          </a:r>
          <a:r>
            <a:rPr lang="pt-BR" sz="1000" dirty="0" err="1" smtClean="0">
              <a:latin typeface="Times New Roman" pitchFamily="18" charset="0"/>
              <a:cs typeface="Times New Roman" pitchFamily="18" charset="0"/>
            </a:rPr>
            <a:t>Dépósito</a:t>
          </a:r>
          <a:r>
            <a:rPr lang="pt-BR" sz="1000" dirty="0" smtClean="0">
              <a:latin typeface="Times New Roman" pitchFamily="18" charset="0"/>
              <a:cs typeface="Times New Roman" pitchFamily="18" charset="0"/>
            </a:rPr>
            <a:t> no RIUFLA</a:t>
          </a:r>
        </a:p>
      </dgm:t>
    </dgm:pt>
    <dgm:pt modelId="{BB13AE2A-F78A-42A2-9513-616A47CDB755}" type="parTrans" cxnId="{5EC56392-A087-4C2C-809E-C5CE3213500C}">
      <dgm:prSet/>
      <dgm:spPr/>
      <dgm:t>
        <a:bodyPr/>
        <a:lstStyle/>
        <a:p>
          <a:endParaRPr lang="pt-BR"/>
        </a:p>
      </dgm:t>
    </dgm:pt>
    <dgm:pt modelId="{2624CF46-3D42-46AB-A3E9-C656FE2A90D2}" type="sibTrans" cxnId="{5EC56392-A087-4C2C-809E-C5CE3213500C}">
      <dgm:prSet/>
      <dgm:spPr/>
      <dgm:t>
        <a:bodyPr/>
        <a:lstStyle/>
        <a:p>
          <a:endParaRPr lang="pt-BR"/>
        </a:p>
      </dgm:t>
    </dgm:pt>
    <dgm:pt modelId="{C74491FA-A138-4CCD-84CA-3EC7B5B6B9EA}">
      <dgm:prSet custT="1"/>
      <dgm:spPr/>
      <dgm:t>
        <a:bodyPr/>
        <a:lstStyle/>
        <a:p>
          <a:r>
            <a:rPr lang="pt-BR" sz="1000" dirty="0" smtClean="0">
              <a:latin typeface="Times New Roman" pitchFamily="18" charset="0"/>
              <a:cs typeface="Times New Roman" pitchFamily="18" charset="0"/>
            </a:rPr>
            <a:t>Pesquisa na página da DCOM</a:t>
          </a:r>
          <a:endParaRPr lang="pt-BR" sz="1000" dirty="0">
            <a:latin typeface="Times New Roman" pitchFamily="18" charset="0"/>
            <a:cs typeface="Times New Roman" pitchFamily="18" charset="0"/>
          </a:endParaRPr>
        </a:p>
      </dgm:t>
    </dgm:pt>
    <dgm:pt modelId="{88DCBFF3-6F96-4565-96A5-9CFF6CC7893D}" type="parTrans" cxnId="{F96C95E3-4430-4C6B-ADCE-AE85019927EF}">
      <dgm:prSet/>
      <dgm:spPr/>
      <dgm:t>
        <a:bodyPr/>
        <a:lstStyle/>
        <a:p>
          <a:endParaRPr lang="pt-BR"/>
        </a:p>
      </dgm:t>
    </dgm:pt>
    <dgm:pt modelId="{7770C987-159C-467F-818E-649FAA95D509}" type="sibTrans" cxnId="{F96C95E3-4430-4C6B-ADCE-AE85019927EF}">
      <dgm:prSet/>
      <dgm:spPr/>
      <dgm:t>
        <a:bodyPr/>
        <a:lstStyle/>
        <a:p>
          <a:endParaRPr lang="pt-BR"/>
        </a:p>
      </dgm:t>
    </dgm:pt>
    <dgm:pt modelId="{83447ACB-E7B6-4B91-9CBC-1D7366E8D717}">
      <dgm:prSet custT="1"/>
      <dgm:spPr/>
      <dgm:t>
        <a:bodyPr/>
        <a:lstStyle/>
        <a:p>
          <a:pPr algn="l"/>
          <a:endParaRPr lang="pt-BR" sz="1000" dirty="0" smtClean="0">
            <a:latin typeface="Times New Roman" pitchFamily="18" charset="0"/>
            <a:cs typeface="Times New Roman" pitchFamily="18" charset="0"/>
          </a:endParaRPr>
        </a:p>
        <a:p>
          <a:pPr algn="l"/>
          <a:r>
            <a:rPr lang="pt-BR" sz="1000" dirty="0" smtClean="0">
              <a:latin typeface="Times New Roman" pitchFamily="18" charset="0"/>
              <a:cs typeface="Times New Roman" pitchFamily="18" charset="0"/>
            </a:rPr>
            <a:t>1. Depósito  dos trabalhos de eventos no RIUFLA</a:t>
          </a:r>
        </a:p>
        <a:p>
          <a:pPr algn="ctr"/>
          <a:endParaRPr lang="pt-BR" sz="800" dirty="0" smtClean="0"/>
        </a:p>
      </dgm:t>
    </dgm:pt>
    <dgm:pt modelId="{D7BA503F-BA21-4EAC-A7A1-FCFFBF51D476}" type="parTrans" cxnId="{91B94D47-D85C-4CC5-BD37-9FF686D3D86E}">
      <dgm:prSet/>
      <dgm:spPr/>
      <dgm:t>
        <a:bodyPr/>
        <a:lstStyle/>
        <a:p>
          <a:endParaRPr lang="pt-BR"/>
        </a:p>
      </dgm:t>
    </dgm:pt>
    <dgm:pt modelId="{2886A43F-4507-4CD8-A90E-FD7C7644E690}" type="sibTrans" cxnId="{91B94D47-D85C-4CC5-BD37-9FF686D3D86E}">
      <dgm:prSet/>
      <dgm:spPr/>
      <dgm:t>
        <a:bodyPr/>
        <a:lstStyle/>
        <a:p>
          <a:endParaRPr lang="pt-BR"/>
        </a:p>
      </dgm:t>
    </dgm:pt>
    <dgm:pt modelId="{1CA3765C-BD52-4011-AD83-877003C7F048}">
      <dgm:prSet custT="1"/>
      <dgm:spPr/>
      <dgm:t>
        <a:bodyPr/>
        <a:lstStyle/>
        <a:p>
          <a:r>
            <a:rPr lang="pt-BR" sz="1000" dirty="0" smtClean="0">
              <a:latin typeface="Times New Roman" pitchFamily="18" charset="0"/>
              <a:cs typeface="Times New Roman" pitchFamily="18" charset="0"/>
            </a:rPr>
            <a:t>Pesquisa na página da DCOM</a:t>
          </a:r>
          <a:endParaRPr lang="pt-BR" sz="1000" dirty="0">
            <a:latin typeface="Times New Roman" pitchFamily="18" charset="0"/>
            <a:cs typeface="Times New Roman" pitchFamily="18" charset="0"/>
          </a:endParaRPr>
        </a:p>
      </dgm:t>
    </dgm:pt>
    <dgm:pt modelId="{DD017BFA-B0B8-4A85-B482-4DB4FCA7F425}" type="parTrans" cxnId="{08E47A86-49BE-467A-8F39-F50DA90A514D}">
      <dgm:prSet/>
      <dgm:spPr/>
      <dgm:t>
        <a:bodyPr/>
        <a:lstStyle/>
        <a:p>
          <a:endParaRPr lang="pt-BR"/>
        </a:p>
      </dgm:t>
    </dgm:pt>
    <dgm:pt modelId="{943B44D9-0725-4A5B-BFA0-38043DDC4483}" type="sibTrans" cxnId="{08E47A86-49BE-467A-8F39-F50DA90A514D}">
      <dgm:prSet/>
      <dgm:spPr/>
      <dgm:t>
        <a:bodyPr/>
        <a:lstStyle/>
        <a:p>
          <a:endParaRPr lang="pt-BR"/>
        </a:p>
      </dgm:t>
    </dgm:pt>
    <dgm:pt modelId="{A39913C5-CF13-4D58-932A-54915F45E920}">
      <dgm:prSet custT="1"/>
      <dgm:spPr/>
      <dgm:t>
        <a:bodyPr/>
        <a:lstStyle/>
        <a:p>
          <a:pPr algn="l"/>
          <a:r>
            <a:rPr lang="pt-BR" sz="1000" dirty="0" smtClean="0">
              <a:latin typeface="Times New Roman" pitchFamily="18" charset="0"/>
              <a:cs typeface="Times New Roman" pitchFamily="18" charset="0"/>
            </a:rPr>
            <a:t>1. Depósito  dos livros e capítulos de livros no RIUFLA</a:t>
          </a:r>
          <a:endParaRPr lang="pt-BR" sz="1000" dirty="0">
            <a:latin typeface="Times New Roman" pitchFamily="18" charset="0"/>
            <a:cs typeface="Times New Roman" pitchFamily="18" charset="0"/>
          </a:endParaRPr>
        </a:p>
      </dgm:t>
    </dgm:pt>
    <dgm:pt modelId="{419BDF9A-FC70-4F21-8BF0-7B9D188B764A}" type="parTrans" cxnId="{C8F01611-2EDD-4A74-BAB6-6B01C3847349}">
      <dgm:prSet/>
      <dgm:spPr/>
      <dgm:t>
        <a:bodyPr/>
        <a:lstStyle/>
        <a:p>
          <a:endParaRPr lang="pt-BR"/>
        </a:p>
      </dgm:t>
    </dgm:pt>
    <dgm:pt modelId="{66BA4853-8666-4D1D-8AF5-022856BED4DB}" type="sibTrans" cxnId="{C8F01611-2EDD-4A74-BAB6-6B01C3847349}">
      <dgm:prSet/>
      <dgm:spPr/>
      <dgm:t>
        <a:bodyPr/>
        <a:lstStyle/>
        <a:p>
          <a:endParaRPr lang="pt-BR"/>
        </a:p>
      </dgm:t>
    </dgm:pt>
    <dgm:pt modelId="{5A8310D9-2BD4-4F53-B9E0-0B51386255DD}" type="pres">
      <dgm:prSet presAssocID="{93AC3BB2-8D07-4126-9DB8-45D620376336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3B32055-6A3C-4DDC-9D7E-526BF17A4B8E}" type="pres">
      <dgm:prSet presAssocID="{93AC3BB2-8D07-4126-9DB8-45D620376336}" presName="hierFlow" presStyleCnt="0"/>
      <dgm:spPr/>
      <dgm:t>
        <a:bodyPr/>
        <a:lstStyle/>
        <a:p>
          <a:endParaRPr lang="pt-BR"/>
        </a:p>
      </dgm:t>
    </dgm:pt>
    <dgm:pt modelId="{601CDB86-53BA-4DBB-9D3D-A5E4A265EC5E}" type="pres">
      <dgm:prSet presAssocID="{93AC3BB2-8D07-4126-9DB8-45D620376336}" presName="hierChild1" presStyleCnt="0">
        <dgm:presLayoutVars>
          <dgm:chPref val="1"/>
          <dgm:animOne val="branch"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0F34A962-FDDD-48F3-9DC8-F1F0EA8E3259}" type="pres">
      <dgm:prSet presAssocID="{663E9FDC-71CF-4437-B4BA-889F0937590D}" presName="Name17" presStyleCnt="0"/>
      <dgm:spPr/>
      <dgm:t>
        <a:bodyPr/>
        <a:lstStyle/>
        <a:p>
          <a:endParaRPr lang="pt-BR"/>
        </a:p>
      </dgm:t>
    </dgm:pt>
    <dgm:pt modelId="{22305C3B-31FA-441A-AD13-9592D865EF6F}" type="pres">
      <dgm:prSet presAssocID="{663E9FDC-71CF-4437-B4BA-889F0937590D}" presName="level1Shape" presStyleLbl="node0" presStyleIdx="0" presStyleCnt="1" custScaleX="290129" custLinFactNeighborX="-22440" custLinFactNeighborY="-1069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5475C9BA-02E9-4AEB-9B58-8D94BB0FFC73}" type="pres">
      <dgm:prSet presAssocID="{663E9FDC-71CF-4437-B4BA-889F0937590D}" presName="hierChild2" presStyleCnt="0"/>
      <dgm:spPr/>
      <dgm:t>
        <a:bodyPr/>
        <a:lstStyle/>
        <a:p>
          <a:endParaRPr lang="pt-BR"/>
        </a:p>
      </dgm:t>
    </dgm:pt>
    <dgm:pt modelId="{ABB46053-1ABC-4118-A5B2-E410C914071F}" type="pres">
      <dgm:prSet presAssocID="{642B2464-283F-4F3B-9064-C1AEF267100C}" presName="Name25" presStyleLbl="parChTrans1D2" presStyleIdx="0" presStyleCnt="4"/>
      <dgm:spPr/>
      <dgm:t>
        <a:bodyPr/>
        <a:lstStyle/>
        <a:p>
          <a:endParaRPr lang="pt-BR"/>
        </a:p>
      </dgm:t>
    </dgm:pt>
    <dgm:pt modelId="{A63F940E-D290-4B13-8D75-CF212685531D}" type="pres">
      <dgm:prSet presAssocID="{642B2464-283F-4F3B-9064-C1AEF267100C}" presName="connTx" presStyleLbl="parChTrans1D2" presStyleIdx="0" presStyleCnt="4"/>
      <dgm:spPr/>
      <dgm:t>
        <a:bodyPr/>
        <a:lstStyle/>
        <a:p>
          <a:endParaRPr lang="pt-BR"/>
        </a:p>
      </dgm:t>
    </dgm:pt>
    <dgm:pt modelId="{A7420159-655F-485C-890E-8966910DB7C4}" type="pres">
      <dgm:prSet presAssocID="{A0602A48-97B3-40BA-A15E-E5FF503536B5}" presName="Name30" presStyleCnt="0"/>
      <dgm:spPr/>
      <dgm:t>
        <a:bodyPr/>
        <a:lstStyle/>
        <a:p>
          <a:endParaRPr lang="pt-BR"/>
        </a:p>
      </dgm:t>
    </dgm:pt>
    <dgm:pt modelId="{0B9DF1AB-418B-4B79-B0B1-39E811172274}" type="pres">
      <dgm:prSet presAssocID="{A0602A48-97B3-40BA-A15E-E5FF503536B5}" presName="level2Shape" presStyleLbl="node2" presStyleIdx="0" presStyleCnt="4" custLinFactNeighborX="2458" custLinFactNeighborY="48230"/>
      <dgm:spPr/>
      <dgm:t>
        <a:bodyPr/>
        <a:lstStyle/>
        <a:p>
          <a:endParaRPr lang="pt-BR"/>
        </a:p>
      </dgm:t>
    </dgm:pt>
    <dgm:pt modelId="{13D60A4A-3040-4718-9234-44C075201241}" type="pres">
      <dgm:prSet presAssocID="{A0602A48-97B3-40BA-A15E-E5FF503536B5}" presName="hierChild3" presStyleCnt="0"/>
      <dgm:spPr/>
      <dgm:t>
        <a:bodyPr/>
        <a:lstStyle/>
        <a:p>
          <a:endParaRPr lang="pt-BR"/>
        </a:p>
      </dgm:t>
    </dgm:pt>
    <dgm:pt modelId="{0B1725F5-3094-4395-81D9-5BBE6F9644F5}" type="pres">
      <dgm:prSet presAssocID="{60476577-44FE-461D-B9F6-96BB30BFB0A3}" presName="Name25" presStyleLbl="parChTrans1D3" presStyleIdx="0" presStyleCnt="10"/>
      <dgm:spPr/>
      <dgm:t>
        <a:bodyPr/>
        <a:lstStyle/>
        <a:p>
          <a:endParaRPr lang="pt-BR"/>
        </a:p>
      </dgm:t>
    </dgm:pt>
    <dgm:pt modelId="{FB123BCB-6F9B-447D-B84C-6A10EFD75D2E}" type="pres">
      <dgm:prSet presAssocID="{60476577-44FE-461D-B9F6-96BB30BFB0A3}" presName="connTx" presStyleLbl="parChTrans1D3" presStyleIdx="0" presStyleCnt="10"/>
      <dgm:spPr/>
      <dgm:t>
        <a:bodyPr/>
        <a:lstStyle/>
        <a:p>
          <a:endParaRPr lang="pt-BR"/>
        </a:p>
      </dgm:t>
    </dgm:pt>
    <dgm:pt modelId="{7EBAB527-9CAA-4281-B9E9-4E95388A1EDC}" type="pres">
      <dgm:prSet presAssocID="{28E11BBB-49F1-4FF6-99EA-BF80F8C09289}" presName="Name30" presStyleCnt="0"/>
      <dgm:spPr/>
      <dgm:t>
        <a:bodyPr/>
        <a:lstStyle/>
        <a:p>
          <a:endParaRPr lang="pt-BR"/>
        </a:p>
      </dgm:t>
    </dgm:pt>
    <dgm:pt modelId="{99CE87A6-4A43-49A9-95A0-BAF13A6F994E}" type="pres">
      <dgm:prSet presAssocID="{28E11BBB-49F1-4FF6-99EA-BF80F8C09289}" presName="level2Shape" presStyleLbl="node3" presStyleIdx="0" presStyleCnt="10"/>
      <dgm:spPr/>
      <dgm:t>
        <a:bodyPr/>
        <a:lstStyle/>
        <a:p>
          <a:endParaRPr lang="pt-BR"/>
        </a:p>
      </dgm:t>
    </dgm:pt>
    <dgm:pt modelId="{7D4756B5-705E-4B56-AA45-131B6BC306B1}" type="pres">
      <dgm:prSet presAssocID="{28E11BBB-49F1-4FF6-99EA-BF80F8C09289}" presName="hierChild3" presStyleCnt="0"/>
      <dgm:spPr/>
      <dgm:t>
        <a:bodyPr/>
        <a:lstStyle/>
        <a:p>
          <a:endParaRPr lang="pt-BR"/>
        </a:p>
      </dgm:t>
    </dgm:pt>
    <dgm:pt modelId="{54ACC884-433D-4B94-A6A5-3A216DDB859F}" type="pres">
      <dgm:prSet presAssocID="{E8BE0BC6-AE9E-4A88-A255-A7D939E8F45C}" presName="Name25" presStyleLbl="parChTrans1D4" presStyleIdx="0" presStyleCnt="10"/>
      <dgm:spPr/>
      <dgm:t>
        <a:bodyPr/>
        <a:lstStyle/>
        <a:p>
          <a:endParaRPr lang="pt-BR"/>
        </a:p>
      </dgm:t>
    </dgm:pt>
    <dgm:pt modelId="{02C05BD5-D16B-4594-9378-6B7A647D4813}" type="pres">
      <dgm:prSet presAssocID="{E8BE0BC6-AE9E-4A88-A255-A7D939E8F45C}" presName="connTx" presStyleLbl="parChTrans1D4" presStyleIdx="0" presStyleCnt="10"/>
      <dgm:spPr/>
      <dgm:t>
        <a:bodyPr/>
        <a:lstStyle/>
        <a:p>
          <a:endParaRPr lang="pt-BR"/>
        </a:p>
      </dgm:t>
    </dgm:pt>
    <dgm:pt modelId="{B33DC745-6A26-40D7-8680-FF5D88C124EF}" type="pres">
      <dgm:prSet presAssocID="{1E62A4F3-8608-4B11-8CF2-0A4075048D01}" presName="Name30" presStyleCnt="0"/>
      <dgm:spPr/>
      <dgm:t>
        <a:bodyPr/>
        <a:lstStyle/>
        <a:p>
          <a:endParaRPr lang="pt-BR"/>
        </a:p>
      </dgm:t>
    </dgm:pt>
    <dgm:pt modelId="{660CB0B2-AE20-45AC-9120-87C9BF4E2C03}" type="pres">
      <dgm:prSet presAssocID="{1E62A4F3-8608-4B11-8CF2-0A4075048D01}" presName="level2Shape" presStyleLbl="node4" presStyleIdx="0" presStyleCnt="10" custScaleX="207710" custScaleY="117706"/>
      <dgm:spPr/>
      <dgm:t>
        <a:bodyPr/>
        <a:lstStyle/>
        <a:p>
          <a:endParaRPr lang="pt-BR"/>
        </a:p>
      </dgm:t>
    </dgm:pt>
    <dgm:pt modelId="{955E3FE7-1D64-4C1E-B2F5-B18DBD72C883}" type="pres">
      <dgm:prSet presAssocID="{1E62A4F3-8608-4B11-8CF2-0A4075048D01}" presName="hierChild3" presStyleCnt="0"/>
      <dgm:spPr/>
      <dgm:t>
        <a:bodyPr/>
        <a:lstStyle/>
        <a:p>
          <a:endParaRPr lang="pt-BR"/>
        </a:p>
      </dgm:t>
    </dgm:pt>
    <dgm:pt modelId="{931DE39C-CB0A-433B-9601-2D3CABDA1B54}" type="pres">
      <dgm:prSet presAssocID="{E2CEA9F7-FA57-4A01-A5F1-4751C7C7A5EE}" presName="Name25" presStyleLbl="parChTrans1D3" presStyleIdx="1" presStyleCnt="10"/>
      <dgm:spPr/>
      <dgm:t>
        <a:bodyPr/>
        <a:lstStyle/>
        <a:p>
          <a:endParaRPr lang="pt-BR"/>
        </a:p>
      </dgm:t>
    </dgm:pt>
    <dgm:pt modelId="{31985EB2-193A-4C7C-A7EB-0CC0B2F79F80}" type="pres">
      <dgm:prSet presAssocID="{E2CEA9F7-FA57-4A01-A5F1-4751C7C7A5EE}" presName="connTx" presStyleLbl="parChTrans1D3" presStyleIdx="1" presStyleCnt="10"/>
      <dgm:spPr/>
      <dgm:t>
        <a:bodyPr/>
        <a:lstStyle/>
        <a:p>
          <a:endParaRPr lang="pt-BR"/>
        </a:p>
      </dgm:t>
    </dgm:pt>
    <dgm:pt modelId="{0754D060-72D1-42A2-846C-E2D06228BAE9}" type="pres">
      <dgm:prSet presAssocID="{2C7AA859-7DF0-4283-887E-AA09165CCAB0}" presName="Name30" presStyleCnt="0"/>
      <dgm:spPr/>
      <dgm:t>
        <a:bodyPr/>
        <a:lstStyle/>
        <a:p>
          <a:endParaRPr lang="pt-BR"/>
        </a:p>
      </dgm:t>
    </dgm:pt>
    <dgm:pt modelId="{5D913F5B-9B85-45A8-B605-B7DD42B94854}" type="pres">
      <dgm:prSet presAssocID="{2C7AA859-7DF0-4283-887E-AA09165CCAB0}" presName="level2Shape" presStyleLbl="node3" presStyleIdx="1" presStyleCnt="10"/>
      <dgm:spPr/>
      <dgm:t>
        <a:bodyPr/>
        <a:lstStyle/>
        <a:p>
          <a:endParaRPr lang="pt-BR"/>
        </a:p>
      </dgm:t>
    </dgm:pt>
    <dgm:pt modelId="{63ED2685-65D7-4FF1-9119-088C52E14988}" type="pres">
      <dgm:prSet presAssocID="{2C7AA859-7DF0-4283-887E-AA09165CCAB0}" presName="hierChild3" presStyleCnt="0"/>
      <dgm:spPr/>
      <dgm:t>
        <a:bodyPr/>
        <a:lstStyle/>
        <a:p>
          <a:endParaRPr lang="pt-BR"/>
        </a:p>
      </dgm:t>
    </dgm:pt>
    <dgm:pt modelId="{7CA1C3A0-A143-4AD8-B974-7C9CD4CE7500}" type="pres">
      <dgm:prSet presAssocID="{5E9B7DEE-2CC0-459D-A8C0-B3357A4FBC01}" presName="Name25" presStyleLbl="parChTrans1D4" presStyleIdx="1" presStyleCnt="10"/>
      <dgm:spPr/>
      <dgm:t>
        <a:bodyPr/>
        <a:lstStyle/>
        <a:p>
          <a:endParaRPr lang="pt-BR"/>
        </a:p>
      </dgm:t>
    </dgm:pt>
    <dgm:pt modelId="{AB9BCEAE-C9F7-43F1-97DC-0BB0371962E0}" type="pres">
      <dgm:prSet presAssocID="{5E9B7DEE-2CC0-459D-A8C0-B3357A4FBC01}" presName="connTx" presStyleLbl="parChTrans1D4" presStyleIdx="1" presStyleCnt="10"/>
      <dgm:spPr/>
      <dgm:t>
        <a:bodyPr/>
        <a:lstStyle/>
        <a:p>
          <a:endParaRPr lang="pt-BR"/>
        </a:p>
      </dgm:t>
    </dgm:pt>
    <dgm:pt modelId="{52B1A316-8A8B-453C-9B52-E1811D6522FF}" type="pres">
      <dgm:prSet presAssocID="{926B88F7-EBB9-45CC-ABDB-77BDA321B38E}" presName="Name30" presStyleCnt="0"/>
      <dgm:spPr/>
      <dgm:t>
        <a:bodyPr/>
        <a:lstStyle/>
        <a:p>
          <a:endParaRPr lang="pt-BR"/>
        </a:p>
      </dgm:t>
    </dgm:pt>
    <dgm:pt modelId="{A8CF4AB5-EB61-43E6-B295-D8E9C2A71690}" type="pres">
      <dgm:prSet presAssocID="{926B88F7-EBB9-45CC-ABDB-77BDA321B38E}" presName="level2Shape" presStyleLbl="node4" presStyleIdx="1" presStyleCnt="10" custScaleX="208740" custScaleY="121162"/>
      <dgm:spPr/>
      <dgm:t>
        <a:bodyPr/>
        <a:lstStyle/>
        <a:p>
          <a:endParaRPr lang="pt-BR"/>
        </a:p>
      </dgm:t>
    </dgm:pt>
    <dgm:pt modelId="{EE8730A7-61D8-466F-9541-42F5EE22A01E}" type="pres">
      <dgm:prSet presAssocID="{926B88F7-EBB9-45CC-ABDB-77BDA321B38E}" presName="hierChild3" presStyleCnt="0"/>
      <dgm:spPr/>
      <dgm:t>
        <a:bodyPr/>
        <a:lstStyle/>
        <a:p>
          <a:endParaRPr lang="pt-BR"/>
        </a:p>
      </dgm:t>
    </dgm:pt>
    <dgm:pt modelId="{0128D013-9CD1-4192-909F-A2DC76B797D6}" type="pres">
      <dgm:prSet presAssocID="{39F6272F-AA28-4A4D-89CF-E27D255FFC8B}" presName="Name25" presStyleLbl="parChTrans1D3" presStyleIdx="2" presStyleCnt="10"/>
      <dgm:spPr/>
      <dgm:t>
        <a:bodyPr/>
        <a:lstStyle/>
        <a:p>
          <a:endParaRPr lang="pt-BR"/>
        </a:p>
      </dgm:t>
    </dgm:pt>
    <dgm:pt modelId="{65EE05E7-FABF-40DB-AD14-D911AF7671E1}" type="pres">
      <dgm:prSet presAssocID="{39F6272F-AA28-4A4D-89CF-E27D255FFC8B}" presName="connTx" presStyleLbl="parChTrans1D3" presStyleIdx="2" presStyleCnt="10"/>
      <dgm:spPr/>
      <dgm:t>
        <a:bodyPr/>
        <a:lstStyle/>
        <a:p>
          <a:endParaRPr lang="pt-BR"/>
        </a:p>
      </dgm:t>
    </dgm:pt>
    <dgm:pt modelId="{4E7F1B03-6487-45B4-A0EF-0F43B4008BA0}" type="pres">
      <dgm:prSet presAssocID="{28C85F39-67ED-4687-B191-BCA1772A08A2}" presName="Name30" presStyleCnt="0"/>
      <dgm:spPr/>
      <dgm:t>
        <a:bodyPr/>
        <a:lstStyle/>
        <a:p>
          <a:endParaRPr lang="pt-BR"/>
        </a:p>
      </dgm:t>
    </dgm:pt>
    <dgm:pt modelId="{85A7735E-73D7-45E6-8968-47F18A7A5F1B}" type="pres">
      <dgm:prSet presAssocID="{28C85F39-67ED-4687-B191-BCA1772A08A2}" presName="level2Shape" presStyleLbl="node3" presStyleIdx="2" presStyleCnt="10"/>
      <dgm:spPr/>
      <dgm:t>
        <a:bodyPr/>
        <a:lstStyle/>
        <a:p>
          <a:endParaRPr lang="pt-BR"/>
        </a:p>
      </dgm:t>
    </dgm:pt>
    <dgm:pt modelId="{95C57286-4846-4E71-A23D-8BD45F222DC0}" type="pres">
      <dgm:prSet presAssocID="{28C85F39-67ED-4687-B191-BCA1772A08A2}" presName="hierChild3" presStyleCnt="0"/>
      <dgm:spPr/>
      <dgm:t>
        <a:bodyPr/>
        <a:lstStyle/>
        <a:p>
          <a:endParaRPr lang="pt-BR"/>
        </a:p>
      </dgm:t>
    </dgm:pt>
    <dgm:pt modelId="{E3B1941E-A666-4556-8651-0D8B8CAA4E1B}" type="pres">
      <dgm:prSet presAssocID="{DA98124B-F744-4ED8-B6DD-DD38F8D5F3AE}" presName="Name25" presStyleLbl="parChTrans1D4" presStyleIdx="2" presStyleCnt="10"/>
      <dgm:spPr/>
      <dgm:t>
        <a:bodyPr/>
        <a:lstStyle/>
        <a:p>
          <a:endParaRPr lang="pt-BR"/>
        </a:p>
      </dgm:t>
    </dgm:pt>
    <dgm:pt modelId="{48935A53-75DB-47C6-BBED-61CBAAF2944B}" type="pres">
      <dgm:prSet presAssocID="{DA98124B-F744-4ED8-B6DD-DD38F8D5F3AE}" presName="connTx" presStyleLbl="parChTrans1D4" presStyleIdx="2" presStyleCnt="10"/>
      <dgm:spPr/>
      <dgm:t>
        <a:bodyPr/>
        <a:lstStyle/>
        <a:p>
          <a:endParaRPr lang="pt-BR"/>
        </a:p>
      </dgm:t>
    </dgm:pt>
    <dgm:pt modelId="{B351403E-EABA-400F-8294-ED137393E769}" type="pres">
      <dgm:prSet presAssocID="{6357820A-CAE0-4431-BD39-1E4746DB89F0}" presName="Name30" presStyleCnt="0"/>
      <dgm:spPr/>
      <dgm:t>
        <a:bodyPr/>
        <a:lstStyle/>
        <a:p>
          <a:endParaRPr lang="pt-BR"/>
        </a:p>
      </dgm:t>
    </dgm:pt>
    <dgm:pt modelId="{4EF616E5-0C41-4200-9A11-8C7413FC0F50}" type="pres">
      <dgm:prSet presAssocID="{6357820A-CAE0-4431-BD39-1E4746DB89F0}" presName="level2Shape" presStyleLbl="node4" presStyleIdx="2" presStyleCnt="10" custScaleX="206868" custScaleY="117751"/>
      <dgm:spPr/>
      <dgm:t>
        <a:bodyPr/>
        <a:lstStyle/>
        <a:p>
          <a:endParaRPr lang="pt-BR"/>
        </a:p>
      </dgm:t>
    </dgm:pt>
    <dgm:pt modelId="{D662856E-CF84-46F2-866F-1FDB57372173}" type="pres">
      <dgm:prSet presAssocID="{6357820A-CAE0-4431-BD39-1E4746DB89F0}" presName="hierChild3" presStyleCnt="0"/>
      <dgm:spPr/>
      <dgm:t>
        <a:bodyPr/>
        <a:lstStyle/>
        <a:p>
          <a:endParaRPr lang="pt-BR"/>
        </a:p>
      </dgm:t>
    </dgm:pt>
    <dgm:pt modelId="{96D17D73-CBFA-46A5-836E-033C1A752223}" type="pres">
      <dgm:prSet presAssocID="{B8A6331D-C2DA-4515-A583-F44B138F9D8F}" presName="Name25" presStyleLbl="parChTrans1D2" presStyleIdx="1" presStyleCnt="4"/>
      <dgm:spPr/>
      <dgm:t>
        <a:bodyPr/>
        <a:lstStyle/>
        <a:p>
          <a:endParaRPr lang="pt-BR"/>
        </a:p>
      </dgm:t>
    </dgm:pt>
    <dgm:pt modelId="{3A7C6B48-FDA4-42AB-8EA1-303ABF4CE738}" type="pres">
      <dgm:prSet presAssocID="{B8A6331D-C2DA-4515-A583-F44B138F9D8F}" presName="connTx" presStyleLbl="parChTrans1D2" presStyleIdx="1" presStyleCnt="4"/>
      <dgm:spPr/>
      <dgm:t>
        <a:bodyPr/>
        <a:lstStyle/>
        <a:p>
          <a:endParaRPr lang="pt-BR"/>
        </a:p>
      </dgm:t>
    </dgm:pt>
    <dgm:pt modelId="{8E2C8E21-E37E-4ED1-9DB1-F94AA90710E9}" type="pres">
      <dgm:prSet presAssocID="{6990267E-391E-43A8-B6EA-E1AE44D0B98A}" presName="Name30" presStyleCnt="0"/>
      <dgm:spPr/>
      <dgm:t>
        <a:bodyPr/>
        <a:lstStyle/>
        <a:p>
          <a:endParaRPr lang="pt-BR"/>
        </a:p>
      </dgm:t>
    </dgm:pt>
    <dgm:pt modelId="{EFDBB587-E48E-4330-9C89-B4A22643210E}" type="pres">
      <dgm:prSet presAssocID="{6990267E-391E-43A8-B6EA-E1AE44D0B98A}" presName="level2Shape" presStyleLbl="node2" presStyleIdx="1" presStyleCnt="4"/>
      <dgm:spPr/>
      <dgm:t>
        <a:bodyPr/>
        <a:lstStyle/>
        <a:p>
          <a:endParaRPr lang="pt-BR"/>
        </a:p>
      </dgm:t>
    </dgm:pt>
    <dgm:pt modelId="{CC3490FD-650C-4790-875B-9192DE2D273B}" type="pres">
      <dgm:prSet presAssocID="{6990267E-391E-43A8-B6EA-E1AE44D0B98A}" presName="hierChild3" presStyleCnt="0"/>
      <dgm:spPr/>
      <dgm:t>
        <a:bodyPr/>
        <a:lstStyle/>
        <a:p>
          <a:endParaRPr lang="pt-BR"/>
        </a:p>
      </dgm:t>
    </dgm:pt>
    <dgm:pt modelId="{CF97BEBE-119F-466D-B530-F9A61DE78875}" type="pres">
      <dgm:prSet presAssocID="{1D016B2C-F86C-4556-9FC5-E8A7372FEA5E}" presName="Name25" presStyleLbl="parChTrans1D3" presStyleIdx="3" presStyleCnt="10"/>
      <dgm:spPr/>
      <dgm:t>
        <a:bodyPr/>
        <a:lstStyle/>
        <a:p>
          <a:endParaRPr lang="pt-BR"/>
        </a:p>
      </dgm:t>
    </dgm:pt>
    <dgm:pt modelId="{868D1ED1-47DD-4184-B00B-79DD1FF696B4}" type="pres">
      <dgm:prSet presAssocID="{1D016B2C-F86C-4556-9FC5-E8A7372FEA5E}" presName="connTx" presStyleLbl="parChTrans1D3" presStyleIdx="3" presStyleCnt="10"/>
      <dgm:spPr/>
      <dgm:t>
        <a:bodyPr/>
        <a:lstStyle/>
        <a:p>
          <a:endParaRPr lang="pt-BR"/>
        </a:p>
      </dgm:t>
    </dgm:pt>
    <dgm:pt modelId="{101DC068-113D-4178-BF3D-22173EFE6CF9}" type="pres">
      <dgm:prSet presAssocID="{1B3881FA-FB48-450D-BE91-ACBE3D12FEF8}" presName="Name30" presStyleCnt="0"/>
      <dgm:spPr/>
      <dgm:t>
        <a:bodyPr/>
        <a:lstStyle/>
        <a:p>
          <a:endParaRPr lang="pt-BR"/>
        </a:p>
      </dgm:t>
    </dgm:pt>
    <dgm:pt modelId="{067247C2-6CA0-40B8-9F78-C212A1CE4452}" type="pres">
      <dgm:prSet presAssocID="{1B3881FA-FB48-450D-BE91-ACBE3D12FEF8}" presName="level2Shape" presStyleLbl="node3" presStyleIdx="3" presStyleCnt="10" custScaleX="103715" custScaleY="110353"/>
      <dgm:spPr/>
      <dgm:t>
        <a:bodyPr/>
        <a:lstStyle/>
        <a:p>
          <a:endParaRPr lang="pt-BR"/>
        </a:p>
      </dgm:t>
    </dgm:pt>
    <dgm:pt modelId="{E8639839-8C16-4B90-A379-C53F5995A1A9}" type="pres">
      <dgm:prSet presAssocID="{1B3881FA-FB48-450D-BE91-ACBE3D12FEF8}" presName="hierChild3" presStyleCnt="0"/>
      <dgm:spPr/>
      <dgm:t>
        <a:bodyPr/>
        <a:lstStyle/>
        <a:p>
          <a:endParaRPr lang="pt-BR"/>
        </a:p>
      </dgm:t>
    </dgm:pt>
    <dgm:pt modelId="{2A84674F-F794-41B8-8CE4-4C30E9E2A15E}" type="pres">
      <dgm:prSet presAssocID="{A73B6943-894C-4DBA-91E5-8CF3F57A827C}" presName="Name25" presStyleLbl="parChTrans1D4" presStyleIdx="3" presStyleCnt="10"/>
      <dgm:spPr/>
      <dgm:t>
        <a:bodyPr/>
        <a:lstStyle/>
        <a:p>
          <a:endParaRPr lang="pt-BR"/>
        </a:p>
      </dgm:t>
    </dgm:pt>
    <dgm:pt modelId="{B662A6EB-30BE-413F-AAB3-0FBEE4B198C0}" type="pres">
      <dgm:prSet presAssocID="{A73B6943-894C-4DBA-91E5-8CF3F57A827C}" presName="connTx" presStyleLbl="parChTrans1D4" presStyleIdx="3" presStyleCnt="10"/>
      <dgm:spPr/>
      <dgm:t>
        <a:bodyPr/>
        <a:lstStyle/>
        <a:p>
          <a:endParaRPr lang="pt-BR"/>
        </a:p>
      </dgm:t>
    </dgm:pt>
    <dgm:pt modelId="{D7097201-EE5B-433B-BA0E-499A516AD105}" type="pres">
      <dgm:prSet presAssocID="{7972647D-8E0A-4C15-A3FD-637A37853044}" presName="Name30" presStyleCnt="0"/>
      <dgm:spPr/>
      <dgm:t>
        <a:bodyPr/>
        <a:lstStyle/>
        <a:p>
          <a:endParaRPr lang="pt-BR"/>
        </a:p>
      </dgm:t>
    </dgm:pt>
    <dgm:pt modelId="{5E72D2D9-8578-4A78-8114-C9E280EA4456}" type="pres">
      <dgm:prSet presAssocID="{7972647D-8E0A-4C15-A3FD-637A37853044}" presName="level2Shape" presStyleLbl="node4" presStyleIdx="3" presStyleCnt="10" custScaleX="205120" custScaleY="129543" custLinFactNeighborX="-5558" custLinFactNeighborY="-4118"/>
      <dgm:spPr/>
      <dgm:t>
        <a:bodyPr/>
        <a:lstStyle/>
        <a:p>
          <a:endParaRPr lang="pt-BR"/>
        </a:p>
      </dgm:t>
    </dgm:pt>
    <dgm:pt modelId="{2B312F0D-EBA5-4257-9130-4DB037E74752}" type="pres">
      <dgm:prSet presAssocID="{7972647D-8E0A-4C15-A3FD-637A37853044}" presName="hierChild3" presStyleCnt="0"/>
      <dgm:spPr/>
      <dgm:t>
        <a:bodyPr/>
        <a:lstStyle/>
        <a:p>
          <a:endParaRPr lang="pt-BR"/>
        </a:p>
      </dgm:t>
    </dgm:pt>
    <dgm:pt modelId="{C50CE5EF-B5FC-4C5B-B1AA-CC877695B7D6}" type="pres">
      <dgm:prSet presAssocID="{95407CE6-8A60-4031-97F4-49140E3140F6}" presName="Name25" presStyleLbl="parChTrans1D3" presStyleIdx="4" presStyleCnt="10"/>
      <dgm:spPr/>
      <dgm:t>
        <a:bodyPr/>
        <a:lstStyle/>
        <a:p>
          <a:endParaRPr lang="pt-BR"/>
        </a:p>
      </dgm:t>
    </dgm:pt>
    <dgm:pt modelId="{60D917F4-4C67-4C8E-BB8A-6649B8065BF2}" type="pres">
      <dgm:prSet presAssocID="{95407CE6-8A60-4031-97F4-49140E3140F6}" presName="connTx" presStyleLbl="parChTrans1D3" presStyleIdx="4" presStyleCnt="10"/>
      <dgm:spPr/>
      <dgm:t>
        <a:bodyPr/>
        <a:lstStyle/>
        <a:p>
          <a:endParaRPr lang="pt-BR"/>
        </a:p>
      </dgm:t>
    </dgm:pt>
    <dgm:pt modelId="{556D5C2A-AB9B-43B0-A88B-B87EFBF2AE35}" type="pres">
      <dgm:prSet presAssocID="{9BFDACF5-DCD0-4840-AE76-8BB1F5723F97}" presName="Name30" presStyleCnt="0"/>
      <dgm:spPr/>
      <dgm:t>
        <a:bodyPr/>
        <a:lstStyle/>
        <a:p>
          <a:endParaRPr lang="pt-BR"/>
        </a:p>
      </dgm:t>
    </dgm:pt>
    <dgm:pt modelId="{AA94F19F-1748-4C60-AF3A-04D9B6405D88}" type="pres">
      <dgm:prSet presAssocID="{9BFDACF5-DCD0-4840-AE76-8BB1F5723F97}" presName="level2Shape" presStyleLbl="node3" presStyleIdx="4" presStyleCnt="10" custScaleX="102156" custScaleY="114444"/>
      <dgm:spPr/>
      <dgm:t>
        <a:bodyPr/>
        <a:lstStyle/>
        <a:p>
          <a:endParaRPr lang="pt-BR"/>
        </a:p>
      </dgm:t>
    </dgm:pt>
    <dgm:pt modelId="{E22C23EA-73EB-4A53-A7B4-78BD2685DE6B}" type="pres">
      <dgm:prSet presAssocID="{9BFDACF5-DCD0-4840-AE76-8BB1F5723F97}" presName="hierChild3" presStyleCnt="0"/>
      <dgm:spPr/>
      <dgm:t>
        <a:bodyPr/>
        <a:lstStyle/>
        <a:p>
          <a:endParaRPr lang="pt-BR"/>
        </a:p>
      </dgm:t>
    </dgm:pt>
    <dgm:pt modelId="{211F5426-2A51-486D-93D0-10E85C0F00AA}" type="pres">
      <dgm:prSet presAssocID="{1A6285DE-C483-48FE-B45A-1D804F13B1F8}" presName="Name25" presStyleLbl="parChTrans1D4" presStyleIdx="4" presStyleCnt="10"/>
      <dgm:spPr/>
      <dgm:t>
        <a:bodyPr/>
        <a:lstStyle/>
        <a:p>
          <a:endParaRPr lang="pt-BR"/>
        </a:p>
      </dgm:t>
    </dgm:pt>
    <dgm:pt modelId="{A8BBD4EC-F4C1-46E8-B07F-8B59824D14E0}" type="pres">
      <dgm:prSet presAssocID="{1A6285DE-C483-48FE-B45A-1D804F13B1F8}" presName="connTx" presStyleLbl="parChTrans1D4" presStyleIdx="4" presStyleCnt="10"/>
      <dgm:spPr/>
      <dgm:t>
        <a:bodyPr/>
        <a:lstStyle/>
        <a:p>
          <a:endParaRPr lang="pt-BR"/>
        </a:p>
      </dgm:t>
    </dgm:pt>
    <dgm:pt modelId="{5055AFF3-3108-44FA-BCAB-29F73514BF6E}" type="pres">
      <dgm:prSet presAssocID="{66FCBF92-967A-4534-A8E3-B617D546385C}" presName="Name30" presStyleCnt="0"/>
      <dgm:spPr/>
      <dgm:t>
        <a:bodyPr/>
        <a:lstStyle/>
        <a:p>
          <a:endParaRPr lang="pt-BR"/>
        </a:p>
      </dgm:t>
    </dgm:pt>
    <dgm:pt modelId="{44D3730C-1D02-4BAC-9FDD-A7CAEAC95D71}" type="pres">
      <dgm:prSet presAssocID="{66FCBF92-967A-4534-A8E3-B617D546385C}" presName="level2Shape" presStyleLbl="node4" presStyleIdx="4" presStyleCnt="10" custScaleX="203205" custScaleY="127599"/>
      <dgm:spPr/>
      <dgm:t>
        <a:bodyPr/>
        <a:lstStyle/>
        <a:p>
          <a:endParaRPr lang="pt-BR"/>
        </a:p>
      </dgm:t>
    </dgm:pt>
    <dgm:pt modelId="{038D1C54-393C-47D3-9BE9-496E05F40675}" type="pres">
      <dgm:prSet presAssocID="{66FCBF92-967A-4534-A8E3-B617D546385C}" presName="hierChild3" presStyleCnt="0"/>
      <dgm:spPr/>
      <dgm:t>
        <a:bodyPr/>
        <a:lstStyle/>
        <a:p>
          <a:endParaRPr lang="pt-BR"/>
        </a:p>
      </dgm:t>
    </dgm:pt>
    <dgm:pt modelId="{FC80EBCD-D308-418B-A95E-642F45E239EE}" type="pres">
      <dgm:prSet presAssocID="{2C2BF9A7-1370-41DB-BC38-226DA724F4DC}" presName="Name25" presStyleLbl="parChTrans1D3" presStyleIdx="5" presStyleCnt="10"/>
      <dgm:spPr/>
      <dgm:t>
        <a:bodyPr/>
        <a:lstStyle/>
        <a:p>
          <a:endParaRPr lang="pt-BR"/>
        </a:p>
      </dgm:t>
    </dgm:pt>
    <dgm:pt modelId="{1B33FBF0-0572-4E62-9450-2B965C9E7000}" type="pres">
      <dgm:prSet presAssocID="{2C2BF9A7-1370-41DB-BC38-226DA724F4DC}" presName="connTx" presStyleLbl="parChTrans1D3" presStyleIdx="5" presStyleCnt="10"/>
      <dgm:spPr/>
      <dgm:t>
        <a:bodyPr/>
        <a:lstStyle/>
        <a:p>
          <a:endParaRPr lang="pt-BR"/>
        </a:p>
      </dgm:t>
    </dgm:pt>
    <dgm:pt modelId="{909B80E5-EDE3-45C9-BF98-7F9511D2244D}" type="pres">
      <dgm:prSet presAssocID="{70A3953F-DBC1-4E20-B327-0F80CBB9E880}" presName="Name30" presStyleCnt="0"/>
      <dgm:spPr/>
      <dgm:t>
        <a:bodyPr/>
        <a:lstStyle/>
        <a:p>
          <a:endParaRPr lang="pt-BR"/>
        </a:p>
      </dgm:t>
    </dgm:pt>
    <dgm:pt modelId="{1252D8DF-5363-4235-9334-C0D8D94008FB}" type="pres">
      <dgm:prSet presAssocID="{70A3953F-DBC1-4E20-B327-0F80CBB9E880}" presName="level2Shape" presStyleLbl="node3" presStyleIdx="5" presStyleCnt="10"/>
      <dgm:spPr/>
      <dgm:t>
        <a:bodyPr/>
        <a:lstStyle/>
        <a:p>
          <a:endParaRPr lang="pt-BR"/>
        </a:p>
      </dgm:t>
    </dgm:pt>
    <dgm:pt modelId="{165C84C0-00BA-4046-9210-BC2BDD34E202}" type="pres">
      <dgm:prSet presAssocID="{70A3953F-DBC1-4E20-B327-0F80CBB9E880}" presName="hierChild3" presStyleCnt="0"/>
      <dgm:spPr/>
      <dgm:t>
        <a:bodyPr/>
        <a:lstStyle/>
        <a:p>
          <a:endParaRPr lang="pt-BR"/>
        </a:p>
      </dgm:t>
    </dgm:pt>
    <dgm:pt modelId="{AF91F1B6-B191-4147-9C48-32E88F925B71}" type="pres">
      <dgm:prSet presAssocID="{BB13AE2A-F78A-42A2-9513-616A47CDB755}" presName="Name25" presStyleLbl="parChTrans1D4" presStyleIdx="5" presStyleCnt="10"/>
      <dgm:spPr/>
      <dgm:t>
        <a:bodyPr/>
        <a:lstStyle/>
        <a:p>
          <a:endParaRPr lang="pt-BR"/>
        </a:p>
      </dgm:t>
    </dgm:pt>
    <dgm:pt modelId="{8753D994-10FA-4AE3-BC77-94406121F65D}" type="pres">
      <dgm:prSet presAssocID="{BB13AE2A-F78A-42A2-9513-616A47CDB755}" presName="connTx" presStyleLbl="parChTrans1D4" presStyleIdx="5" presStyleCnt="10"/>
      <dgm:spPr/>
      <dgm:t>
        <a:bodyPr/>
        <a:lstStyle/>
        <a:p>
          <a:endParaRPr lang="pt-BR"/>
        </a:p>
      </dgm:t>
    </dgm:pt>
    <dgm:pt modelId="{2171ED62-ED08-4671-AA8C-3E52E5C5392E}" type="pres">
      <dgm:prSet presAssocID="{5970C6B2-0D8F-45EC-89B9-D3F165ECD928}" presName="Name30" presStyleCnt="0"/>
      <dgm:spPr/>
      <dgm:t>
        <a:bodyPr/>
        <a:lstStyle/>
        <a:p>
          <a:endParaRPr lang="pt-BR"/>
        </a:p>
      </dgm:t>
    </dgm:pt>
    <dgm:pt modelId="{5988DF7F-85A5-481F-917D-77C02C637CBA}" type="pres">
      <dgm:prSet presAssocID="{5970C6B2-0D8F-45EC-89B9-D3F165ECD928}" presName="level2Shape" presStyleLbl="node4" presStyleIdx="5" presStyleCnt="10" custScaleX="206436" custScaleY="119090"/>
      <dgm:spPr/>
      <dgm:t>
        <a:bodyPr/>
        <a:lstStyle/>
        <a:p>
          <a:endParaRPr lang="pt-BR"/>
        </a:p>
      </dgm:t>
    </dgm:pt>
    <dgm:pt modelId="{301D8975-6D01-4C55-B6F9-C363166D0852}" type="pres">
      <dgm:prSet presAssocID="{5970C6B2-0D8F-45EC-89B9-D3F165ECD928}" presName="hierChild3" presStyleCnt="0"/>
      <dgm:spPr/>
      <dgm:t>
        <a:bodyPr/>
        <a:lstStyle/>
        <a:p>
          <a:endParaRPr lang="pt-BR"/>
        </a:p>
      </dgm:t>
    </dgm:pt>
    <dgm:pt modelId="{0331F224-C583-46DE-A52B-4B127306812A}" type="pres">
      <dgm:prSet presAssocID="{B0C64318-9EB2-4509-B31D-5DB1ADE745C4}" presName="Name25" presStyleLbl="parChTrans1D2" presStyleIdx="2" presStyleCnt="4"/>
      <dgm:spPr/>
      <dgm:t>
        <a:bodyPr/>
        <a:lstStyle/>
        <a:p>
          <a:endParaRPr lang="pt-BR"/>
        </a:p>
      </dgm:t>
    </dgm:pt>
    <dgm:pt modelId="{9367FFAD-28F2-4EB2-ADB5-B6A738593497}" type="pres">
      <dgm:prSet presAssocID="{B0C64318-9EB2-4509-B31D-5DB1ADE745C4}" presName="connTx" presStyleLbl="parChTrans1D2" presStyleIdx="2" presStyleCnt="4"/>
      <dgm:spPr/>
      <dgm:t>
        <a:bodyPr/>
        <a:lstStyle/>
        <a:p>
          <a:endParaRPr lang="pt-BR"/>
        </a:p>
      </dgm:t>
    </dgm:pt>
    <dgm:pt modelId="{2C6D860F-B32E-499C-B466-B795D7F53210}" type="pres">
      <dgm:prSet presAssocID="{A924C2AC-9983-46AA-B468-03BFC9B78706}" presName="Name30" presStyleCnt="0"/>
      <dgm:spPr/>
      <dgm:t>
        <a:bodyPr/>
        <a:lstStyle/>
        <a:p>
          <a:endParaRPr lang="pt-BR"/>
        </a:p>
      </dgm:t>
    </dgm:pt>
    <dgm:pt modelId="{07F0DDBC-A935-4023-B41B-1F4F880866B2}" type="pres">
      <dgm:prSet presAssocID="{A924C2AC-9983-46AA-B468-03BFC9B78706}" presName="level2Shape" presStyleLbl="node2" presStyleIdx="2" presStyleCnt="4"/>
      <dgm:spPr/>
      <dgm:t>
        <a:bodyPr/>
        <a:lstStyle/>
        <a:p>
          <a:endParaRPr lang="pt-BR"/>
        </a:p>
      </dgm:t>
    </dgm:pt>
    <dgm:pt modelId="{19CD5F8F-91E8-4DE0-B7BF-C5ECD47F373E}" type="pres">
      <dgm:prSet presAssocID="{A924C2AC-9983-46AA-B468-03BFC9B78706}" presName="hierChild3" presStyleCnt="0"/>
      <dgm:spPr/>
      <dgm:t>
        <a:bodyPr/>
        <a:lstStyle/>
        <a:p>
          <a:endParaRPr lang="pt-BR"/>
        </a:p>
      </dgm:t>
    </dgm:pt>
    <dgm:pt modelId="{79C3D27D-1ACE-406F-A113-5181303EFDB7}" type="pres">
      <dgm:prSet presAssocID="{392B201D-597A-4A49-82E7-1B4B10960C17}" presName="Name25" presStyleLbl="parChTrans1D3" presStyleIdx="6" presStyleCnt="10"/>
      <dgm:spPr/>
      <dgm:t>
        <a:bodyPr/>
        <a:lstStyle/>
        <a:p>
          <a:endParaRPr lang="pt-BR"/>
        </a:p>
      </dgm:t>
    </dgm:pt>
    <dgm:pt modelId="{4FD039F3-FB30-4EBC-B396-E556D27FFE91}" type="pres">
      <dgm:prSet presAssocID="{392B201D-597A-4A49-82E7-1B4B10960C17}" presName="connTx" presStyleLbl="parChTrans1D3" presStyleIdx="6" presStyleCnt="10"/>
      <dgm:spPr/>
      <dgm:t>
        <a:bodyPr/>
        <a:lstStyle/>
        <a:p>
          <a:endParaRPr lang="pt-BR"/>
        </a:p>
      </dgm:t>
    </dgm:pt>
    <dgm:pt modelId="{671955ED-4028-48B9-B94D-02815635E7ED}" type="pres">
      <dgm:prSet presAssocID="{67332F45-D72A-48BD-98A2-30352A32F045}" presName="Name30" presStyleCnt="0"/>
      <dgm:spPr/>
      <dgm:t>
        <a:bodyPr/>
        <a:lstStyle/>
        <a:p>
          <a:endParaRPr lang="pt-BR"/>
        </a:p>
      </dgm:t>
    </dgm:pt>
    <dgm:pt modelId="{23A74A6B-B476-4920-91EB-08296D90F7F4}" type="pres">
      <dgm:prSet presAssocID="{67332F45-D72A-48BD-98A2-30352A32F045}" presName="level2Shape" presStyleLbl="node3" presStyleIdx="6" presStyleCnt="10"/>
      <dgm:spPr/>
      <dgm:t>
        <a:bodyPr/>
        <a:lstStyle/>
        <a:p>
          <a:endParaRPr lang="pt-BR"/>
        </a:p>
      </dgm:t>
    </dgm:pt>
    <dgm:pt modelId="{6860D933-9369-4F0C-BC52-32611CEBEFED}" type="pres">
      <dgm:prSet presAssocID="{67332F45-D72A-48BD-98A2-30352A32F045}" presName="hierChild3" presStyleCnt="0"/>
      <dgm:spPr/>
      <dgm:t>
        <a:bodyPr/>
        <a:lstStyle/>
        <a:p>
          <a:endParaRPr lang="pt-BR"/>
        </a:p>
      </dgm:t>
    </dgm:pt>
    <dgm:pt modelId="{DA75D739-4C2A-4614-BB26-BBE73A7F45B0}" type="pres">
      <dgm:prSet presAssocID="{83805EE1-8BF9-4BD1-BB84-89F5DE594C7E}" presName="Name25" presStyleLbl="parChTrans1D4" presStyleIdx="6" presStyleCnt="10"/>
      <dgm:spPr/>
      <dgm:t>
        <a:bodyPr/>
        <a:lstStyle/>
        <a:p>
          <a:endParaRPr lang="pt-BR"/>
        </a:p>
      </dgm:t>
    </dgm:pt>
    <dgm:pt modelId="{C1953625-DD73-43F0-AE56-BCF2084C550B}" type="pres">
      <dgm:prSet presAssocID="{83805EE1-8BF9-4BD1-BB84-89F5DE594C7E}" presName="connTx" presStyleLbl="parChTrans1D4" presStyleIdx="6" presStyleCnt="10"/>
      <dgm:spPr/>
      <dgm:t>
        <a:bodyPr/>
        <a:lstStyle/>
        <a:p>
          <a:endParaRPr lang="pt-BR"/>
        </a:p>
      </dgm:t>
    </dgm:pt>
    <dgm:pt modelId="{1614298B-1623-4EC2-BF25-8DFF65085F8D}" type="pres">
      <dgm:prSet presAssocID="{D46DDB23-E364-4530-B54E-C4E9F7BBDC1C}" presName="Name30" presStyleCnt="0"/>
      <dgm:spPr/>
      <dgm:t>
        <a:bodyPr/>
        <a:lstStyle/>
        <a:p>
          <a:endParaRPr lang="pt-BR"/>
        </a:p>
      </dgm:t>
    </dgm:pt>
    <dgm:pt modelId="{863D4C7B-5D64-4812-B386-EF86A046FF35}" type="pres">
      <dgm:prSet presAssocID="{D46DDB23-E364-4530-B54E-C4E9F7BBDC1C}" presName="level2Shape" presStyleLbl="node4" presStyleIdx="6" presStyleCnt="10" custScaleX="206529" custScaleY="103085"/>
      <dgm:spPr/>
      <dgm:t>
        <a:bodyPr/>
        <a:lstStyle/>
        <a:p>
          <a:endParaRPr lang="pt-BR"/>
        </a:p>
      </dgm:t>
    </dgm:pt>
    <dgm:pt modelId="{E7308452-C685-4C74-AC49-C9B93AE0F13D}" type="pres">
      <dgm:prSet presAssocID="{D46DDB23-E364-4530-B54E-C4E9F7BBDC1C}" presName="hierChild3" presStyleCnt="0"/>
      <dgm:spPr/>
      <dgm:t>
        <a:bodyPr/>
        <a:lstStyle/>
        <a:p>
          <a:endParaRPr lang="pt-BR"/>
        </a:p>
      </dgm:t>
    </dgm:pt>
    <dgm:pt modelId="{95D6ACF0-5ED7-4A7A-A7B0-13F449632F96}" type="pres">
      <dgm:prSet presAssocID="{88DCBFF3-6F96-4565-96A5-9CFF6CC7893D}" presName="Name25" presStyleLbl="parChTrans1D3" presStyleIdx="7" presStyleCnt="10"/>
      <dgm:spPr/>
      <dgm:t>
        <a:bodyPr/>
        <a:lstStyle/>
        <a:p>
          <a:endParaRPr lang="pt-BR"/>
        </a:p>
      </dgm:t>
    </dgm:pt>
    <dgm:pt modelId="{4479E3A4-FFD6-48CE-935B-153623D56B5A}" type="pres">
      <dgm:prSet presAssocID="{88DCBFF3-6F96-4565-96A5-9CFF6CC7893D}" presName="connTx" presStyleLbl="parChTrans1D3" presStyleIdx="7" presStyleCnt="10"/>
      <dgm:spPr/>
      <dgm:t>
        <a:bodyPr/>
        <a:lstStyle/>
        <a:p>
          <a:endParaRPr lang="pt-BR"/>
        </a:p>
      </dgm:t>
    </dgm:pt>
    <dgm:pt modelId="{1E40D035-88AC-4EFF-8070-2E6F88ABD7E8}" type="pres">
      <dgm:prSet presAssocID="{C74491FA-A138-4CCD-84CA-3EC7B5B6B9EA}" presName="Name30" presStyleCnt="0"/>
      <dgm:spPr/>
      <dgm:t>
        <a:bodyPr/>
        <a:lstStyle/>
        <a:p>
          <a:endParaRPr lang="pt-BR"/>
        </a:p>
      </dgm:t>
    </dgm:pt>
    <dgm:pt modelId="{2B44DA71-342D-4E7D-BB40-908270F4FCBA}" type="pres">
      <dgm:prSet presAssocID="{C74491FA-A138-4CCD-84CA-3EC7B5B6B9EA}" presName="level2Shape" presStyleLbl="node3" presStyleIdx="7" presStyleCnt="10"/>
      <dgm:spPr/>
      <dgm:t>
        <a:bodyPr/>
        <a:lstStyle/>
        <a:p>
          <a:endParaRPr lang="pt-BR"/>
        </a:p>
      </dgm:t>
    </dgm:pt>
    <dgm:pt modelId="{3730990E-0642-4995-89DA-00570AC32A99}" type="pres">
      <dgm:prSet presAssocID="{C74491FA-A138-4CCD-84CA-3EC7B5B6B9EA}" presName="hierChild3" presStyleCnt="0"/>
      <dgm:spPr/>
      <dgm:t>
        <a:bodyPr/>
        <a:lstStyle/>
        <a:p>
          <a:endParaRPr lang="pt-BR"/>
        </a:p>
      </dgm:t>
    </dgm:pt>
    <dgm:pt modelId="{96513CBA-7F8F-4EA0-84B7-C92FEAB64F93}" type="pres">
      <dgm:prSet presAssocID="{D7BA503F-BA21-4EAC-A7A1-FCFFBF51D476}" presName="Name25" presStyleLbl="parChTrans1D4" presStyleIdx="7" presStyleCnt="10"/>
      <dgm:spPr/>
      <dgm:t>
        <a:bodyPr/>
        <a:lstStyle/>
        <a:p>
          <a:endParaRPr lang="pt-BR"/>
        </a:p>
      </dgm:t>
    </dgm:pt>
    <dgm:pt modelId="{F32E6E38-DBD8-4733-8A72-8226D859ECB2}" type="pres">
      <dgm:prSet presAssocID="{D7BA503F-BA21-4EAC-A7A1-FCFFBF51D476}" presName="connTx" presStyleLbl="parChTrans1D4" presStyleIdx="7" presStyleCnt="10"/>
      <dgm:spPr/>
      <dgm:t>
        <a:bodyPr/>
        <a:lstStyle/>
        <a:p>
          <a:endParaRPr lang="pt-BR"/>
        </a:p>
      </dgm:t>
    </dgm:pt>
    <dgm:pt modelId="{35D2DE2C-A43E-4307-A0D5-5D9A2A2BA41F}" type="pres">
      <dgm:prSet presAssocID="{83447ACB-E7B6-4B91-9CBC-1D7366E8D717}" presName="Name30" presStyleCnt="0"/>
      <dgm:spPr/>
      <dgm:t>
        <a:bodyPr/>
        <a:lstStyle/>
        <a:p>
          <a:endParaRPr lang="pt-BR"/>
        </a:p>
      </dgm:t>
    </dgm:pt>
    <dgm:pt modelId="{B08DBF3A-5429-4639-97A5-A9CEDA65F330}" type="pres">
      <dgm:prSet presAssocID="{83447ACB-E7B6-4B91-9CBC-1D7366E8D717}" presName="level2Shape" presStyleLbl="node4" presStyleIdx="7" presStyleCnt="10" custScaleX="205401" custScaleY="77453"/>
      <dgm:spPr/>
      <dgm:t>
        <a:bodyPr/>
        <a:lstStyle/>
        <a:p>
          <a:endParaRPr lang="pt-BR"/>
        </a:p>
      </dgm:t>
    </dgm:pt>
    <dgm:pt modelId="{5BB46DAD-3B82-4632-BCF6-EC90BFFF7139}" type="pres">
      <dgm:prSet presAssocID="{83447ACB-E7B6-4B91-9CBC-1D7366E8D717}" presName="hierChild3" presStyleCnt="0"/>
      <dgm:spPr/>
      <dgm:t>
        <a:bodyPr/>
        <a:lstStyle/>
        <a:p>
          <a:endParaRPr lang="pt-BR"/>
        </a:p>
      </dgm:t>
    </dgm:pt>
    <dgm:pt modelId="{4826D426-23A0-41B3-96E6-471C8F37B3A3}" type="pres">
      <dgm:prSet presAssocID="{8DCE8339-2CBD-4808-A001-4517998DD947}" presName="Name25" presStyleLbl="parChTrans1D2" presStyleIdx="3" presStyleCnt="4"/>
      <dgm:spPr/>
      <dgm:t>
        <a:bodyPr/>
        <a:lstStyle/>
        <a:p>
          <a:endParaRPr lang="pt-BR"/>
        </a:p>
      </dgm:t>
    </dgm:pt>
    <dgm:pt modelId="{6B6EAFDB-2538-42A9-A4A0-A7EE90613F2E}" type="pres">
      <dgm:prSet presAssocID="{8DCE8339-2CBD-4808-A001-4517998DD947}" presName="connTx" presStyleLbl="parChTrans1D2" presStyleIdx="3" presStyleCnt="4"/>
      <dgm:spPr/>
      <dgm:t>
        <a:bodyPr/>
        <a:lstStyle/>
        <a:p>
          <a:endParaRPr lang="pt-BR"/>
        </a:p>
      </dgm:t>
    </dgm:pt>
    <dgm:pt modelId="{555476BC-B3F3-4F32-9017-2D7993065055}" type="pres">
      <dgm:prSet presAssocID="{3D514818-C666-4717-BA93-E2B325EB0CBA}" presName="Name30" presStyleCnt="0"/>
      <dgm:spPr/>
      <dgm:t>
        <a:bodyPr/>
        <a:lstStyle/>
        <a:p>
          <a:endParaRPr lang="pt-BR"/>
        </a:p>
      </dgm:t>
    </dgm:pt>
    <dgm:pt modelId="{BE9FC31F-4E78-48E1-9E15-2149A95DA870}" type="pres">
      <dgm:prSet presAssocID="{3D514818-C666-4717-BA93-E2B325EB0CBA}" presName="level2Shape" presStyleLbl="node2" presStyleIdx="3" presStyleCnt="4"/>
      <dgm:spPr/>
      <dgm:t>
        <a:bodyPr/>
        <a:lstStyle/>
        <a:p>
          <a:endParaRPr lang="pt-BR"/>
        </a:p>
      </dgm:t>
    </dgm:pt>
    <dgm:pt modelId="{41CB8B9F-C6B2-437E-BC40-6AF5AB8C9786}" type="pres">
      <dgm:prSet presAssocID="{3D514818-C666-4717-BA93-E2B325EB0CBA}" presName="hierChild3" presStyleCnt="0"/>
      <dgm:spPr/>
      <dgm:t>
        <a:bodyPr/>
        <a:lstStyle/>
        <a:p>
          <a:endParaRPr lang="pt-BR"/>
        </a:p>
      </dgm:t>
    </dgm:pt>
    <dgm:pt modelId="{29F8F8C5-703F-43F4-8393-F870810E0134}" type="pres">
      <dgm:prSet presAssocID="{84A7006E-47B9-447B-A612-4CBF2796EC99}" presName="Name25" presStyleLbl="parChTrans1D3" presStyleIdx="8" presStyleCnt="10"/>
      <dgm:spPr/>
      <dgm:t>
        <a:bodyPr/>
        <a:lstStyle/>
        <a:p>
          <a:endParaRPr lang="pt-BR"/>
        </a:p>
      </dgm:t>
    </dgm:pt>
    <dgm:pt modelId="{9E6B81D8-09F7-4A2A-99EC-398322E8C7B2}" type="pres">
      <dgm:prSet presAssocID="{84A7006E-47B9-447B-A612-4CBF2796EC99}" presName="connTx" presStyleLbl="parChTrans1D3" presStyleIdx="8" presStyleCnt="10"/>
      <dgm:spPr/>
      <dgm:t>
        <a:bodyPr/>
        <a:lstStyle/>
        <a:p>
          <a:endParaRPr lang="pt-BR"/>
        </a:p>
      </dgm:t>
    </dgm:pt>
    <dgm:pt modelId="{7D0F673E-BBBA-4313-B1F5-A901CB611B45}" type="pres">
      <dgm:prSet presAssocID="{0312DD8A-C255-487A-82A9-E0D8A95B325D}" presName="Name30" presStyleCnt="0"/>
      <dgm:spPr/>
      <dgm:t>
        <a:bodyPr/>
        <a:lstStyle/>
        <a:p>
          <a:endParaRPr lang="pt-BR"/>
        </a:p>
      </dgm:t>
    </dgm:pt>
    <dgm:pt modelId="{10191910-AE56-40CB-8C28-AA2ABFE36233}" type="pres">
      <dgm:prSet presAssocID="{0312DD8A-C255-487A-82A9-E0D8A95B325D}" presName="level2Shape" presStyleLbl="node3" presStyleIdx="8" presStyleCnt="10"/>
      <dgm:spPr/>
      <dgm:t>
        <a:bodyPr/>
        <a:lstStyle/>
        <a:p>
          <a:endParaRPr lang="pt-BR"/>
        </a:p>
      </dgm:t>
    </dgm:pt>
    <dgm:pt modelId="{043FE50E-E2B4-4818-9CD8-F9C091336D22}" type="pres">
      <dgm:prSet presAssocID="{0312DD8A-C255-487A-82A9-E0D8A95B325D}" presName="hierChild3" presStyleCnt="0"/>
      <dgm:spPr/>
      <dgm:t>
        <a:bodyPr/>
        <a:lstStyle/>
        <a:p>
          <a:endParaRPr lang="pt-BR"/>
        </a:p>
      </dgm:t>
    </dgm:pt>
    <dgm:pt modelId="{9C63F36C-C9A4-45A2-8483-A617A74010C6}" type="pres">
      <dgm:prSet presAssocID="{D3CF2E4C-3B77-46E6-AE70-867FA44B1014}" presName="Name25" presStyleLbl="parChTrans1D4" presStyleIdx="8" presStyleCnt="10"/>
      <dgm:spPr/>
      <dgm:t>
        <a:bodyPr/>
        <a:lstStyle/>
        <a:p>
          <a:endParaRPr lang="pt-BR"/>
        </a:p>
      </dgm:t>
    </dgm:pt>
    <dgm:pt modelId="{532FE96C-7125-4695-8739-EA6535E21B5F}" type="pres">
      <dgm:prSet presAssocID="{D3CF2E4C-3B77-46E6-AE70-867FA44B1014}" presName="connTx" presStyleLbl="parChTrans1D4" presStyleIdx="8" presStyleCnt="10"/>
      <dgm:spPr/>
      <dgm:t>
        <a:bodyPr/>
        <a:lstStyle/>
        <a:p>
          <a:endParaRPr lang="pt-BR"/>
        </a:p>
      </dgm:t>
    </dgm:pt>
    <dgm:pt modelId="{C696B779-8153-459F-9DF4-30477D639FD9}" type="pres">
      <dgm:prSet presAssocID="{F11DDF7C-E43E-495B-A8A0-6BA5BA30B1A3}" presName="Name30" presStyleCnt="0"/>
      <dgm:spPr/>
      <dgm:t>
        <a:bodyPr/>
        <a:lstStyle/>
        <a:p>
          <a:endParaRPr lang="pt-BR"/>
        </a:p>
      </dgm:t>
    </dgm:pt>
    <dgm:pt modelId="{71EC3E29-8E6B-4C61-8F37-753FD8453995}" type="pres">
      <dgm:prSet presAssocID="{F11DDF7C-E43E-495B-A8A0-6BA5BA30B1A3}" presName="level2Shape" presStyleLbl="node4" presStyleIdx="8" presStyleCnt="10" custScaleX="201659" custScaleY="66857"/>
      <dgm:spPr/>
      <dgm:t>
        <a:bodyPr/>
        <a:lstStyle/>
        <a:p>
          <a:endParaRPr lang="pt-BR"/>
        </a:p>
      </dgm:t>
    </dgm:pt>
    <dgm:pt modelId="{F09E3AC3-AB1B-40C6-B83C-1C8988F84D50}" type="pres">
      <dgm:prSet presAssocID="{F11DDF7C-E43E-495B-A8A0-6BA5BA30B1A3}" presName="hierChild3" presStyleCnt="0"/>
      <dgm:spPr/>
      <dgm:t>
        <a:bodyPr/>
        <a:lstStyle/>
        <a:p>
          <a:endParaRPr lang="pt-BR"/>
        </a:p>
      </dgm:t>
    </dgm:pt>
    <dgm:pt modelId="{BF81FA8B-EEA0-4B5B-885A-F52DF1D91DAE}" type="pres">
      <dgm:prSet presAssocID="{DD017BFA-B0B8-4A85-B482-4DB4FCA7F425}" presName="Name25" presStyleLbl="parChTrans1D3" presStyleIdx="9" presStyleCnt="10"/>
      <dgm:spPr/>
      <dgm:t>
        <a:bodyPr/>
        <a:lstStyle/>
        <a:p>
          <a:endParaRPr lang="pt-BR"/>
        </a:p>
      </dgm:t>
    </dgm:pt>
    <dgm:pt modelId="{0594FF79-55A8-4972-A757-58187CCE4F54}" type="pres">
      <dgm:prSet presAssocID="{DD017BFA-B0B8-4A85-B482-4DB4FCA7F425}" presName="connTx" presStyleLbl="parChTrans1D3" presStyleIdx="9" presStyleCnt="10"/>
      <dgm:spPr/>
      <dgm:t>
        <a:bodyPr/>
        <a:lstStyle/>
        <a:p>
          <a:endParaRPr lang="pt-BR"/>
        </a:p>
      </dgm:t>
    </dgm:pt>
    <dgm:pt modelId="{AE9430EA-8C3E-4F1D-ACEB-6EA210ACD88A}" type="pres">
      <dgm:prSet presAssocID="{1CA3765C-BD52-4011-AD83-877003C7F048}" presName="Name30" presStyleCnt="0"/>
      <dgm:spPr/>
      <dgm:t>
        <a:bodyPr/>
        <a:lstStyle/>
        <a:p>
          <a:endParaRPr lang="pt-BR"/>
        </a:p>
      </dgm:t>
    </dgm:pt>
    <dgm:pt modelId="{035D28DC-3287-447B-911E-86CC2EC1F6A1}" type="pres">
      <dgm:prSet presAssocID="{1CA3765C-BD52-4011-AD83-877003C7F048}" presName="level2Shape" presStyleLbl="node3" presStyleIdx="9" presStyleCnt="10"/>
      <dgm:spPr/>
      <dgm:t>
        <a:bodyPr/>
        <a:lstStyle/>
        <a:p>
          <a:endParaRPr lang="pt-BR"/>
        </a:p>
      </dgm:t>
    </dgm:pt>
    <dgm:pt modelId="{B2CB28B1-17B1-4F24-84F4-12B637B583FD}" type="pres">
      <dgm:prSet presAssocID="{1CA3765C-BD52-4011-AD83-877003C7F048}" presName="hierChild3" presStyleCnt="0"/>
      <dgm:spPr/>
      <dgm:t>
        <a:bodyPr/>
        <a:lstStyle/>
        <a:p>
          <a:endParaRPr lang="pt-BR"/>
        </a:p>
      </dgm:t>
    </dgm:pt>
    <dgm:pt modelId="{E8B942ED-2198-4ED7-82AF-76B9133F0807}" type="pres">
      <dgm:prSet presAssocID="{419BDF9A-FC70-4F21-8BF0-7B9D188B764A}" presName="Name25" presStyleLbl="parChTrans1D4" presStyleIdx="9" presStyleCnt="10"/>
      <dgm:spPr/>
      <dgm:t>
        <a:bodyPr/>
        <a:lstStyle/>
        <a:p>
          <a:endParaRPr lang="pt-BR"/>
        </a:p>
      </dgm:t>
    </dgm:pt>
    <dgm:pt modelId="{2CBC3B20-9085-4691-BF3C-4D769DDB3485}" type="pres">
      <dgm:prSet presAssocID="{419BDF9A-FC70-4F21-8BF0-7B9D188B764A}" presName="connTx" presStyleLbl="parChTrans1D4" presStyleIdx="9" presStyleCnt="10"/>
      <dgm:spPr/>
      <dgm:t>
        <a:bodyPr/>
        <a:lstStyle/>
        <a:p>
          <a:endParaRPr lang="pt-BR"/>
        </a:p>
      </dgm:t>
    </dgm:pt>
    <dgm:pt modelId="{DA5EF390-F332-4B86-9927-EF021AE94B12}" type="pres">
      <dgm:prSet presAssocID="{A39913C5-CF13-4D58-932A-54915F45E920}" presName="Name30" presStyleCnt="0"/>
      <dgm:spPr/>
      <dgm:t>
        <a:bodyPr/>
        <a:lstStyle/>
        <a:p>
          <a:endParaRPr lang="pt-BR"/>
        </a:p>
      </dgm:t>
    </dgm:pt>
    <dgm:pt modelId="{6D09E673-C1F1-4965-8E9F-990DBC82E2AB}" type="pres">
      <dgm:prSet presAssocID="{A39913C5-CF13-4D58-932A-54915F45E920}" presName="level2Shape" presStyleLbl="node4" presStyleIdx="9" presStyleCnt="10" custScaleX="201659" custScaleY="100684"/>
      <dgm:spPr/>
      <dgm:t>
        <a:bodyPr/>
        <a:lstStyle/>
        <a:p>
          <a:endParaRPr lang="pt-BR"/>
        </a:p>
      </dgm:t>
    </dgm:pt>
    <dgm:pt modelId="{F5847489-DCF8-4738-AC3A-1638E24B4693}" type="pres">
      <dgm:prSet presAssocID="{A39913C5-CF13-4D58-932A-54915F45E920}" presName="hierChild3" presStyleCnt="0"/>
      <dgm:spPr/>
      <dgm:t>
        <a:bodyPr/>
        <a:lstStyle/>
        <a:p>
          <a:endParaRPr lang="pt-BR"/>
        </a:p>
      </dgm:t>
    </dgm:pt>
    <dgm:pt modelId="{AB06A8A4-25A9-4336-8838-623DDE03FF67}" type="pres">
      <dgm:prSet presAssocID="{93AC3BB2-8D07-4126-9DB8-45D620376336}" presName="bgShapesFlow" presStyleCnt="0"/>
      <dgm:spPr/>
      <dgm:t>
        <a:bodyPr/>
        <a:lstStyle/>
        <a:p>
          <a:endParaRPr lang="pt-BR"/>
        </a:p>
      </dgm:t>
    </dgm:pt>
  </dgm:ptLst>
  <dgm:cxnLst>
    <dgm:cxn modelId="{D0216F37-37B7-4EA9-ABBF-0C655EDBE436}" type="presOf" srcId="{60476577-44FE-461D-B9F6-96BB30BFB0A3}" destId="{0B1725F5-3094-4395-81D9-5BBE6F9644F5}" srcOrd="0" destOrd="0" presId="urn:microsoft.com/office/officeart/2005/8/layout/hierarchy5"/>
    <dgm:cxn modelId="{F47D5218-BF3C-488E-A5CC-BB1CEC80CB17}" type="presOf" srcId="{8DCE8339-2CBD-4808-A001-4517998DD947}" destId="{6B6EAFDB-2538-42A9-A4A0-A7EE90613F2E}" srcOrd="1" destOrd="0" presId="urn:microsoft.com/office/officeart/2005/8/layout/hierarchy5"/>
    <dgm:cxn modelId="{203150AA-534F-4775-8429-F0AFC977C892}" type="presOf" srcId="{5970C6B2-0D8F-45EC-89B9-D3F165ECD928}" destId="{5988DF7F-85A5-481F-917D-77C02C637CBA}" srcOrd="0" destOrd="0" presId="urn:microsoft.com/office/officeart/2005/8/layout/hierarchy5"/>
    <dgm:cxn modelId="{41554ECA-FEE2-4710-8C4D-4A7FCE29A101}" type="presOf" srcId="{95407CE6-8A60-4031-97F4-49140E3140F6}" destId="{C50CE5EF-B5FC-4C5B-B1AA-CC877695B7D6}" srcOrd="0" destOrd="0" presId="urn:microsoft.com/office/officeart/2005/8/layout/hierarchy5"/>
    <dgm:cxn modelId="{C006CD41-773A-4E92-9DDD-4B1AE8E26CDC}" type="presOf" srcId="{926B88F7-EBB9-45CC-ABDB-77BDA321B38E}" destId="{A8CF4AB5-EB61-43E6-B295-D8E9C2A71690}" srcOrd="0" destOrd="0" presId="urn:microsoft.com/office/officeart/2005/8/layout/hierarchy5"/>
    <dgm:cxn modelId="{D0D09DCE-3B25-4CB3-86D6-222D54BBC34E}" type="presOf" srcId="{70A3953F-DBC1-4E20-B327-0F80CBB9E880}" destId="{1252D8DF-5363-4235-9334-C0D8D94008FB}" srcOrd="0" destOrd="0" presId="urn:microsoft.com/office/officeart/2005/8/layout/hierarchy5"/>
    <dgm:cxn modelId="{AE66AA22-3876-46C5-BAFA-6B55A09538D1}" srcId="{28E11BBB-49F1-4FF6-99EA-BF80F8C09289}" destId="{1E62A4F3-8608-4B11-8CF2-0A4075048D01}" srcOrd="0" destOrd="0" parTransId="{E8BE0BC6-AE9E-4A88-A255-A7D939E8F45C}" sibTransId="{CA31DCEF-099C-479A-AE51-9C069FAE66C4}"/>
    <dgm:cxn modelId="{4B58C449-B556-4094-9F57-A213185F7034}" type="presOf" srcId="{60476577-44FE-461D-B9F6-96BB30BFB0A3}" destId="{FB123BCB-6F9B-447D-B84C-6A10EFD75D2E}" srcOrd="1" destOrd="0" presId="urn:microsoft.com/office/officeart/2005/8/layout/hierarchy5"/>
    <dgm:cxn modelId="{51294539-13A7-41C3-BBDC-283C272ABF20}" type="presOf" srcId="{83447ACB-E7B6-4B91-9CBC-1D7366E8D717}" destId="{B08DBF3A-5429-4639-97A5-A9CEDA65F330}" srcOrd="0" destOrd="0" presId="urn:microsoft.com/office/officeart/2005/8/layout/hierarchy5"/>
    <dgm:cxn modelId="{B1C47329-087C-4FBD-A25A-5066088E9FE1}" type="presOf" srcId="{642B2464-283F-4F3B-9064-C1AEF267100C}" destId="{ABB46053-1ABC-4118-A5B2-E410C914071F}" srcOrd="0" destOrd="0" presId="urn:microsoft.com/office/officeart/2005/8/layout/hierarchy5"/>
    <dgm:cxn modelId="{3DC6E0C1-9CEF-4681-810A-3706FB38E337}" type="presOf" srcId="{39F6272F-AA28-4A4D-89CF-E27D255FFC8B}" destId="{65EE05E7-FABF-40DB-AD14-D911AF7671E1}" srcOrd="1" destOrd="0" presId="urn:microsoft.com/office/officeart/2005/8/layout/hierarchy5"/>
    <dgm:cxn modelId="{A3AB200E-5359-4EDA-8F0F-C061A32C0D44}" type="presOf" srcId="{93AC3BB2-8D07-4126-9DB8-45D620376336}" destId="{5A8310D9-2BD4-4F53-B9E0-0B51386255DD}" srcOrd="0" destOrd="0" presId="urn:microsoft.com/office/officeart/2005/8/layout/hierarchy5"/>
    <dgm:cxn modelId="{C2AA3948-6A8E-4CD4-96F8-B4142598A081}" srcId="{67332F45-D72A-48BD-98A2-30352A32F045}" destId="{D46DDB23-E364-4530-B54E-C4E9F7BBDC1C}" srcOrd="0" destOrd="0" parTransId="{83805EE1-8BF9-4BD1-BB84-89F5DE594C7E}" sibTransId="{0CA07A36-24BF-4699-8DE7-EEEB6BE7339B}"/>
    <dgm:cxn modelId="{50E866EF-D403-4B35-8D91-06EE9A038289}" type="presOf" srcId="{1D016B2C-F86C-4556-9FC5-E8A7372FEA5E}" destId="{CF97BEBE-119F-466D-B530-F9A61DE78875}" srcOrd="0" destOrd="0" presId="urn:microsoft.com/office/officeart/2005/8/layout/hierarchy5"/>
    <dgm:cxn modelId="{FD1D7FF7-C858-4AEF-8171-7DBCA96364E4}" type="presOf" srcId="{6357820A-CAE0-4431-BD39-1E4746DB89F0}" destId="{4EF616E5-0C41-4200-9A11-8C7413FC0F50}" srcOrd="0" destOrd="0" presId="urn:microsoft.com/office/officeart/2005/8/layout/hierarchy5"/>
    <dgm:cxn modelId="{286AD8CE-4C04-425B-BD34-ED6FE4AD94B8}" type="presOf" srcId="{D7BA503F-BA21-4EAC-A7A1-FCFFBF51D476}" destId="{F32E6E38-DBD8-4733-8A72-8226D859ECB2}" srcOrd="1" destOrd="0" presId="urn:microsoft.com/office/officeart/2005/8/layout/hierarchy5"/>
    <dgm:cxn modelId="{C4D51E96-A0FB-4796-A5A7-BC4BD7A7DCE7}" type="presOf" srcId="{E8BE0BC6-AE9E-4A88-A255-A7D939E8F45C}" destId="{02C05BD5-D16B-4594-9378-6B7A647D4813}" srcOrd="1" destOrd="0" presId="urn:microsoft.com/office/officeart/2005/8/layout/hierarchy5"/>
    <dgm:cxn modelId="{ED0AF474-2AC2-44A2-B055-A2F3A2C8DDAC}" srcId="{3D514818-C666-4717-BA93-E2B325EB0CBA}" destId="{0312DD8A-C255-487A-82A9-E0D8A95B325D}" srcOrd="0" destOrd="0" parTransId="{84A7006E-47B9-447B-A612-4CBF2796EC99}" sibTransId="{70993F41-1BDE-4E57-8B8A-296130CB26F1}"/>
    <dgm:cxn modelId="{AFAB5207-59BC-4BD4-AB8B-8358523F6761}" type="presOf" srcId="{E2CEA9F7-FA57-4A01-A5F1-4751C7C7A5EE}" destId="{31985EB2-193A-4C7C-A7EB-0CC0B2F79F80}" srcOrd="1" destOrd="0" presId="urn:microsoft.com/office/officeart/2005/8/layout/hierarchy5"/>
    <dgm:cxn modelId="{48388311-4722-4ACC-A092-C77871311DAB}" type="presOf" srcId="{95407CE6-8A60-4031-97F4-49140E3140F6}" destId="{60D917F4-4C67-4C8E-BB8A-6649B8065BF2}" srcOrd="1" destOrd="0" presId="urn:microsoft.com/office/officeart/2005/8/layout/hierarchy5"/>
    <dgm:cxn modelId="{D04E85C6-3938-4C27-890D-1F1A902FF821}" srcId="{0312DD8A-C255-487A-82A9-E0D8A95B325D}" destId="{F11DDF7C-E43E-495B-A8A0-6BA5BA30B1A3}" srcOrd="0" destOrd="0" parTransId="{D3CF2E4C-3B77-46E6-AE70-867FA44B1014}" sibTransId="{2E266A18-CAC3-40D1-9D52-3B7D071A9B27}"/>
    <dgm:cxn modelId="{782F8AF1-0148-4257-B350-9C549F2ADF2C}" type="presOf" srcId="{DD017BFA-B0B8-4A85-B482-4DB4FCA7F425}" destId="{BF81FA8B-EEA0-4B5B-885A-F52DF1D91DAE}" srcOrd="0" destOrd="0" presId="urn:microsoft.com/office/officeart/2005/8/layout/hierarchy5"/>
    <dgm:cxn modelId="{A6E95CA7-AA81-4692-A0CE-09713FE701B8}" type="presOf" srcId="{2C2BF9A7-1370-41DB-BC38-226DA724F4DC}" destId="{FC80EBCD-D308-418B-A95E-642F45E239EE}" srcOrd="0" destOrd="0" presId="urn:microsoft.com/office/officeart/2005/8/layout/hierarchy5"/>
    <dgm:cxn modelId="{5816A954-66AC-476E-8CA2-277FB344D5E5}" type="presOf" srcId="{642B2464-283F-4F3B-9064-C1AEF267100C}" destId="{A63F940E-D290-4B13-8D75-CF212685531D}" srcOrd="1" destOrd="0" presId="urn:microsoft.com/office/officeart/2005/8/layout/hierarchy5"/>
    <dgm:cxn modelId="{D2C1E029-EC83-4481-BAFB-9C3048A27310}" type="presOf" srcId="{392B201D-597A-4A49-82E7-1B4B10960C17}" destId="{79C3D27D-1ACE-406F-A113-5181303EFDB7}" srcOrd="0" destOrd="0" presId="urn:microsoft.com/office/officeart/2005/8/layout/hierarchy5"/>
    <dgm:cxn modelId="{725FA0E6-598F-4555-AC63-CF51C5847A69}" type="presOf" srcId="{1E62A4F3-8608-4B11-8CF2-0A4075048D01}" destId="{660CB0B2-AE20-45AC-9120-87C9BF4E2C03}" srcOrd="0" destOrd="0" presId="urn:microsoft.com/office/officeart/2005/8/layout/hierarchy5"/>
    <dgm:cxn modelId="{2081393A-18A7-48F8-8131-E53C01200BBF}" type="presOf" srcId="{8DCE8339-2CBD-4808-A001-4517998DD947}" destId="{4826D426-23A0-41B3-96E6-471C8F37B3A3}" srcOrd="0" destOrd="0" presId="urn:microsoft.com/office/officeart/2005/8/layout/hierarchy5"/>
    <dgm:cxn modelId="{29E9E23D-E169-4F7D-9E51-FEEA7D931BC0}" srcId="{663E9FDC-71CF-4437-B4BA-889F0937590D}" destId="{6990267E-391E-43A8-B6EA-E1AE44D0B98A}" srcOrd="1" destOrd="0" parTransId="{B8A6331D-C2DA-4515-A583-F44B138F9D8F}" sibTransId="{B42B2AD5-0D0D-49B1-815E-5BE9A9DED7DF}"/>
    <dgm:cxn modelId="{050FBB29-A45B-4896-BE6A-23C5A485D4AE}" type="presOf" srcId="{E2CEA9F7-FA57-4A01-A5F1-4751C7C7A5EE}" destId="{931DE39C-CB0A-433B-9601-2D3CABDA1B54}" srcOrd="0" destOrd="0" presId="urn:microsoft.com/office/officeart/2005/8/layout/hierarchy5"/>
    <dgm:cxn modelId="{14070F7C-699F-439A-A957-918B6E049DD1}" type="presOf" srcId="{A73B6943-894C-4DBA-91E5-8CF3F57A827C}" destId="{B662A6EB-30BE-413F-AAB3-0FBEE4B198C0}" srcOrd="1" destOrd="0" presId="urn:microsoft.com/office/officeart/2005/8/layout/hierarchy5"/>
    <dgm:cxn modelId="{5EC56392-A087-4C2C-809E-C5CE3213500C}" srcId="{70A3953F-DBC1-4E20-B327-0F80CBB9E880}" destId="{5970C6B2-0D8F-45EC-89B9-D3F165ECD928}" srcOrd="0" destOrd="0" parTransId="{BB13AE2A-F78A-42A2-9513-616A47CDB755}" sibTransId="{2624CF46-3D42-46AB-A3E9-C656FE2A90D2}"/>
    <dgm:cxn modelId="{828E18F2-161D-4629-B87A-1805C2682E62}" type="presOf" srcId="{88DCBFF3-6F96-4565-96A5-9CFF6CC7893D}" destId="{4479E3A4-FFD6-48CE-935B-153623D56B5A}" srcOrd="1" destOrd="0" presId="urn:microsoft.com/office/officeart/2005/8/layout/hierarchy5"/>
    <dgm:cxn modelId="{12C3AFCC-6F49-44F3-AF29-CA809DA4E225}" type="presOf" srcId="{2C2BF9A7-1370-41DB-BC38-226DA724F4DC}" destId="{1B33FBF0-0572-4E62-9450-2B965C9E7000}" srcOrd="1" destOrd="0" presId="urn:microsoft.com/office/officeart/2005/8/layout/hierarchy5"/>
    <dgm:cxn modelId="{DA6314CA-5A1E-4C5F-8B37-1B88A964A989}" type="presOf" srcId="{2C7AA859-7DF0-4283-887E-AA09165CCAB0}" destId="{5D913F5B-9B85-45A8-B605-B7DD42B94854}" srcOrd="0" destOrd="0" presId="urn:microsoft.com/office/officeart/2005/8/layout/hierarchy5"/>
    <dgm:cxn modelId="{F3D35976-6198-424B-B1EF-B0E128471014}" type="presOf" srcId="{9BFDACF5-DCD0-4840-AE76-8BB1F5723F97}" destId="{AA94F19F-1748-4C60-AF3A-04D9B6405D88}" srcOrd="0" destOrd="0" presId="urn:microsoft.com/office/officeart/2005/8/layout/hierarchy5"/>
    <dgm:cxn modelId="{410D6D9F-9728-4D29-82B4-58F861CC3BB9}" type="presOf" srcId="{66FCBF92-967A-4534-A8E3-B617D546385C}" destId="{44D3730C-1D02-4BAC-9FDD-A7CAEAC95D71}" srcOrd="0" destOrd="0" presId="urn:microsoft.com/office/officeart/2005/8/layout/hierarchy5"/>
    <dgm:cxn modelId="{D166FAD0-1105-4332-AF5A-9750A0EF9F19}" type="presOf" srcId="{1D016B2C-F86C-4556-9FC5-E8A7372FEA5E}" destId="{868D1ED1-47DD-4184-B00B-79DD1FF696B4}" srcOrd="1" destOrd="0" presId="urn:microsoft.com/office/officeart/2005/8/layout/hierarchy5"/>
    <dgm:cxn modelId="{0EDD5A15-29F6-42A2-9BD7-DDC5060D8E63}" srcId="{A924C2AC-9983-46AA-B468-03BFC9B78706}" destId="{67332F45-D72A-48BD-98A2-30352A32F045}" srcOrd="0" destOrd="0" parTransId="{392B201D-597A-4A49-82E7-1B4B10960C17}" sibTransId="{4B2136BD-96B6-4B85-BBEE-CC0C1BE89A94}"/>
    <dgm:cxn modelId="{F96C95E3-4430-4C6B-ADCE-AE85019927EF}" srcId="{A924C2AC-9983-46AA-B468-03BFC9B78706}" destId="{C74491FA-A138-4CCD-84CA-3EC7B5B6B9EA}" srcOrd="1" destOrd="0" parTransId="{88DCBFF3-6F96-4565-96A5-9CFF6CC7893D}" sibTransId="{7770C987-159C-467F-818E-649FAA95D509}"/>
    <dgm:cxn modelId="{757CCBEB-06E1-4A67-AB1F-8921AFC7FF3E}" type="presOf" srcId="{1A6285DE-C483-48FE-B45A-1D804F13B1F8}" destId="{A8BBD4EC-F4C1-46E8-B07F-8B59824D14E0}" srcOrd="1" destOrd="0" presId="urn:microsoft.com/office/officeart/2005/8/layout/hierarchy5"/>
    <dgm:cxn modelId="{7DDE3C1A-5450-43C5-8B80-F8F3AA8FD31E}" srcId="{663E9FDC-71CF-4437-B4BA-889F0937590D}" destId="{3D514818-C666-4717-BA93-E2B325EB0CBA}" srcOrd="3" destOrd="0" parTransId="{8DCE8339-2CBD-4808-A001-4517998DD947}" sibTransId="{1136B87D-05B6-40BF-8AE0-626B5E2E3D3C}"/>
    <dgm:cxn modelId="{C8F01611-2EDD-4A74-BAB6-6B01C3847349}" srcId="{1CA3765C-BD52-4011-AD83-877003C7F048}" destId="{A39913C5-CF13-4D58-932A-54915F45E920}" srcOrd="0" destOrd="0" parTransId="{419BDF9A-FC70-4F21-8BF0-7B9D188B764A}" sibTransId="{66BA4853-8666-4D1D-8AF5-022856BED4DB}"/>
    <dgm:cxn modelId="{9F5747A0-BA9C-4F44-A595-41721E4B3B20}" srcId="{2C7AA859-7DF0-4283-887E-AA09165CCAB0}" destId="{926B88F7-EBB9-45CC-ABDB-77BDA321B38E}" srcOrd="0" destOrd="0" parTransId="{5E9B7DEE-2CC0-459D-A8C0-B3357A4FBC01}" sibTransId="{84D30028-4BE4-4CFC-A09D-0B9811057707}"/>
    <dgm:cxn modelId="{34B844A8-88FE-4023-93C4-2B7DEF546341}" srcId="{9BFDACF5-DCD0-4840-AE76-8BB1F5723F97}" destId="{66FCBF92-967A-4534-A8E3-B617D546385C}" srcOrd="0" destOrd="0" parTransId="{1A6285DE-C483-48FE-B45A-1D804F13B1F8}" sibTransId="{65F0B6D2-F540-4787-BCEE-70A39CB51392}"/>
    <dgm:cxn modelId="{9D3F20F7-F8D4-4FE8-AD0E-9E6A5528EB97}" srcId="{1B3881FA-FB48-450D-BE91-ACBE3D12FEF8}" destId="{7972647D-8E0A-4C15-A3FD-637A37853044}" srcOrd="0" destOrd="0" parTransId="{A73B6943-894C-4DBA-91E5-8CF3F57A827C}" sibTransId="{A6DD716B-5EED-4C56-BF12-9D0A7D8923B7}"/>
    <dgm:cxn modelId="{00BCC6DC-C09A-4557-A2A3-53D0D7A2D064}" type="presOf" srcId="{D3CF2E4C-3B77-46E6-AE70-867FA44B1014}" destId="{9C63F36C-C9A4-45A2-8483-A617A74010C6}" srcOrd="0" destOrd="0" presId="urn:microsoft.com/office/officeart/2005/8/layout/hierarchy5"/>
    <dgm:cxn modelId="{74172D0C-142A-4529-8866-AA94C579CC89}" type="presOf" srcId="{28E11BBB-49F1-4FF6-99EA-BF80F8C09289}" destId="{99CE87A6-4A43-49A9-95A0-BAF13A6F994E}" srcOrd="0" destOrd="0" presId="urn:microsoft.com/office/officeart/2005/8/layout/hierarchy5"/>
    <dgm:cxn modelId="{884428AD-F873-4DEE-8BD5-EF71AAF4E706}" type="presOf" srcId="{1A6285DE-C483-48FE-B45A-1D804F13B1F8}" destId="{211F5426-2A51-486D-93D0-10E85C0F00AA}" srcOrd="0" destOrd="0" presId="urn:microsoft.com/office/officeart/2005/8/layout/hierarchy5"/>
    <dgm:cxn modelId="{509F2423-F8CC-48F9-984B-0BE999050317}" type="presOf" srcId="{663E9FDC-71CF-4437-B4BA-889F0937590D}" destId="{22305C3B-31FA-441A-AD13-9592D865EF6F}" srcOrd="0" destOrd="0" presId="urn:microsoft.com/office/officeart/2005/8/layout/hierarchy5"/>
    <dgm:cxn modelId="{6F031CD3-F29E-4E70-A05F-2E6F6B7A5817}" srcId="{A0602A48-97B3-40BA-A15E-E5FF503536B5}" destId="{2C7AA859-7DF0-4283-887E-AA09165CCAB0}" srcOrd="1" destOrd="0" parTransId="{E2CEA9F7-FA57-4A01-A5F1-4751C7C7A5EE}" sibTransId="{C9A62AE6-9BEA-4A95-964E-BC4E79334D7B}"/>
    <dgm:cxn modelId="{60AAC124-FB51-4558-A315-CC3DCC237807}" type="presOf" srcId="{D7BA503F-BA21-4EAC-A7A1-FCFFBF51D476}" destId="{96513CBA-7F8F-4EA0-84B7-C92FEAB64F93}" srcOrd="0" destOrd="0" presId="urn:microsoft.com/office/officeart/2005/8/layout/hierarchy5"/>
    <dgm:cxn modelId="{805E4934-1A04-4C87-A096-94881E84899A}" srcId="{663E9FDC-71CF-4437-B4BA-889F0937590D}" destId="{A924C2AC-9983-46AA-B468-03BFC9B78706}" srcOrd="2" destOrd="0" parTransId="{B0C64318-9EB2-4509-B31D-5DB1ADE745C4}" sibTransId="{6CBF3ABA-92AF-4CBC-BFC2-9ACA381C4D6B}"/>
    <dgm:cxn modelId="{43B240FD-DA0B-4C23-B12E-B0532EE54DE2}" type="presOf" srcId="{39F6272F-AA28-4A4D-89CF-E27D255FFC8B}" destId="{0128D013-9CD1-4192-909F-A2DC76B797D6}" srcOrd="0" destOrd="0" presId="urn:microsoft.com/office/officeart/2005/8/layout/hierarchy5"/>
    <dgm:cxn modelId="{072EF3FC-7B61-4214-BD8D-A2347AD19DC5}" srcId="{6990267E-391E-43A8-B6EA-E1AE44D0B98A}" destId="{1B3881FA-FB48-450D-BE91-ACBE3D12FEF8}" srcOrd="0" destOrd="0" parTransId="{1D016B2C-F86C-4556-9FC5-E8A7372FEA5E}" sibTransId="{632C3C9C-61C6-46E8-962D-8CAE078693A6}"/>
    <dgm:cxn modelId="{7940D8AA-B886-4047-8C54-1B3E3455D9C1}" type="presOf" srcId="{A39913C5-CF13-4D58-932A-54915F45E920}" destId="{6D09E673-C1F1-4965-8E9F-990DBC82E2AB}" srcOrd="0" destOrd="0" presId="urn:microsoft.com/office/officeart/2005/8/layout/hierarchy5"/>
    <dgm:cxn modelId="{DE02C405-FEB8-4A8A-B61E-22A05BCD9E99}" type="presOf" srcId="{1B3881FA-FB48-450D-BE91-ACBE3D12FEF8}" destId="{067247C2-6CA0-40B8-9F78-C212A1CE4452}" srcOrd="0" destOrd="0" presId="urn:microsoft.com/office/officeart/2005/8/layout/hierarchy5"/>
    <dgm:cxn modelId="{DE86750C-F3DA-4902-85AA-BFDD3874BE14}" type="presOf" srcId="{B0C64318-9EB2-4509-B31D-5DB1ADE745C4}" destId="{0331F224-C583-46DE-A52B-4B127306812A}" srcOrd="0" destOrd="0" presId="urn:microsoft.com/office/officeart/2005/8/layout/hierarchy5"/>
    <dgm:cxn modelId="{469AD383-2B7A-4BDD-9125-1EFFA4F2D33F}" type="presOf" srcId="{419BDF9A-FC70-4F21-8BF0-7B9D188B764A}" destId="{2CBC3B20-9085-4691-BF3C-4D769DDB3485}" srcOrd="1" destOrd="0" presId="urn:microsoft.com/office/officeart/2005/8/layout/hierarchy5"/>
    <dgm:cxn modelId="{BA464ED1-D107-4C9D-8619-6BF14B0C4429}" type="presOf" srcId="{67332F45-D72A-48BD-98A2-30352A32F045}" destId="{23A74A6B-B476-4920-91EB-08296D90F7F4}" srcOrd="0" destOrd="0" presId="urn:microsoft.com/office/officeart/2005/8/layout/hierarchy5"/>
    <dgm:cxn modelId="{304AA556-10A1-4444-8733-003764297F8C}" type="presOf" srcId="{1CA3765C-BD52-4011-AD83-877003C7F048}" destId="{035D28DC-3287-447B-911E-86CC2EC1F6A1}" srcOrd="0" destOrd="0" presId="urn:microsoft.com/office/officeart/2005/8/layout/hierarchy5"/>
    <dgm:cxn modelId="{13980A25-E5AE-4C22-8200-D05B841B9D80}" type="presOf" srcId="{A0602A48-97B3-40BA-A15E-E5FF503536B5}" destId="{0B9DF1AB-418B-4B79-B0B1-39E811172274}" srcOrd="0" destOrd="0" presId="urn:microsoft.com/office/officeart/2005/8/layout/hierarchy5"/>
    <dgm:cxn modelId="{7ABFA850-65F7-426C-83EB-092571AB74FA}" type="presOf" srcId="{F11DDF7C-E43E-495B-A8A0-6BA5BA30B1A3}" destId="{71EC3E29-8E6B-4C61-8F37-753FD8453995}" srcOrd="0" destOrd="0" presId="urn:microsoft.com/office/officeart/2005/8/layout/hierarchy5"/>
    <dgm:cxn modelId="{0D05A5F4-8D1B-450D-B245-9A2AF8BDC10D}" type="presOf" srcId="{DA98124B-F744-4ED8-B6DD-DD38F8D5F3AE}" destId="{48935A53-75DB-47C6-BBED-61CBAAF2944B}" srcOrd="1" destOrd="0" presId="urn:microsoft.com/office/officeart/2005/8/layout/hierarchy5"/>
    <dgm:cxn modelId="{1FE7564B-11FB-4FEA-AFE7-FD4515CF4DEB}" type="presOf" srcId="{83805EE1-8BF9-4BD1-BB84-89F5DE594C7E}" destId="{DA75D739-4C2A-4614-BB26-BBE73A7F45B0}" srcOrd="0" destOrd="0" presId="urn:microsoft.com/office/officeart/2005/8/layout/hierarchy5"/>
    <dgm:cxn modelId="{91B94D47-D85C-4CC5-BD37-9FF686D3D86E}" srcId="{C74491FA-A138-4CCD-84CA-3EC7B5B6B9EA}" destId="{83447ACB-E7B6-4B91-9CBC-1D7366E8D717}" srcOrd="0" destOrd="0" parTransId="{D7BA503F-BA21-4EAC-A7A1-FCFFBF51D476}" sibTransId="{2886A43F-4507-4CD8-A90E-FD7C7644E690}"/>
    <dgm:cxn modelId="{7308DBC4-8ECA-4486-8416-DF4CA65EB03E}" type="presOf" srcId="{84A7006E-47B9-447B-A612-4CBF2796EC99}" destId="{29F8F8C5-703F-43F4-8393-F870810E0134}" srcOrd="0" destOrd="0" presId="urn:microsoft.com/office/officeart/2005/8/layout/hierarchy5"/>
    <dgm:cxn modelId="{276ADB90-D899-4EA6-82C8-AC56611A0416}" type="presOf" srcId="{BB13AE2A-F78A-42A2-9513-616A47CDB755}" destId="{AF91F1B6-B191-4147-9C48-32E88F925B71}" srcOrd="0" destOrd="0" presId="urn:microsoft.com/office/officeart/2005/8/layout/hierarchy5"/>
    <dgm:cxn modelId="{AC4A8FD9-9E9F-4CBE-9812-9036D06B10D7}" type="presOf" srcId="{E8BE0BC6-AE9E-4A88-A255-A7D939E8F45C}" destId="{54ACC884-433D-4B94-A6A5-3A216DDB859F}" srcOrd="0" destOrd="0" presId="urn:microsoft.com/office/officeart/2005/8/layout/hierarchy5"/>
    <dgm:cxn modelId="{1785D9CC-6F61-4602-82A1-98249FD782F3}" type="presOf" srcId="{B8A6331D-C2DA-4515-A583-F44B138F9D8F}" destId="{3A7C6B48-FDA4-42AB-8EA1-303ABF4CE738}" srcOrd="1" destOrd="0" presId="urn:microsoft.com/office/officeart/2005/8/layout/hierarchy5"/>
    <dgm:cxn modelId="{08252DE1-733A-4EB7-AA89-BC2499D78640}" type="presOf" srcId="{83805EE1-8BF9-4BD1-BB84-89F5DE594C7E}" destId="{C1953625-DD73-43F0-AE56-BCF2084C550B}" srcOrd="1" destOrd="0" presId="urn:microsoft.com/office/officeart/2005/8/layout/hierarchy5"/>
    <dgm:cxn modelId="{DA192DEA-6DDB-4AF1-B229-8CD090B910CA}" srcId="{6990267E-391E-43A8-B6EA-E1AE44D0B98A}" destId="{9BFDACF5-DCD0-4840-AE76-8BB1F5723F97}" srcOrd="1" destOrd="0" parTransId="{95407CE6-8A60-4031-97F4-49140E3140F6}" sibTransId="{68A71EFA-5589-4810-961A-CCE3B177AE85}"/>
    <dgm:cxn modelId="{08E47A86-49BE-467A-8F39-F50DA90A514D}" srcId="{3D514818-C666-4717-BA93-E2B325EB0CBA}" destId="{1CA3765C-BD52-4011-AD83-877003C7F048}" srcOrd="1" destOrd="0" parTransId="{DD017BFA-B0B8-4A85-B482-4DB4FCA7F425}" sibTransId="{943B44D9-0725-4A5B-BFA0-38043DDC4483}"/>
    <dgm:cxn modelId="{C9F5C036-EB1C-4A5A-BB9B-BD905447ACC9}" type="presOf" srcId="{84A7006E-47B9-447B-A612-4CBF2796EC99}" destId="{9E6B81D8-09F7-4A2A-99EC-398322E8C7B2}" srcOrd="1" destOrd="0" presId="urn:microsoft.com/office/officeart/2005/8/layout/hierarchy5"/>
    <dgm:cxn modelId="{6158F8A3-B45C-49CE-89DE-633566382FC7}" type="presOf" srcId="{28C85F39-67ED-4687-B191-BCA1772A08A2}" destId="{85A7735E-73D7-45E6-8968-47F18A7A5F1B}" srcOrd="0" destOrd="0" presId="urn:microsoft.com/office/officeart/2005/8/layout/hierarchy5"/>
    <dgm:cxn modelId="{CB9DC6AA-8A33-4098-9D64-097902CC621C}" srcId="{28C85F39-67ED-4687-B191-BCA1772A08A2}" destId="{6357820A-CAE0-4431-BD39-1E4746DB89F0}" srcOrd="0" destOrd="0" parTransId="{DA98124B-F744-4ED8-B6DD-DD38F8D5F3AE}" sibTransId="{3EADC0EC-D68B-4DB6-8522-0C07B44F8CD7}"/>
    <dgm:cxn modelId="{20179558-9216-462C-8314-B5540CDEE56C}" type="presOf" srcId="{7972647D-8E0A-4C15-A3FD-637A37853044}" destId="{5E72D2D9-8578-4A78-8114-C9E280EA4456}" srcOrd="0" destOrd="0" presId="urn:microsoft.com/office/officeart/2005/8/layout/hierarchy5"/>
    <dgm:cxn modelId="{3991CDB2-B05A-49D0-B888-C8310A5C1B25}" type="presOf" srcId="{419BDF9A-FC70-4F21-8BF0-7B9D188B764A}" destId="{E8B942ED-2198-4ED7-82AF-76B9133F0807}" srcOrd="0" destOrd="0" presId="urn:microsoft.com/office/officeart/2005/8/layout/hierarchy5"/>
    <dgm:cxn modelId="{79C117FA-68A7-43D9-8F72-6CDCE1776650}" type="presOf" srcId="{88DCBFF3-6F96-4565-96A5-9CFF6CC7893D}" destId="{95D6ACF0-5ED7-4A7A-A7B0-13F449632F96}" srcOrd="0" destOrd="0" presId="urn:microsoft.com/office/officeart/2005/8/layout/hierarchy5"/>
    <dgm:cxn modelId="{D785FF79-C738-438F-AD19-E9D489C19E8A}" type="presOf" srcId="{D3CF2E4C-3B77-46E6-AE70-867FA44B1014}" destId="{532FE96C-7125-4695-8739-EA6535E21B5F}" srcOrd="1" destOrd="0" presId="urn:microsoft.com/office/officeart/2005/8/layout/hierarchy5"/>
    <dgm:cxn modelId="{6E733C64-509C-4788-A55E-A076EF19DC4D}" srcId="{A0602A48-97B3-40BA-A15E-E5FF503536B5}" destId="{28E11BBB-49F1-4FF6-99EA-BF80F8C09289}" srcOrd="0" destOrd="0" parTransId="{60476577-44FE-461D-B9F6-96BB30BFB0A3}" sibTransId="{1439CF4C-0C52-4F75-8418-F750BBBC3D0B}"/>
    <dgm:cxn modelId="{25DBD208-2802-4247-98FC-A884A83AF01C}" type="presOf" srcId="{B0C64318-9EB2-4509-B31D-5DB1ADE745C4}" destId="{9367FFAD-28F2-4EB2-ADB5-B6A738593497}" srcOrd="1" destOrd="0" presId="urn:microsoft.com/office/officeart/2005/8/layout/hierarchy5"/>
    <dgm:cxn modelId="{935423DE-B5DB-49DB-8052-586840E1133C}" type="presOf" srcId="{5E9B7DEE-2CC0-459D-A8C0-B3357A4FBC01}" destId="{7CA1C3A0-A143-4AD8-B974-7C9CD4CE7500}" srcOrd="0" destOrd="0" presId="urn:microsoft.com/office/officeart/2005/8/layout/hierarchy5"/>
    <dgm:cxn modelId="{44FDE16B-53E6-4251-B63B-DAA2A6742096}" srcId="{93AC3BB2-8D07-4126-9DB8-45D620376336}" destId="{663E9FDC-71CF-4437-B4BA-889F0937590D}" srcOrd="0" destOrd="0" parTransId="{BAF50D2C-645E-4555-B1BA-10EB4A8229E0}" sibTransId="{90A29C74-39BC-47AD-8B28-6E58FACB1217}"/>
    <dgm:cxn modelId="{005EC24D-EE61-4C2F-A096-57ABB89759C2}" srcId="{663E9FDC-71CF-4437-B4BA-889F0937590D}" destId="{A0602A48-97B3-40BA-A15E-E5FF503536B5}" srcOrd="0" destOrd="0" parTransId="{642B2464-283F-4F3B-9064-C1AEF267100C}" sibTransId="{9B9E0141-C226-46A8-9C61-748CDCB0794C}"/>
    <dgm:cxn modelId="{16F46F42-EB6C-4649-B12D-3260E3B46F59}" type="presOf" srcId="{DA98124B-F744-4ED8-B6DD-DD38F8D5F3AE}" destId="{E3B1941E-A666-4556-8651-0D8B8CAA4E1B}" srcOrd="0" destOrd="0" presId="urn:microsoft.com/office/officeart/2005/8/layout/hierarchy5"/>
    <dgm:cxn modelId="{E303A9E7-AC31-4A17-BF9C-6A39C74A8B10}" type="presOf" srcId="{D46DDB23-E364-4530-B54E-C4E9F7BBDC1C}" destId="{863D4C7B-5D64-4812-B386-EF86A046FF35}" srcOrd="0" destOrd="0" presId="urn:microsoft.com/office/officeart/2005/8/layout/hierarchy5"/>
    <dgm:cxn modelId="{6767A6F7-A57B-4E64-994D-0F0DD64230D9}" srcId="{6990267E-391E-43A8-B6EA-E1AE44D0B98A}" destId="{70A3953F-DBC1-4E20-B327-0F80CBB9E880}" srcOrd="2" destOrd="0" parTransId="{2C2BF9A7-1370-41DB-BC38-226DA724F4DC}" sibTransId="{9E6DBC29-7A1C-4CDE-B09A-92D4F398FBC9}"/>
    <dgm:cxn modelId="{FC107587-F61B-4B85-A984-BB54E17BEBB2}" type="presOf" srcId="{C74491FA-A138-4CCD-84CA-3EC7B5B6B9EA}" destId="{2B44DA71-342D-4E7D-BB40-908270F4FCBA}" srcOrd="0" destOrd="0" presId="urn:microsoft.com/office/officeart/2005/8/layout/hierarchy5"/>
    <dgm:cxn modelId="{A23AF180-A6F8-4CFF-B099-B78DCB9295AF}" type="presOf" srcId="{A73B6943-894C-4DBA-91E5-8CF3F57A827C}" destId="{2A84674F-F794-41B8-8CE4-4C30E9E2A15E}" srcOrd="0" destOrd="0" presId="urn:microsoft.com/office/officeart/2005/8/layout/hierarchy5"/>
    <dgm:cxn modelId="{A96681EB-8371-47F0-9A56-0A31E2B4946F}" type="presOf" srcId="{DD017BFA-B0B8-4A85-B482-4DB4FCA7F425}" destId="{0594FF79-55A8-4972-A757-58187CCE4F54}" srcOrd="1" destOrd="0" presId="urn:microsoft.com/office/officeart/2005/8/layout/hierarchy5"/>
    <dgm:cxn modelId="{DE7DAB2D-7D73-46C1-AD61-6340F0632E6F}" type="presOf" srcId="{3D514818-C666-4717-BA93-E2B325EB0CBA}" destId="{BE9FC31F-4E78-48E1-9E15-2149A95DA870}" srcOrd="0" destOrd="0" presId="urn:microsoft.com/office/officeart/2005/8/layout/hierarchy5"/>
    <dgm:cxn modelId="{CCECB14B-D381-40D9-88D8-30F52AFD1D5B}" type="presOf" srcId="{392B201D-597A-4A49-82E7-1B4B10960C17}" destId="{4FD039F3-FB30-4EBC-B396-E556D27FFE91}" srcOrd="1" destOrd="0" presId="urn:microsoft.com/office/officeart/2005/8/layout/hierarchy5"/>
    <dgm:cxn modelId="{0CE12388-2455-4134-9735-BB038D91856F}" type="presOf" srcId="{A924C2AC-9983-46AA-B468-03BFC9B78706}" destId="{07F0DDBC-A935-4023-B41B-1F4F880866B2}" srcOrd="0" destOrd="0" presId="urn:microsoft.com/office/officeart/2005/8/layout/hierarchy5"/>
    <dgm:cxn modelId="{7596A44D-951C-4389-8AE2-B8678EE0671D}" type="presOf" srcId="{5E9B7DEE-2CC0-459D-A8C0-B3357A4FBC01}" destId="{AB9BCEAE-C9F7-43F1-97DC-0BB0371962E0}" srcOrd="1" destOrd="0" presId="urn:microsoft.com/office/officeart/2005/8/layout/hierarchy5"/>
    <dgm:cxn modelId="{CB8FB5C4-F332-4C08-87E1-7A57B6A60136}" srcId="{A0602A48-97B3-40BA-A15E-E5FF503536B5}" destId="{28C85F39-67ED-4687-B191-BCA1772A08A2}" srcOrd="2" destOrd="0" parTransId="{39F6272F-AA28-4A4D-89CF-E27D255FFC8B}" sibTransId="{12F3DEBB-8C28-4419-BFA2-E8C7D4AF7093}"/>
    <dgm:cxn modelId="{1C16F86B-DFB0-4343-A7E0-F336B8002EC4}" type="presOf" srcId="{B8A6331D-C2DA-4515-A583-F44B138F9D8F}" destId="{96D17D73-CBFA-46A5-836E-033C1A752223}" srcOrd="0" destOrd="0" presId="urn:microsoft.com/office/officeart/2005/8/layout/hierarchy5"/>
    <dgm:cxn modelId="{C1E85D3A-AE82-425A-8637-D32C7D9E9758}" type="presOf" srcId="{6990267E-391E-43A8-B6EA-E1AE44D0B98A}" destId="{EFDBB587-E48E-4330-9C89-B4A22643210E}" srcOrd="0" destOrd="0" presId="urn:microsoft.com/office/officeart/2005/8/layout/hierarchy5"/>
    <dgm:cxn modelId="{36EFF838-1D81-4B9E-B8C1-C2C688022A25}" type="presOf" srcId="{0312DD8A-C255-487A-82A9-E0D8A95B325D}" destId="{10191910-AE56-40CB-8C28-AA2ABFE36233}" srcOrd="0" destOrd="0" presId="urn:microsoft.com/office/officeart/2005/8/layout/hierarchy5"/>
    <dgm:cxn modelId="{9A8A30DB-43CE-4F1D-99FB-C7CABFAB171D}" type="presOf" srcId="{BB13AE2A-F78A-42A2-9513-616A47CDB755}" destId="{8753D994-10FA-4AE3-BC77-94406121F65D}" srcOrd="1" destOrd="0" presId="urn:microsoft.com/office/officeart/2005/8/layout/hierarchy5"/>
    <dgm:cxn modelId="{284A47A1-D7E6-4A6B-820E-88C49727B877}" type="presParOf" srcId="{5A8310D9-2BD4-4F53-B9E0-0B51386255DD}" destId="{E3B32055-6A3C-4DDC-9D7E-526BF17A4B8E}" srcOrd="0" destOrd="0" presId="urn:microsoft.com/office/officeart/2005/8/layout/hierarchy5"/>
    <dgm:cxn modelId="{9C6B2FC2-3CFB-42E7-B2E5-C374DA163DEC}" type="presParOf" srcId="{E3B32055-6A3C-4DDC-9D7E-526BF17A4B8E}" destId="{601CDB86-53BA-4DBB-9D3D-A5E4A265EC5E}" srcOrd="0" destOrd="0" presId="urn:microsoft.com/office/officeart/2005/8/layout/hierarchy5"/>
    <dgm:cxn modelId="{34FF814A-8742-4092-86CF-5F5AFB16C091}" type="presParOf" srcId="{601CDB86-53BA-4DBB-9D3D-A5E4A265EC5E}" destId="{0F34A962-FDDD-48F3-9DC8-F1F0EA8E3259}" srcOrd="0" destOrd="0" presId="urn:microsoft.com/office/officeart/2005/8/layout/hierarchy5"/>
    <dgm:cxn modelId="{CC9DE402-E852-4594-B7FD-51F6EE836DC4}" type="presParOf" srcId="{0F34A962-FDDD-48F3-9DC8-F1F0EA8E3259}" destId="{22305C3B-31FA-441A-AD13-9592D865EF6F}" srcOrd="0" destOrd="0" presId="urn:microsoft.com/office/officeart/2005/8/layout/hierarchy5"/>
    <dgm:cxn modelId="{6DD64D46-DCBE-4541-8B96-018A80F3F642}" type="presParOf" srcId="{0F34A962-FDDD-48F3-9DC8-F1F0EA8E3259}" destId="{5475C9BA-02E9-4AEB-9B58-8D94BB0FFC73}" srcOrd="1" destOrd="0" presId="urn:microsoft.com/office/officeart/2005/8/layout/hierarchy5"/>
    <dgm:cxn modelId="{5852830A-0133-4A94-AB29-00385FC91BCF}" type="presParOf" srcId="{5475C9BA-02E9-4AEB-9B58-8D94BB0FFC73}" destId="{ABB46053-1ABC-4118-A5B2-E410C914071F}" srcOrd="0" destOrd="0" presId="urn:microsoft.com/office/officeart/2005/8/layout/hierarchy5"/>
    <dgm:cxn modelId="{722EED56-17E7-4F2E-8B90-E17D888C2C9E}" type="presParOf" srcId="{ABB46053-1ABC-4118-A5B2-E410C914071F}" destId="{A63F940E-D290-4B13-8D75-CF212685531D}" srcOrd="0" destOrd="0" presId="urn:microsoft.com/office/officeart/2005/8/layout/hierarchy5"/>
    <dgm:cxn modelId="{C3628C67-92EE-4665-B0D0-891A468D81D0}" type="presParOf" srcId="{5475C9BA-02E9-4AEB-9B58-8D94BB0FFC73}" destId="{A7420159-655F-485C-890E-8966910DB7C4}" srcOrd="1" destOrd="0" presId="urn:microsoft.com/office/officeart/2005/8/layout/hierarchy5"/>
    <dgm:cxn modelId="{EFDF433A-9716-4ADD-9995-365947C1C229}" type="presParOf" srcId="{A7420159-655F-485C-890E-8966910DB7C4}" destId="{0B9DF1AB-418B-4B79-B0B1-39E811172274}" srcOrd="0" destOrd="0" presId="urn:microsoft.com/office/officeart/2005/8/layout/hierarchy5"/>
    <dgm:cxn modelId="{4478BEA8-C461-41D9-9F7B-FD1CA4BC9A78}" type="presParOf" srcId="{A7420159-655F-485C-890E-8966910DB7C4}" destId="{13D60A4A-3040-4718-9234-44C075201241}" srcOrd="1" destOrd="0" presId="urn:microsoft.com/office/officeart/2005/8/layout/hierarchy5"/>
    <dgm:cxn modelId="{3A7936BE-4DB3-4DA2-A5DE-2EF6F445F0F6}" type="presParOf" srcId="{13D60A4A-3040-4718-9234-44C075201241}" destId="{0B1725F5-3094-4395-81D9-5BBE6F9644F5}" srcOrd="0" destOrd="0" presId="urn:microsoft.com/office/officeart/2005/8/layout/hierarchy5"/>
    <dgm:cxn modelId="{54B87C4D-8A9C-434E-84D6-3620D295952C}" type="presParOf" srcId="{0B1725F5-3094-4395-81D9-5BBE6F9644F5}" destId="{FB123BCB-6F9B-447D-B84C-6A10EFD75D2E}" srcOrd="0" destOrd="0" presId="urn:microsoft.com/office/officeart/2005/8/layout/hierarchy5"/>
    <dgm:cxn modelId="{C59EBE43-B025-40D2-ABF4-34393A3CCA42}" type="presParOf" srcId="{13D60A4A-3040-4718-9234-44C075201241}" destId="{7EBAB527-9CAA-4281-B9E9-4E95388A1EDC}" srcOrd="1" destOrd="0" presId="urn:microsoft.com/office/officeart/2005/8/layout/hierarchy5"/>
    <dgm:cxn modelId="{974D368E-9FFA-45D4-912F-9D7C6FE4F3C4}" type="presParOf" srcId="{7EBAB527-9CAA-4281-B9E9-4E95388A1EDC}" destId="{99CE87A6-4A43-49A9-95A0-BAF13A6F994E}" srcOrd="0" destOrd="0" presId="urn:microsoft.com/office/officeart/2005/8/layout/hierarchy5"/>
    <dgm:cxn modelId="{575A40FE-0F1A-409F-9F1D-2220E677D70F}" type="presParOf" srcId="{7EBAB527-9CAA-4281-B9E9-4E95388A1EDC}" destId="{7D4756B5-705E-4B56-AA45-131B6BC306B1}" srcOrd="1" destOrd="0" presId="urn:microsoft.com/office/officeart/2005/8/layout/hierarchy5"/>
    <dgm:cxn modelId="{6A64CC85-E47F-4523-A5D5-64102FBC1FB0}" type="presParOf" srcId="{7D4756B5-705E-4B56-AA45-131B6BC306B1}" destId="{54ACC884-433D-4B94-A6A5-3A216DDB859F}" srcOrd="0" destOrd="0" presId="urn:microsoft.com/office/officeart/2005/8/layout/hierarchy5"/>
    <dgm:cxn modelId="{D3E5A8D2-CD95-4DB1-92B6-495F3891D89C}" type="presParOf" srcId="{54ACC884-433D-4B94-A6A5-3A216DDB859F}" destId="{02C05BD5-D16B-4594-9378-6B7A647D4813}" srcOrd="0" destOrd="0" presId="urn:microsoft.com/office/officeart/2005/8/layout/hierarchy5"/>
    <dgm:cxn modelId="{C114A2DC-2663-418B-850E-AADDE9053920}" type="presParOf" srcId="{7D4756B5-705E-4B56-AA45-131B6BC306B1}" destId="{B33DC745-6A26-40D7-8680-FF5D88C124EF}" srcOrd="1" destOrd="0" presId="urn:microsoft.com/office/officeart/2005/8/layout/hierarchy5"/>
    <dgm:cxn modelId="{33BB27E7-69A9-4F55-ADB2-C66363DA4EA6}" type="presParOf" srcId="{B33DC745-6A26-40D7-8680-FF5D88C124EF}" destId="{660CB0B2-AE20-45AC-9120-87C9BF4E2C03}" srcOrd="0" destOrd="0" presId="urn:microsoft.com/office/officeart/2005/8/layout/hierarchy5"/>
    <dgm:cxn modelId="{F16F2660-178A-4384-80BC-E3A7CC5C3832}" type="presParOf" srcId="{B33DC745-6A26-40D7-8680-FF5D88C124EF}" destId="{955E3FE7-1D64-4C1E-B2F5-B18DBD72C883}" srcOrd="1" destOrd="0" presId="urn:microsoft.com/office/officeart/2005/8/layout/hierarchy5"/>
    <dgm:cxn modelId="{F15AD4F7-FD5D-4165-AD31-EA636763295D}" type="presParOf" srcId="{13D60A4A-3040-4718-9234-44C075201241}" destId="{931DE39C-CB0A-433B-9601-2D3CABDA1B54}" srcOrd="2" destOrd="0" presId="urn:microsoft.com/office/officeart/2005/8/layout/hierarchy5"/>
    <dgm:cxn modelId="{3C31E894-CC81-4D72-87C7-7576C1DAE989}" type="presParOf" srcId="{931DE39C-CB0A-433B-9601-2D3CABDA1B54}" destId="{31985EB2-193A-4C7C-A7EB-0CC0B2F79F80}" srcOrd="0" destOrd="0" presId="urn:microsoft.com/office/officeart/2005/8/layout/hierarchy5"/>
    <dgm:cxn modelId="{7B87D19C-0373-49D6-904D-1FEDBA83F6FA}" type="presParOf" srcId="{13D60A4A-3040-4718-9234-44C075201241}" destId="{0754D060-72D1-42A2-846C-E2D06228BAE9}" srcOrd="3" destOrd="0" presId="urn:microsoft.com/office/officeart/2005/8/layout/hierarchy5"/>
    <dgm:cxn modelId="{556A1C02-0641-4B88-8013-A787037A4CDA}" type="presParOf" srcId="{0754D060-72D1-42A2-846C-E2D06228BAE9}" destId="{5D913F5B-9B85-45A8-B605-B7DD42B94854}" srcOrd="0" destOrd="0" presId="urn:microsoft.com/office/officeart/2005/8/layout/hierarchy5"/>
    <dgm:cxn modelId="{485E68FE-05AD-49F0-ACB2-8DD796B436C2}" type="presParOf" srcId="{0754D060-72D1-42A2-846C-E2D06228BAE9}" destId="{63ED2685-65D7-4FF1-9119-088C52E14988}" srcOrd="1" destOrd="0" presId="urn:microsoft.com/office/officeart/2005/8/layout/hierarchy5"/>
    <dgm:cxn modelId="{3A5CA906-0CA5-47AD-9332-F27011988A3D}" type="presParOf" srcId="{63ED2685-65D7-4FF1-9119-088C52E14988}" destId="{7CA1C3A0-A143-4AD8-B974-7C9CD4CE7500}" srcOrd="0" destOrd="0" presId="urn:microsoft.com/office/officeart/2005/8/layout/hierarchy5"/>
    <dgm:cxn modelId="{FA5925DB-20AD-4363-9D34-1496DCECD830}" type="presParOf" srcId="{7CA1C3A0-A143-4AD8-B974-7C9CD4CE7500}" destId="{AB9BCEAE-C9F7-43F1-97DC-0BB0371962E0}" srcOrd="0" destOrd="0" presId="urn:microsoft.com/office/officeart/2005/8/layout/hierarchy5"/>
    <dgm:cxn modelId="{86A0AC45-26FF-422E-8BF6-3F51B792439A}" type="presParOf" srcId="{63ED2685-65D7-4FF1-9119-088C52E14988}" destId="{52B1A316-8A8B-453C-9B52-E1811D6522FF}" srcOrd="1" destOrd="0" presId="urn:microsoft.com/office/officeart/2005/8/layout/hierarchy5"/>
    <dgm:cxn modelId="{9B906720-3B23-435A-AC48-DFDB4101E432}" type="presParOf" srcId="{52B1A316-8A8B-453C-9B52-E1811D6522FF}" destId="{A8CF4AB5-EB61-43E6-B295-D8E9C2A71690}" srcOrd="0" destOrd="0" presId="urn:microsoft.com/office/officeart/2005/8/layout/hierarchy5"/>
    <dgm:cxn modelId="{205FD3AB-8C3B-4240-8F01-267CDC11961E}" type="presParOf" srcId="{52B1A316-8A8B-453C-9B52-E1811D6522FF}" destId="{EE8730A7-61D8-466F-9541-42F5EE22A01E}" srcOrd="1" destOrd="0" presId="urn:microsoft.com/office/officeart/2005/8/layout/hierarchy5"/>
    <dgm:cxn modelId="{01BE47A7-C65E-46F0-955D-545CC399F0B3}" type="presParOf" srcId="{13D60A4A-3040-4718-9234-44C075201241}" destId="{0128D013-9CD1-4192-909F-A2DC76B797D6}" srcOrd="4" destOrd="0" presId="urn:microsoft.com/office/officeart/2005/8/layout/hierarchy5"/>
    <dgm:cxn modelId="{CB90EF3C-DF85-420C-BE3D-E579C1830653}" type="presParOf" srcId="{0128D013-9CD1-4192-909F-A2DC76B797D6}" destId="{65EE05E7-FABF-40DB-AD14-D911AF7671E1}" srcOrd="0" destOrd="0" presId="urn:microsoft.com/office/officeart/2005/8/layout/hierarchy5"/>
    <dgm:cxn modelId="{60748E14-F6D9-4104-A4DA-C80BE4A072A8}" type="presParOf" srcId="{13D60A4A-3040-4718-9234-44C075201241}" destId="{4E7F1B03-6487-45B4-A0EF-0F43B4008BA0}" srcOrd="5" destOrd="0" presId="urn:microsoft.com/office/officeart/2005/8/layout/hierarchy5"/>
    <dgm:cxn modelId="{11A51E7A-CEC6-4FE6-81F6-78280AF81D61}" type="presParOf" srcId="{4E7F1B03-6487-45B4-A0EF-0F43B4008BA0}" destId="{85A7735E-73D7-45E6-8968-47F18A7A5F1B}" srcOrd="0" destOrd="0" presId="urn:microsoft.com/office/officeart/2005/8/layout/hierarchy5"/>
    <dgm:cxn modelId="{DBE1C662-2B1E-45A6-AFAD-CC6B0ED6D827}" type="presParOf" srcId="{4E7F1B03-6487-45B4-A0EF-0F43B4008BA0}" destId="{95C57286-4846-4E71-A23D-8BD45F222DC0}" srcOrd="1" destOrd="0" presId="urn:microsoft.com/office/officeart/2005/8/layout/hierarchy5"/>
    <dgm:cxn modelId="{890D83C6-AE35-4FD4-9D1B-D046F8ABD806}" type="presParOf" srcId="{95C57286-4846-4E71-A23D-8BD45F222DC0}" destId="{E3B1941E-A666-4556-8651-0D8B8CAA4E1B}" srcOrd="0" destOrd="0" presId="urn:microsoft.com/office/officeart/2005/8/layout/hierarchy5"/>
    <dgm:cxn modelId="{005CB373-ACC1-4F85-91DC-47E9830D2761}" type="presParOf" srcId="{E3B1941E-A666-4556-8651-0D8B8CAA4E1B}" destId="{48935A53-75DB-47C6-BBED-61CBAAF2944B}" srcOrd="0" destOrd="0" presId="urn:microsoft.com/office/officeart/2005/8/layout/hierarchy5"/>
    <dgm:cxn modelId="{4B2EFE7F-A353-4296-AF2E-50AD0670C785}" type="presParOf" srcId="{95C57286-4846-4E71-A23D-8BD45F222DC0}" destId="{B351403E-EABA-400F-8294-ED137393E769}" srcOrd="1" destOrd="0" presId="urn:microsoft.com/office/officeart/2005/8/layout/hierarchy5"/>
    <dgm:cxn modelId="{69F9EF32-21CE-4D5D-979F-2991D298BA41}" type="presParOf" srcId="{B351403E-EABA-400F-8294-ED137393E769}" destId="{4EF616E5-0C41-4200-9A11-8C7413FC0F50}" srcOrd="0" destOrd="0" presId="urn:microsoft.com/office/officeart/2005/8/layout/hierarchy5"/>
    <dgm:cxn modelId="{B5249F70-0D53-43A0-B63B-5A4EC8BEB8CC}" type="presParOf" srcId="{B351403E-EABA-400F-8294-ED137393E769}" destId="{D662856E-CF84-46F2-866F-1FDB57372173}" srcOrd="1" destOrd="0" presId="urn:microsoft.com/office/officeart/2005/8/layout/hierarchy5"/>
    <dgm:cxn modelId="{FD034601-718F-40E2-8B15-657DBFFB520E}" type="presParOf" srcId="{5475C9BA-02E9-4AEB-9B58-8D94BB0FFC73}" destId="{96D17D73-CBFA-46A5-836E-033C1A752223}" srcOrd="2" destOrd="0" presId="urn:microsoft.com/office/officeart/2005/8/layout/hierarchy5"/>
    <dgm:cxn modelId="{A17BAA2D-5406-46B2-89C8-526F8A5523F7}" type="presParOf" srcId="{96D17D73-CBFA-46A5-836E-033C1A752223}" destId="{3A7C6B48-FDA4-42AB-8EA1-303ABF4CE738}" srcOrd="0" destOrd="0" presId="urn:microsoft.com/office/officeart/2005/8/layout/hierarchy5"/>
    <dgm:cxn modelId="{BB86DDE2-1CAF-468F-BA88-6B0A6BA5E62F}" type="presParOf" srcId="{5475C9BA-02E9-4AEB-9B58-8D94BB0FFC73}" destId="{8E2C8E21-E37E-4ED1-9DB1-F94AA90710E9}" srcOrd="3" destOrd="0" presId="urn:microsoft.com/office/officeart/2005/8/layout/hierarchy5"/>
    <dgm:cxn modelId="{9D752EDC-6BB5-457A-AFFD-EB98649E33FD}" type="presParOf" srcId="{8E2C8E21-E37E-4ED1-9DB1-F94AA90710E9}" destId="{EFDBB587-E48E-4330-9C89-B4A22643210E}" srcOrd="0" destOrd="0" presId="urn:microsoft.com/office/officeart/2005/8/layout/hierarchy5"/>
    <dgm:cxn modelId="{EDC74A4A-1080-4EF2-940B-BC27B96BD717}" type="presParOf" srcId="{8E2C8E21-E37E-4ED1-9DB1-F94AA90710E9}" destId="{CC3490FD-650C-4790-875B-9192DE2D273B}" srcOrd="1" destOrd="0" presId="urn:microsoft.com/office/officeart/2005/8/layout/hierarchy5"/>
    <dgm:cxn modelId="{6A44B83D-C543-4E02-8A44-8D57C350B43A}" type="presParOf" srcId="{CC3490FD-650C-4790-875B-9192DE2D273B}" destId="{CF97BEBE-119F-466D-B530-F9A61DE78875}" srcOrd="0" destOrd="0" presId="urn:microsoft.com/office/officeart/2005/8/layout/hierarchy5"/>
    <dgm:cxn modelId="{CE4A9E7C-68F2-4AFE-98D2-28F36D823031}" type="presParOf" srcId="{CF97BEBE-119F-466D-B530-F9A61DE78875}" destId="{868D1ED1-47DD-4184-B00B-79DD1FF696B4}" srcOrd="0" destOrd="0" presId="urn:microsoft.com/office/officeart/2005/8/layout/hierarchy5"/>
    <dgm:cxn modelId="{CB1020D0-6032-4CCD-9208-1FEC71F6571D}" type="presParOf" srcId="{CC3490FD-650C-4790-875B-9192DE2D273B}" destId="{101DC068-113D-4178-BF3D-22173EFE6CF9}" srcOrd="1" destOrd="0" presId="urn:microsoft.com/office/officeart/2005/8/layout/hierarchy5"/>
    <dgm:cxn modelId="{EB99FA22-A596-4E5F-B4FD-2EA86B1D78A5}" type="presParOf" srcId="{101DC068-113D-4178-BF3D-22173EFE6CF9}" destId="{067247C2-6CA0-40B8-9F78-C212A1CE4452}" srcOrd="0" destOrd="0" presId="urn:microsoft.com/office/officeart/2005/8/layout/hierarchy5"/>
    <dgm:cxn modelId="{6A12BD18-6123-41B8-841A-96D7201EDA92}" type="presParOf" srcId="{101DC068-113D-4178-BF3D-22173EFE6CF9}" destId="{E8639839-8C16-4B90-A379-C53F5995A1A9}" srcOrd="1" destOrd="0" presId="urn:microsoft.com/office/officeart/2005/8/layout/hierarchy5"/>
    <dgm:cxn modelId="{53D001B0-9D97-4E16-B857-B3D90CD3E802}" type="presParOf" srcId="{E8639839-8C16-4B90-A379-C53F5995A1A9}" destId="{2A84674F-F794-41B8-8CE4-4C30E9E2A15E}" srcOrd="0" destOrd="0" presId="urn:microsoft.com/office/officeart/2005/8/layout/hierarchy5"/>
    <dgm:cxn modelId="{2BAFCE1D-8BB8-4D13-B444-256F87806AD8}" type="presParOf" srcId="{2A84674F-F794-41B8-8CE4-4C30E9E2A15E}" destId="{B662A6EB-30BE-413F-AAB3-0FBEE4B198C0}" srcOrd="0" destOrd="0" presId="urn:microsoft.com/office/officeart/2005/8/layout/hierarchy5"/>
    <dgm:cxn modelId="{9E3C3214-C1ED-46B2-9671-F1BA5DDCD55B}" type="presParOf" srcId="{E8639839-8C16-4B90-A379-C53F5995A1A9}" destId="{D7097201-EE5B-433B-BA0E-499A516AD105}" srcOrd="1" destOrd="0" presId="urn:microsoft.com/office/officeart/2005/8/layout/hierarchy5"/>
    <dgm:cxn modelId="{739ADFD6-FF5F-4842-A771-3A495D871D56}" type="presParOf" srcId="{D7097201-EE5B-433B-BA0E-499A516AD105}" destId="{5E72D2D9-8578-4A78-8114-C9E280EA4456}" srcOrd="0" destOrd="0" presId="urn:microsoft.com/office/officeart/2005/8/layout/hierarchy5"/>
    <dgm:cxn modelId="{16A07802-E3DA-433B-A7F4-F01D7AA9ABDF}" type="presParOf" srcId="{D7097201-EE5B-433B-BA0E-499A516AD105}" destId="{2B312F0D-EBA5-4257-9130-4DB037E74752}" srcOrd="1" destOrd="0" presId="urn:microsoft.com/office/officeart/2005/8/layout/hierarchy5"/>
    <dgm:cxn modelId="{02AFFADF-40D3-4A5D-9F47-4A353F02842E}" type="presParOf" srcId="{CC3490FD-650C-4790-875B-9192DE2D273B}" destId="{C50CE5EF-B5FC-4C5B-B1AA-CC877695B7D6}" srcOrd="2" destOrd="0" presId="urn:microsoft.com/office/officeart/2005/8/layout/hierarchy5"/>
    <dgm:cxn modelId="{CBA54514-3BA0-4611-8A91-B49964E5186F}" type="presParOf" srcId="{C50CE5EF-B5FC-4C5B-B1AA-CC877695B7D6}" destId="{60D917F4-4C67-4C8E-BB8A-6649B8065BF2}" srcOrd="0" destOrd="0" presId="urn:microsoft.com/office/officeart/2005/8/layout/hierarchy5"/>
    <dgm:cxn modelId="{6F42933E-2E86-40C3-A162-78369CCF8649}" type="presParOf" srcId="{CC3490FD-650C-4790-875B-9192DE2D273B}" destId="{556D5C2A-AB9B-43B0-A88B-B87EFBF2AE35}" srcOrd="3" destOrd="0" presId="urn:microsoft.com/office/officeart/2005/8/layout/hierarchy5"/>
    <dgm:cxn modelId="{257ACE0D-32BA-4339-8253-E388C366A4FD}" type="presParOf" srcId="{556D5C2A-AB9B-43B0-A88B-B87EFBF2AE35}" destId="{AA94F19F-1748-4C60-AF3A-04D9B6405D88}" srcOrd="0" destOrd="0" presId="urn:microsoft.com/office/officeart/2005/8/layout/hierarchy5"/>
    <dgm:cxn modelId="{940E6997-E074-48C4-B02F-75BEB528B10B}" type="presParOf" srcId="{556D5C2A-AB9B-43B0-A88B-B87EFBF2AE35}" destId="{E22C23EA-73EB-4A53-A7B4-78BD2685DE6B}" srcOrd="1" destOrd="0" presId="urn:microsoft.com/office/officeart/2005/8/layout/hierarchy5"/>
    <dgm:cxn modelId="{1BCD30DE-6DDC-4E78-9515-23FC57F72F7B}" type="presParOf" srcId="{E22C23EA-73EB-4A53-A7B4-78BD2685DE6B}" destId="{211F5426-2A51-486D-93D0-10E85C0F00AA}" srcOrd="0" destOrd="0" presId="urn:microsoft.com/office/officeart/2005/8/layout/hierarchy5"/>
    <dgm:cxn modelId="{D608A69B-5C75-4614-916C-2124C9F3FCEC}" type="presParOf" srcId="{211F5426-2A51-486D-93D0-10E85C0F00AA}" destId="{A8BBD4EC-F4C1-46E8-B07F-8B59824D14E0}" srcOrd="0" destOrd="0" presId="urn:microsoft.com/office/officeart/2005/8/layout/hierarchy5"/>
    <dgm:cxn modelId="{2EFF24C8-D1F4-41DB-A92B-1373FAB31055}" type="presParOf" srcId="{E22C23EA-73EB-4A53-A7B4-78BD2685DE6B}" destId="{5055AFF3-3108-44FA-BCAB-29F73514BF6E}" srcOrd="1" destOrd="0" presId="urn:microsoft.com/office/officeart/2005/8/layout/hierarchy5"/>
    <dgm:cxn modelId="{8EFB0539-FC6B-48D2-A9AE-6A9DC86B5933}" type="presParOf" srcId="{5055AFF3-3108-44FA-BCAB-29F73514BF6E}" destId="{44D3730C-1D02-4BAC-9FDD-A7CAEAC95D71}" srcOrd="0" destOrd="0" presId="urn:microsoft.com/office/officeart/2005/8/layout/hierarchy5"/>
    <dgm:cxn modelId="{44E27F2B-F219-4087-B2FF-BDB789E4765A}" type="presParOf" srcId="{5055AFF3-3108-44FA-BCAB-29F73514BF6E}" destId="{038D1C54-393C-47D3-9BE9-496E05F40675}" srcOrd="1" destOrd="0" presId="urn:microsoft.com/office/officeart/2005/8/layout/hierarchy5"/>
    <dgm:cxn modelId="{01643AA3-9D15-414A-B545-3ED3E6DA69C7}" type="presParOf" srcId="{CC3490FD-650C-4790-875B-9192DE2D273B}" destId="{FC80EBCD-D308-418B-A95E-642F45E239EE}" srcOrd="4" destOrd="0" presId="urn:microsoft.com/office/officeart/2005/8/layout/hierarchy5"/>
    <dgm:cxn modelId="{29CFD6E6-DE0F-43F7-8300-DEB593D095E1}" type="presParOf" srcId="{FC80EBCD-D308-418B-A95E-642F45E239EE}" destId="{1B33FBF0-0572-4E62-9450-2B965C9E7000}" srcOrd="0" destOrd="0" presId="urn:microsoft.com/office/officeart/2005/8/layout/hierarchy5"/>
    <dgm:cxn modelId="{3629EC9B-9183-46EC-B2EE-A5E388C186ED}" type="presParOf" srcId="{CC3490FD-650C-4790-875B-9192DE2D273B}" destId="{909B80E5-EDE3-45C9-BF98-7F9511D2244D}" srcOrd="5" destOrd="0" presId="urn:microsoft.com/office/officeart/2005/8/layout/hierarchy5"/>
    <dgm:cxn modelId="{E7869F7A-AC42-4DAB-82B5-F8A83EE3120C}" type="presParOf" srcId="{909B80E5-EDE3-45C9-BF98-7F9511D2244D}" destId="{1252D8DF-5363-4235-9334-C0D8D94008FB}" srcOrd="0" destOrd="0" presId="urn:microsoft.com/office/officeart/2005/8/layout/hierarchy5"/>
    <dgm:cxn modelId="{758F8B5A-A1E2-48F0-A082-ABCFC1F85A85}" type="presParOf" srcId="{909B80E5-EDE3-45C9-BF98-7F9511D2244D}" destId="{165C84C0-00BA-4046-9210-BC2BDD34E202}" srcOrd="1" destOrd="0" presId="urn:microsoft.com/office/officeart/2005/8/layout/hierarchy5"/>
    <dgm:cxn modelId="{DB93670C-BD6C-4E2C-A644-CCD3D5E29906}" type="presParOf" srcId="{165C84C0-00BA-4046-9210-BC2BDD34E202}" destId="{AF91F1B6-B191-4147-9C48-32E88F925B71}" srcOrd="0" destOrd="0" presId="urn:microsoft.com/office/officeart/2005/8/layout/hierarchy5"/>
    <dgm:cxn modelId="{2E7778D3-80EC-40EC-A868-D453CB98C94A}" type="presParOf" srcId="{AF91F1B6-B191-4147-9C48-32E88F925B71}" destId="{8753D994-10FA-4AE3-BC77-94406121F65D}" srcOrd="0" destOrd="0" presId="urn:microsoft.com/office/officeart/2005/8/layout/hierarchy5"/>
    <dgm:cxn modelId="{08B82A46-8B5A-4BFA-A9AA-6E3BDF457D31}" type="presParOf" srcId="{165C84C0-00BA-4046-9210-BC2BDD34E202}" destId="{2171ED62-ED08-4671-AA8C-3E52E5C5392E}" srcOrd="1" destOrd="0" presId="urn:microsoft.com/office/officeart/2005/8/layout/hierarchy5"/>
    <dgm:cxn modelId="{D51150EB-A876-411E-88C8-9B95291C288C}" type="presParOf" srcId="{2171ED62-ED08-4671-AA8C-3E52E5C5392E}" destId="{5988DF7F-85A5-481F-917D-77C02C637CBA}" srcOrd="0" destOrd="0" presId="urn:microsoft.com/office/officeart/2005/8/layout/hierarchy5"/>
    <dgm:cxn modelId="{ADBBB9D9-ADC6-4D40-8E94-6B28973DACA9}" type="presParOf" srcId="{2171ED62-ED08-4671-AA8C-3E52E5C5392E}" destId="{301D8975-6D01-4C55-B6F9-C363166D0852}" srcOrd="1" destOrd="0" presId="urn:microsoft.com/office/officeart/2005/8/layout/hierarchy5"/>
    <dgm:cxn modelId="{083FA9FC-19CD-41D3-A998-245BAA05A40A}" type="presParOf" srcId="{5475C9BA-02E9-4AEB-9B58-8D94BB0FFC73}" destId="{0331F224-C583-46DE-A52B-4B127306812A}" srcOrd="4" destOrd="0" presId="urn:microsoft.com/office/officeart/2005/8/layout/hierarchy5"/>
    <dgm:cxn modelId="{AC99861A-EA88-41D1-AA5D-CEE9B5C2DFEB}" type="presParOf" srcId="{0331F224-C583-46DE-A52B-4B127306812A}" destId="{9367FFAD-28F2-4EB2-ADB5-B6A738593497}" srcOrd="0" destOrd="0" presId="urn:microsoft.com/office/officeart/2005/8/layout/hierarchy5"/>
    <dgm:cxn modelId="{12B4B515-D22C-486B-90D1-86DC2F9284B9}" type="presParOf" srcId="{5475C9BA-02E9-4AEB-9B58-8D94BB0FFC73}" destId="{2C6D860F-B32E-499C-B466-B795D7F53210}" srcOrd="5" destOrd="0" presId="urn:microsoft.com/office/officeart/2005/8/layout/hierarchy5"/>
    <dgm:cxn modelId="{93F566E0-14C4-48E0-8D91-8B0A1D240119}" type="presParOf" srcId="{2C6D860F-B32E-499C-B466-B795D7F53210}" destId="{07F0DDBC-A935-4023-B41B-1F4F880866B2}" srcOrd="0" destOrd="0" presId="urn:microsoft.com/office/officeart/2005/8/layout/hierarchy5"/>
    <dgm:cxn modelId="{99327D6D-6157-4272-9EF0-1EE2B53C80A2}" type="presParOf" srcId="{2C6D860F-B32E-499C-B466-B795D7F53210}" destId="{19CD5F8F-91E8-4DE0-B7BF-C5ECD47F373E}" srcOrd="1" destOrd="0" presId="urn:microsoft.com/office/officeart/2005/8/layout/hierarchy5"/>
    <dgm:cxn modelId="{C26101AC-0CB3-446D-B8F2-A67ED86B2A28}" type="presParOf" srcId="{19CD5F8F-91E8-4DE0-B7BF-C5ECD47F373E}" destId="{79C3D27D-1ACE-406F-A113-5181303EFDB7}" srcOrd="0" destOrd="0" presId="urn:microsoft.com/office/officeart/2005/8/layout/hierarchy5"/>
    <dgm:cxn modelId="{827087AE-5483-4C4C-98CC-9AB310FF6404}" type="presParOf" srcId="{79C3D27D-1ACE-406F-A113-5181303EFDB7}" destId="{4FD039F3-FB30-4EBC-B396-E556D27FFE91}" srcOrd="0" destOrd="0" presId="urn:microsoft.com/office/officeart/2005/8/layout/hierarchy5"/>
    <dgm:cxn modelId="{BD340452-1506-40D4-A0B3-91082C451C22}" type="presParOf" srcId="{19CD5F8F-91E8-4DE0-B7BF-C5ECD47F373E}" destId="{671955ED-4028-48B9-B94D-02815635E7ED}" srcOrd="1" destOrd="0" presId="urn:microsoft.com/office/officeart/2005/8/layout/hierarchy5"/>
    <dgm:cxn modelId="{7AC83532-5131-4F3F-AE70-A142D448B78C}" type="presParOf" srcId="{671955ED-4028-48B9-B94D-02815635E7ED}" destId="{23A74A6B-B476-4920-91EB-08296D90F7F4}" srcOrd="0" destOrd="0" presId="urn:microsoft.com/office/officeart/2005/8/layout/hierarchy5"/>
    <dgm:cxn modelId="{74E801CC-CC8C-460D-AB88-32C6163BF794}" type="presParOf" srcId="{671955ED-4028-48B9-B94D-02815635E7ED}" destId="{6860D933-9369-4F0C-BC52-32611CEBEFED}" srcOrd="1" destOrd="0" presId="urn:microsoft.com/office/officeart/2005/8/layout/hierarchy5"/>
    <dgm:cxn modelId="{01EBF6C9-2223-47A8-9ACC-5FE26B711A79}" type="presParOf" srcId="{6860D933-9369-4F0C-BC52-32611CEBEFED}" destId="{DA75D739-4C2A-4614-BB26-BBE73A7F45B0}" srcOrd="0" destOrd="0" presId="urn:microsoft.com/office/officeart/2005/8/layout/hierarchy5"/>
    <dgm:cxn modelId="{B5D46ADF-411B-48F3-BA13-E61AD4FA43E0}" type="presParOf" srcId="{DA75D739-4C2A-4614-BB26-BBE73A7F45B0}" destId="{C1953625-DD73-43F0-AE56-BCF2084C550B}" srcOrd="0" destOrd="0" presId="urn:microsoft.com/office/officeart/2005/8/layout/hierarchy5"/>
    <dgm:cxn modelId="{AEBB25B9-EDF5-4EBC-AF8B-69B8559ACB3E}" type="presParOf" srcId="{6860D933-9369-4F0C-BC52-32611CEBEFED}" destId="{1614298B-1623-4EC2-BF25-8DFF65085F8D}" srcOrd="1" destOrd="0" presId="urn:microsoft.com/office/officeart/2005/8/layout/hierarchy5"/>
    <dgm:cxn modelId="{B0F7B5F8-C4F5-4EA4-B9A9-65A73ACA5B11}" type="presParOf" srcId="{1614298B-1623-4EC2-BF25-8DFF65085F8D}" destId="{863D4C7B-5D64-4812-B386-EF86A046FF35}" srcOrd="0" destOrd="0" presId="urn:microsoft.com/office/officeart/2005/8/layout/hierarchy5"/>
    <dgm:cxn modelId="{71986491-AFD8-46C7-8691-38C0E8756EDC}" type="presParOf" srcId="{1614298B-1623-4EC2-BF25-8DFF65085F8D}" destId="{E7308452-C685-4C74-AC49-C9B93AE0F13D}" srcOrd="1" destOrd="0" presId="urn:microsoft.com/office/officeart/2005/8/layout/hierarchy5"/>
    <dgm:cxn modelId="{62B8EDB0-4A8D-4C35-A573-E255A1CF8D51}" type="presParOf" srcId="{19CD5F8F-91E8-4DE0-B7BF-C5ECD47F373E}" destId="{95D6ACF0-5ED7-4A7A-A7B0-13F449632F96}" srcOrd="2" destOrd="0" presId="urn:microsoft.com/office/officeart/2005/8/layout/hierarchy5"/>
    <dgm:cxn modelId="{743D4BB1-0CC6-47FF-9563-51237AC4A7C3}" type="presParOf" srcId="{95D6ACF0-5ED7-4A7A-A7B0-13F449632F96}" destId="{4479E3A4-FFD6-48CE-935B-153623D56B5A}" srcOrd="0" destOrd="0" presId="urn:microsoft.com/office/officeart/2005/8/layout/hierarchy5"/>
    <dgm:cxn modelId="{4945CDBC-46A0-4A52-AF74-956BD861F8F1}" type="presParOf" srcId="{19CD5F8F-91E8-4DE0-B7BF-C5ECD47F373E}" destId="{1E40D035-88AC-4EFF-8070-2E6F88ABD7E8}" srcOrd="3" destOrd="0" presId="urn:microsoft.com/office/officeart/2005/8/layout/hierarchy5"/>
    <dgm:cxn modelId="{71E0C734-108E-4134-A514-0C6565528428}" type="presParOf" srcId="{1E40D035-88AC-4EFF-8070-2E6F88ABD7E8}" destId="{2B44DA71-342D-4E7D-BB40-908270F4FCBA}" srcOrd="0" destOrd="0" presId="urn:microsoft.com/office/officeart/2005/8/layout/hierarchy5"/>
    <dgm:cxn modelId="{113C4CE5-D7B9-4CF1-A142-2D929D14ACBF}" type="presParOf" srcId="{1E40D035-88AC-4EFF-8070-2E6F88ABD7E8}" destId="{3730990E-0642-4995-89DA-00570AC32A99}" srcOrd="1" destOrd="0" presId="urn:microsoft.com/office/officeart/2005/8/layout/hierarchy5"/>
    <dgm:cxn modelId="{0C1E22D1-B8F1-475E-BDE7-D8D58A27CAC9}" type="presParOf" srcId="{3730990E-0642-4995-89DA-00570AC32A99}" destId="{96513CBA-7F8F-4EA0-84B7-C92FEAB64F93}" srcOrd="0" destOrd="0" presId="urn:microsoft.com/office/officeart/2005/8/layout/hierarchy5"/>
    <dgm:cxn modelId="{3BAE253D-7FD6-4ECE-ACCC-BB0DEBE16A91}" type="presParOf" srcId="{96513CBA-7F8F-4EA0-84B7-C92FEAB64F93}" destId="{F32E6E38-DBD8-4733-8A72-8226D859ECB2}" srcOrd="0" destOrd="0" presId="urn:microsoft.com/office/officeart/2005/8/layout/hierarchy5"/>
    <dgm:cxn modelId="{23A58CBA-5F14-4718-9AF6-B7ECEC93D980}" type="presParOf" srcId="{3730990E-0642-4995-89DA-00570AC32A99}" destId="{35D2DE2C-A43E-4307-A0D5-5D9A2A2BA41F}" srcOrd="1" destOrd="0" presId="urn:microsoft.com/office/officeart/2005/8/layout/hierarchy5"/>
    <dgm:cxn modelId="{1C3BCCB0-D327-41A2-BC6A-C1B07764B44F}" type="presParOf" srcId="{35D2DE2C-A43E-4307-A0D5-5D9A2A2BA41F}" destId="{B08DBF3A-5429-4639-97A5-A9CEDA65F330}" srcOrd="0" destOrd="0" presId="urn:microsoft.com/office/officeart/2005/8/layout/hierarchy5"/>
    <dgm:cxn modelId="{A4EBBDE0-D7B5-4F28-B23D-B3523BBE75DF}" type="presParOf" srcId="{35D2DE2C-A43E-4307-A0D5-5D9A2A2BA41F}" destId="{5BB46DAD-3B82-4632-BCF6-EC90BFFF7139}" srcOrd="1" destOrd="0" presId="urn:microsoft.com/office/officeart/2005/8/layout/hierarchy5"/>
    <dgm:cxn modelId="{BFC49F87-733F-44A7-A479-B0AFB0E8B6C5}" type="presParOf" srcId="{5475C9BA-02E9-4AEB-9B58-8D94BB0FFC73}" destId="{4826D426-23A0-41B3-96E6-471C8F37B3A3}" srcOrd="6" destOrd="0" presId="urn:microsoft.com/office/officeart/2005/8/layout/hierarchy5"/>
    <dgm:cxn modelId="{50144264-182F-42C0-9AD9-2D93671991B5}" type="presParOf" srcId="{4826D426-23A0-41B3-96E6-471C8F37B3A3}" destId="{6B6EAFDB-2538-42A9-A4A0-A7EE90613F2E}" srcOrd="0" destOrd="0" presId="urn:microsoft.com/office/officeart/2005/8/layout/hierarchy5"/>
    <dgm:cxn modelId="{DD9E3688-A01B-41AF-919F-5EC7B06C00E4}" type="presParOf" srcId="{5475C9BA-02E9-4AEB-9B58-8D94BB0FFC73}" destId="{555476BC-B3F3-4F32-9017-2D7993065055}" srcOrd="7" destOrd="0" presId="urn:microsoft.com/office/officeart/2005/8/layout/hierarchy5"/>
    <dgm:cxn modelId="{A332C478-8235-45ED-8CC2-AE1BF3B07FDA}" type="presParOf" srcId="{555476BC-B3F3-4F32-9017-2D7993065055}" destId="{BE9FC31F-4E78-48E1-9E15-2149A95DA870}" srcOrd="0" destOrd="0" presId="urn:microsoft.com/office/officeart/2005/8/layout/hierarchy5"/>
    <dgm:cxn modelId="{B512236A-0483-43D1-8EDF-81C9F73DDF0F}" type="presParOf" srcId="{555476BC-B3F3-4F32-9017-2D7993065055}" destId="{41CB8B9F-C6B2-437E-BC40-6AF5AB8C9786}" srcOrd="1" destOrd="0" presId="urn:microsoft.com/office/officeart/2005/8/layout/hierarchy5"/>
    <dgm:cxn modelId="{DC9F4B89-533E-4EE7-81D0-F90C3F3DA616}" type="presParOf" srcId="{41CB8B9F-C6B2-437E-BC40-6AF5AB8C9786}" destId="{29F8F8C5-703F-43F4-8393-F870810E0134}" srcOrd="0" destOrd="0" presId="urn:microsoft.com/office/officeart/2005/8/layout/hierarchy5"/>
    <dgm:cxn modelId="{A59F6198-610B-48B8-B6AA-9303B36E62C1}" type="presParOf" srcId="{29F8F8C5-703F-43F4-8393-F870810E0134}" destId="{9E6B81D8-09F7-4A2A-99EC-398322E8C7B2}" srcOrd="0" destOrd="0" presId="urn:microsoft.com/office/officeart/2005/8/layout/hierarchy5"/>
    <dgm:cxn modelId="{FCE0253F-FF85-473B-A70D-BED8F02BE742}" type="presParOf" srcId="{41CB8B9F-C6B2-437E-BC40-6AF5AB8C9786}" destId="{7D0F673E-BBBA-4313-B1F5-A901CB611B45}" srcOrd="1" destOrd="0" presId="urn:microsoft.com/office/officeart/2005/8/layout/hierarchy5"/>
    <dgm:cxn modelId="{F77BA279-7CEB-4827-9DCF-520E99D391CE}" type="presParOf" srcId="{7D0F673E-BBBA-4313-B1F5-A901CB611B45}" destId="{10191910-AE56-40CB-8C28-AA2ABFE36233}" srcOrd="0" destOrd="0" presId="urn:microsoft.com/office/officeart/2005/8/layout/hierarchy5"/>
    <dgm:cxn modelId="{1B44B511-F947-4F76-B3FE-84A9D6EB2472}" type="presParOf" srcId="{7D0F673E-BBBA-4313-B1F5-A901CB611B45}" destId="{043FE50E-E2B4-4818-9CD8-F9C091336D22}" srcOrd="1" destOrd="0" presId="urn:microsoft.com/office/officeart/2005/8/layout/hierarchy5"/>
    <dgm:cxn modelId="{0073A4EF-1807-4C44-AC6F-E46EAE74C661}" type="presParOf" srcId="{043FE50E-E2B4-4818-9CD8-F9C091336D22}" destId="{9C63F36C-C9A4-45A2-8483-A617A74010C6}" srcOrd="0" destOrd="0" presId="urn:microsoft.com/office/officeart/2005/8/layout/hierarchy5"/>
    <dgm:cxn modelId="{F5889185-44E0-4DE2-A5F7-8BD96721DEB1}" type="presParOf" srcId="{9C63F36C-C9A4-45A2-8483-A617A74010C6}" destId="{532FE96C-7125-4695-8739-EA6535E21B5F}" srcOrd="0" destOrd="0" presId="urn:microsoft.com/office/officeart/2005/8/layout/hierarchy5"/>
    <dgm:cxn modelId="{7D0561AE-B06A-498D-AE8E-D08BE2905F32}" type="presParOf" srcId="{043FE50E-E2B4-4818-9CD8-F9C091336D22}" destId="{C696B779-8153-459F-9DF4-30477D639FD9}" srcOrd="1" destOrd="0" presId="urn:microsoft.com/office/officeart/2005/8/layout/hierarchy5"/>
    <dgm:cxn modelId="{9723FCC1-2A22-4A0B-A135-6CBBD5175FF7}" type="presParOf" srcId="{C696B779-8153-459F-9DF4-30477D639FD9}" destId="{71EC3E29-8E6B-4C61-8F37-753FD8453995}" srcOrd="0" destOrd="0" presId="urn:microsoft.com/office/officeart/2005/8/layout/hierarchy5"/>
    <dgm:cxn modelId="{6FE998AC-0238-4606-BBAE-BF9AEAB20185}" type="presParOf" srcId="{C696B779-8153-459F-9DF4-30477D639FD9}" destId="{F09E3AC3-AB1B-40C6-B83C-1C8988F84D50}" srcOrd="1" destOrd="0" presId="urn:microsoft.com/office/officeart/2005/8/layout/hierarchy5"/>
    <dgm:cxn modelId="{E6E6694F-CDCB-4B25-8758-7E3014B5DD2F}" type="presParOf" srcId="{41CB8B9F-C6B2-437E-BC40-6AF5AB8C9786}" destId="{BF81FA8B-EEA0-4B5B-885A-F52DF1D91DAE}" srcOrd="2" destOrd="0" presId="urn:microsoft.com/office/officeart/2005/8/layout/hierarchy5"/>
    <dgm:cxn modelId="{ED082EDB-D88C-49D0-B12A-97A31E10DA77}" type="presParOf" srcId="{BF81FA8B-EEA0-4B5B-885A-F52DF1D91DAE}" destId="{0594FF79-55A8-4972-A757-58187CCE4F54}" srcOrd="0" destOrd="0" presId="urn:microsoft.com/office/officeart/2005/8/layout/hierarchy5"/>
    <dgm:cxn modelId="{6BD84502-5D8E-4320-9F83-D4200967F43A}" type="presParOf" srcId="{41CB8B9F-C6B2-437E-BC40-6AF5AB8C9786}" destId="{AE9430EA-8C3E-4F1D-ACEB-6EA210ACD88A}" srcOrd="3" destOrd="0" presId="urn:microsoft.com/office/officeart/2005/8/layout/hierarchy5"/>
    <dgm:cxn modelId="{769F86C8-4649-4352-895E-A14D1AFB9BC5}" type="presParOf" srcId="{AE9430EA-8C3E-4F1D-ACEB-6EA210ACD88A}" destId="{035D28DC-3287-447B-911E-86CC2EC1F6A1}" srcOrd="0" destOrd="0" presId="urn:microsoft.com/office/officeart/2005/8/layout/hierarchy5"/>
    <dgm:cxn modelId="{6E1320C2-7906-4154-B527-BCC7A6E94F97}" type="presParOf" srcId="{AE9430EA-8C3E-4F1D-ACEB-6EA210ACD88A}" destId="{B2CB28B1-17B1-4F24-84F4-12B637B583FD}" srcOrd="1" destOrd="0" presId="urn:microsoft.com/office/officeart/2005/8/layout/hierarchy5"/>
    <dgm:cxn modelId="{FCD302B8-7421-48A2-8BF1-B1A995AEE75C}" type="presParOf" srcId="{B2CB28B1-17B1-4F24-84F4-12B637B583FD}" destId="{E8B942ED-2198-4ED7-82AF-76B9133F0807}" srcOrd="0" destOrd="0" presId="urn:microsoft.com/office/officeart/2005/8/layout/hierarchy5"/>
    <dgm:cxn modelId="{C2E83EE3-EB3E-4793-84EF-20ED8A64DE05}" type="presParOf" srcId="{E8B942ED-2198-4ED7-82AF-76B9133F0807}" destId="{2CBC3B20-9085-4691-BF3C-4D769DDB3485}" srcOrd="0" destOrd="0" presId="urn:microsoft.com/office/officeart/2005/8/layout/hierarchy5"/>
    <dgm:cxn modelId="{BFAA9CE9-4927-48A1-8517-E187C689F778}" type="presParOf" srcId="{B2CB28B1-17B1-4F24-84F4-12B637B583FD}" destId="{DA5EF390-F332-4B86-9927-EF021AE94B12}" srcOrd="1" destOrd="0" presId="urn:microsoft.com/office/officeart/2005/8/layout/hierarchy5"/>
    <dgm:cxn modelId="{14617FFF-2223-47AC-9654-2BA83B6676DF}" type="presParOf" srcId="{DA5EF390-F332-4B86-9927-EF021AE94B12}" destId="{6D09E673-C1F1-4965-8E9F-990DBC82E2AB}" srcOrd="0" destOrd="0" presId="urn:microsoft.com/office/officeart/2005/8/layout/hierarchy5"/>
    <dgm:cxn modelId="{D52C4DD1-4296-4569-ABAE-B55A3E5BFF3A}" type="presParOf" srcId="{DA5EF390-F332-4B86-9927-EF021AE94B12}" destId="{F5847489-DCF8-4738-AC3A-1638E24B4693}" srcOrd="1" destOrd="0" presId="urn:microsoft.com/office/officeart/2005/8/layout/hierarchy5"/>
    <dgm:cxn modelId="{3FB049B7-8961-403C-8E3F-B865A5730E84}" type="presParOf" srcId="{5A8310D9-2BD4-4F53-B9E0-0B51386255DD}" destId="{AB06A8A4-25A9-4336-8838-623DDE03FF67}" srcOrd="1" destOrd="0" presId="urn:microsoft.com/office/officeart/2005/8/layout/hierarchy5"/>
  </dgm:cxnLst>
  <dgm:bg/>
  <dgm:whole>
    <a:ln>
      <a:solidFill>
        <a:schemeClr val="tx2">
          <a:lumMod val="75000"/>
        </a:schemeClr>
      </a:solidFill>
    </a:ln>
  </dgm:whole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862" cy="495794"/>
          </a:xfrm>
          <a:prstGeom prst="rect">
            <a:avLst/>
          </a:prstGeom>
        </p:spPr>
        <p:txBody>
          <a:bodyPr vert="horz" lIns="88221" tIns="44111" rIns="88221" bIns="44111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295" y="0"/>
            <a:ext cx="2945862" cy="495794"/>
          </a:xfrm>
          <a:prstGeom prst="rect">
            <a:avLst/>
          </a:prstGeom>
        </p:spPr>
        <p:txBody>
          <a:bodyPr vert="horz" lIns="88221" tIns="44111" rIns="88221" bIns="44111" rtlCol="0"/>
          <a:lstStyle>
            <a:lvl1pPr algn="r">
              <a:defRPr sz="1200"/>
            </a:lvl1pPr>
          </a:lstStyle>
          <a:p>
            <a:fld id="{0CF80899-DE0B-4A94-BB25-D87D31E03E56}" type="datetimeFigureOut">
              <a:rPr lang="pt-BR" smtClean="0"/>
              <a:pPr/>
              <a:t>25/06/2018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1" y="9429305"/>
            <a:ext cx="2945862" cy="495794"/>
          </a:xfrm>
          <a:prstGeom prst="rect">
            <a:avLst/>
          </a:prstGeom>
        </p:spPr>
        <p:txBody>
          <a:bodyPr vert="horz" lIns="88221" tIns="44111" rIns="88221" bIns="44111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295" y="9429305"/>
            <a:ext cx="2945862" cy="495794"/>
          </a:xfrm>
          <a:prstGeom prst="rect">
            <a:avLst/>
          </a:prstGeom>
        </p:spPr>
        <p:txBody>
          <a:bodyPr vert="horz" lIns="88221" tIns="44111" rIns="88221" bIns="44111" rtlCol="0" anchor="b"/>
          <a:lstStyle>
            <a:lvl1pPr algn="r">
              <a:defRPr sz="1200"/>
            </a:lvl1pPr>
          </a:lstStyle>
          <a:p>
            <a:fld id="{F46011E7-268E-4A98-AD1E-83D669DCF24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8987287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4887575" y="-12806363"/>
            <a:ext cx="18080038" cy="1356042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79466" y="4714654"/>
            <a:ext cx="5437227" cy="446521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noProof="0" smtClean="0"/>
          </a:p>
        </p:txBody>
      </p:sp>
    </p:spTree>
    <p:extLst>
      <p:ext uri="{BB962C8B-B14F-4D97-AF65-F5344CB8AC3E}">
        <p14:creationId xmlns:p14="http://schemas.microsoft.com/office/powerpoint/2010/main" xmlns="" val="40276654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53754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4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888940" indent="-341900" algn="l" defTabSz="53754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4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367600" indent="-273520" algn="l" defTabSz="53754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4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914639" indent="-273520" algn="l" defTabSz="53754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4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461679" indent="-273520" algn="l" defTabSz="53754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4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735199" algn="l" defTabSz="109408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82239" algn="l" defTabSz="109408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29279" algn="l" defTabSz="109408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76318" algn="l" defTabSz="109408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7653452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7653452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7653452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7653452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7653452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7653452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7653452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7653452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765345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46762" y="1920240"/>
            <a:ext cx="10992307" cy="2560320"/>
          </a:xfrm>
          <a:ln>
            <a:noFill/>
          </a:ln>
        </p:spPr>
        <p:txBody>
          <a:bodyPr vert="horz" tIns="0" rIns="21882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67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46760" y="4519951"/>
            <a:ext cx="10996575" cy="2453640"/>
          </a:xfrm>
        </p:spPr>
        <p:txBody>
          <a:bodyPr lIns="0" rIns="21882"/>
          <a:lstStyle>
            <a:lvl1pPr marL="0" marR="54704" indent="0" algn="r">
              <a:buNone/>
              <a:defRPr>
                <a:solidFill>
                  <a:schemeClr val="tx1"/>
                </a:solidFill>
              </a:defRPr>
            </a:lvl1pPr>
            <a:lvl2pPr marL="547040" indent="0" algn="ctr">
              <a:buNone/>
            </a:lvl2pPr>
            <a:lvl3pPr marL="1094080" indent="0" algn="ctr">
              <a:buNone/>
            </a:lvl3pPr>
            <a:lvl4pPr marL="1641119" indent="0" algn="ctr">
              <a:buNone/>
            </a:lvl4pPr>
            <a:lvl5pPr marL="2188159" indent="0" algn="ctr">
              <a:buNone/>
            </a:lvl5pPr>
            <a:lvl6pPr marL="2735199" indent="0" algn="ctr">
              <a:buNone/>
            </a:lvl6pPr>
            <a:lvl7pPr marL="3282239" indent="0" algn="ctr">
              <a:buNone/>
            </a:lvl7pPr>
            <a:lvl8pPr marL="3829279" indent="0" algn="ctr">
              <a:buNone/>
            </a:lvl8pPr>
            <a:lvl9pPr marL="4376318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E2229F-F70C-4D77-A9C0-8578BEC8064B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7ADB55-7F78-4CD7-B628-DE466C80B99F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81160" y="1280164"/>
            <a:ext cx="2880360" cy="7296468"/>
          </a:xfrm>
        </p:spPr>
        <p:txBody>
          <a:bodyPr vert="eaVert"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0081" y="1280164"/>
            <a:ext cx="8427720" cy="7296468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A5F4A4-0D55-4DEE-91B7-385DF20701DC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87622C-E40B-45D1-8F63-B14859A651B7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492" y="1843431"/>
            <a:ext cx="10881361" cy="1907439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67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492" y="3786530"/>
            <a:ext cx="10881361" cy="2113597"/>
          </a:xfrm>
        </p:spPr>
        <p:txBody>
          <a:bodyPr lIns="54704" rIns="54704" anchor="t"/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7A8C25-6590-446A-976F-29297743AC01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2" y="985724"/>
            <a:ext cx="11521440" cy="1600200"/>
          </a:xfrm>
        </p:spPr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0080" y="2688120"/>
            <a:ext cx="5654040" cy="6208776"/>
          </a:xfrm>
        </p:spPr>
        <p:txBody>
          <a:bodyPr/>
          <a:lstStyle>
            <a:lvl1pPr>
              <a:defRPr sz="31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7480" y="2688120"/>
            <a:ext cx="5654040" cy="6208776"/>
          </a:xfrm>
        </p:spPr>
        <p:txBody>
          <a:bodyPr/>
          <a:lstStyle>
            <a:lvl1pPr>
              <a:defRPr sz="31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A9198A-4851-4971-AC6F-B4461E4079B2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2" y="985724"/>
            <a:ext cx="11521440" cy="1600200"/>
          </a:xfrm>
        </p:spPr>
        <p:txBody>
          <a:bodyPr tIns="54704" anchor="b"/>
          <a:lstStyle>
            <a:lvl1pPr>
              <a:defRPr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081" y="2597348"/>
            <a:ext cx="5656263" cy="923093"/>
          </a:xfrm>
        </p:spPr>
        <p:txBody>
          <a:bodyPr lIns="54704" tIns="0" rIns="54704" bIns="0" anchor="ctr">
            <a:noAutofit/>
          </a:bodyPr>
          <a:lstStyle>
            <a:lvl1pPr marL="0" indent="0">
              <a:buNone/>
              <a:defRPr sz="29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400" b="1"/>
            </a:lvl2pPr>
            <a:lvl3pPr>
              <a:buNone/>
              <a:defRPr sz="2200" b="1"/>
            </a:lvl3pPr>
            <a:lvl4pPr>
              <a:buNone/>
              <a:defRPr sz="1900" b="1"/>
            </a:lvl4pPr>
            <a:lvl5pPr>
              <a:buNone/>
              <a:defRPr sz="19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503037" y="2603661"/>
            <a:ext cx="5658485" cy="916780"/>
          </a:xfrm>
        </p:spPr>
        <p:txBody>
          <a:bodyPr lIns="54704" tIns="0" rIns="54704" bIns="0" anchor="ctr"/>
          <a:lstStyle>
            <a:lvl1pPr marL="0" indent="0">
              <a:buNone/>
              <a:defRPr sz="29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400" b="1"/>
            </a:lvl2pPr>
            <a:lvl3pPr>
              <a:buNone/>
              <a:defRPr sz="2200" b="1"/>
            </a:lvl3pPr>
            <a:lvl4pPr>
              <a:buNone/>
              <a:defRPr sz="1900" b="1"/>
            </a:lvl4pPr>
            <a:lvl5pPr>
              <a:buNone/>
              <a:defRPr sz="19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40081" y="3520441"/>
            <a:ext cx="5656263" cy="5384008"/>
          </a:xfrm>
        </p:spPr>
        <p:txBody>
          <a:bodyPr tIns="0"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03037" y="3520441"/>
            <a:ext cx="5658485" cy="5384008"/>
          </a:xfrm>
        </p:spPr>
        <p:txBody>
          <a:bodyPr tIns="0"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4F9E87-AE4B-4A06-8448-AC4858E0C43B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985724"/>
            <a:ext cx="11628120" cy="1600200"/>
          </a:xfrm>
        </p:spPr>
        <p:txBody>
          <a:bodyPr vert="horz" tIns="54704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6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6C9315-1E4C-4F68-8647-B613D86BF0F5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2D0437-A21A-4306-9264-AC64B4D8D2DA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121" y="720093"/>
            <a:ext cx="3840480" cy="162687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31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60121" y="2346960"/>
            <a:ext cx="3840480" cy="6400800"/>
          </a:xfrm>
        </p:spPr>
        <p:txBody>
          <a:bodyPr lIns="21882" rIns="21882"/>
          <a:lstStyle>
            <a:lvl1pPr marL="0" indent="0" algn="l">
              <a:buNone/>
              <a:defRPr sz="1700"/>
            </a:lvl1pPr>
            <a:lvl2pPr indent="0" algn="l">
              <a:buNone/>
              <a:defRPr sz="1400"/>
            </a:lvl2pPr>
            <a:lvl3pPr indent="0" algn="l">
              <a:buNone/>
              <a:defRPr sz="1200"/>
            </a:lvl3pPr>
            <a:lvl4pPr indent="0" algn="l">
              <a:buNone/>
              <a:defRPr sz="1100"/>
            </a:lvl4pPr>
            <a:lvl5pPr indent="0" algn="l">
              <a:buNone/>
              <a:defRPr sz="11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5005072" y="2346960"/>
            <a:ext cx="7156450" cy="6400800"/>
          </a:xfrm>
        </p:spPr>
        <p:txBody>
          <a:bodyPr tIns="0"/>
          <a:lstStyle>
            <a:lvl1pPr>
              <a:defRPr sz="3400"/>
            </a:lvl1pPr>
            <a:lvl2pPr>
              <a:defRPr sz="3100"/>
            </a:lvl2pPr>
            <a:lvl3pPr>
              <a:defRPr sz="2900"/>
            </a:lvl3pPr>
            <a:lvl4pPr>
              <a:defRPr sz="2400"/>
            </a:lvl4pPr>
            <a:lvl5pPr>
              <a:defRPr sz="22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B01AE5-E525-4E54-A410-AC03736D5485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432054" y="1551309"/>
            <a:ext cx="7360920" cy="576072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1205789" y="7503677"/>
            <a:ext cx="217627" cy="217627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3442" y="1647796"/>
            <a:ext cx="3097988" cy="2215670"/>
          </a:xfrm>
        </p:spPr>
        <p:txBody>
          <a:bodyPr vert="horz" lIns="54704" tIns="54704" rIns="54704" bIns="54704" anchor="b"/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3440" y="3960299"/>
            <a:ext cx="3093720" cy="3051048"/>
          </a:xfrm>
        </p:spPr>
        <p:txBody>
          <a:bodyPr lIns="76586" rIns="54704" bIns="54704" anchor="t"/>
          <a:lstStyle>
            <a:lvl1pPr marL="0" indent="0" algn="l">
              <a:spcBef>
                <a:spcPts val="299"/>
              </a:spcBef>
              <a:buFontTx/>
              <a:buNone/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308081" y="8898893"/>
            <a:ext cx="853440" cy="511175"/>
          </a:xfrm>
        </p:spPr>
        <p:txBody>
          <a:bodyPr/>
          <a:lstStyle/>
          <a:p>
            <a:pPr>
              <a:defRPr/>
            </a:pPr>
            <a:fld id="{848ABDF9-4D43-4B9C-A293-CD8678F45CD4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880110" y="1679324"/>
            <a:ext cx="6464808" cy="5504688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8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3335" y="8143241"/>
            <a:ext cx="12828270" cy="1457959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9408" tIns="54704" rIns="109408" bIns="54704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6134102" y="8707758"/>
            <a:ext cx="6667500" cy="89344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9408" tIns="54704" rIns="109408" bIns="54704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3335" y="-10001"/>
            <a:ext cx="12828270" cy="1457959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9408" tIns="54704" rIns="109408" bIns="54704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34102" y="-10000"/>
            <a:ext cx="6667500" cy="89344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9408" tIns="54704" rIns="109408" bIns="54704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40082" y="985724"/>
            <a:ext cx="11521440" cy="1600200"/>
          </a:xfrm>
          <a:prstGeom prst="rect">
            <a:avLst/>
          </a:prstGeom>
        </p:spPr>
        <p:txBody>
          <a:bodyPr vert="horz" lIns="0" tIns="54704" rIns="0" bIns="0" anchor="b">
            <a:normAutofit/>
          </a:bodyPr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40082" y="2709672"/>
            <a:ext cx="11521440" cy="6144768"/>
          </a:xfrm>
          <a:prstGeom prst="rect">
            <a:avLst/>
          </a:prstGeom>
        </p:spPr>
        <p:txBody>
          <a:bodyPr vert="horz" lIns="109408" tIns="54704" rIns="109408" bIns="54704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40081" y="8898893"/>
            <a:ext cx="2987040" cy="51117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4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733802" y="8898893"/>
            <a:ext cx="4693920" cy="51117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4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1094722" y="8898893"/>
            <a:ext cx="1066801" cy="51117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4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61532A8D-423E-4A4B-A3A1-D444F5475198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grpSp>
        <p:nvGrpSpPr>
          <p:cNvPr id="2" name="Group 1"/>
          <p:cNvGrpSpPr/>
          <p:nvPr/>
        </p:nvGrpSpPr>
        <p:grpSpPr>
          <a:xfrm>
            <a:off x="-26624" y="283371"/>
            <a:ext cx="12852767" cy="90891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6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28224" indent="-328224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65856" indent="-295401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094080" indent="-295401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422303" indent="-251638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750527" indent="-251638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078751" indent="-251638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2297567" indent="-218816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9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25791" indent="-218816" algn="l" rtl="0" eaLnBrk="1" latinLnBrk="0" hangingPunct="1">
        <a:spcBef>
          <a:spcPct val="20000"/>
        </a:spcBef>
        <a:buClr>
          <a:schemeClr val="tx2"/>
        </a:buClr>
        <a:buChar char="•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2954015" indent="-218816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4704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09408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64111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18815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73519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28223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82927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37631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.br/url?sa=i&amp;rct=j&amp;q=&amp;esrc=s&amp;source=images&amp;cd=&amp;cad=rja&amp;uact=8&amp;ved=0ahUKEwjb75Ka66LXAhVFHZAKHXE0ARMQjRwIBw&amp;url=http://www.biblioteca.ufla.br/&amp;psig=AOvVaw17mI0GM0OlbZm-V-gZOsgE&amp;ust=1509812455879298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hyperlink" Target="http://numberone.com.br/seja-um-aluno/convenio-parceiro/ufla-universidade-federal-de-lavras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4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pg.ufla.br/prpg2010/wp-content/uploads/2011/01/P%C3%B3s-Defesa-1.pdf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hyperlink" Target="https://sipac.ufla.br/sipac/requisicoes/material/solicitacao_cadastro/busca_material.jsf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14314" y="1157262"/>
            <a:ext cx="12401592" cy="8439233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pPr algn="ctr"/>
            <a:r>
              <a:rPr lang="pt-BR" sz="72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Mapeamento de processos:</a:t>
            </a:r>
          </a:p>
          <a:p>
            <a:pPr algn="ctr"/>
            <a:r>
              <a:rPr lang="pt-BR" sz="6000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Coordenadorias e setores da Biblioteca Universitária</a:t>
            </a:r>
          </a:p>
          <a:p>
            <a:pPr algn="ctr"/>
            <a:endParaRPr lang="pt-BR" sz="6000" b="1" dirty="0" smtClean="0">
              <a:solidFill>
                <a:schemeClr val="accent1">
                  <a:lumMod val="50000"/>
                </a:schemeClr>
              </a:solidFill>
              <a:latin typeface="+mn-lt"/>
              <a:cs typeface="Arial" panose="020B0604020202020204" pitchFamily="34" charset="0"/>
            </a:endParaRPr>
          </a:p>
          <a:p>
            <a:pPr lvl="0" algn="ctr"/>
            <a:r>
              <a:rPr lang="pt-BR" sz="3600" b="1" dirty="0" smtClean="0">
                <a:solidFill>
                  <a:srgbClr val="0F6FC6">
                    <a:lumMod val="50000"/>
                  </a:srgbClr>
                </a:solidFill>
                <a:latin typeface="Constantia"/>
                <a:cs typeface="Arial" panose="020B0604020202020204" pitchFamily="34" charset="0"/>
              </a:rPr>
              <a:t>Comissão Técnica – Gestão 2016/2020</a:t>
            </a:r>
          </a:p>
          <a:p>
            <a:pPr algn="ctr"/>
            <a:endParaRPr lang="pt-BR" sz="6000" b="1" dirty="0" smtClean="0">
              <a:solidFill>
                <a:schemeClr val="accent1">
                  <a:lumMod val="50000"/>
                </a:schemeClr>
              </a:solidFill>
              <a:latin typeface="+mn-lt"/>
              <a:cs typeface="Arial" panose="020B0604020202020204" pitchFamily="34" charset="0"/>
            </a:endParaRPr>
          </a:p>
          <a:p>
            <a:pPr algn="ctr"/>
            <a:endParaRPr lang="pt-BR" sz="6000" b="1" dirty="0" smtClean="0">
              <a:solidFill>
                <a:schemeClr val="accent1">
                  <a:lumMod val="50000"/>
                </a:schemeClr>
              </a:solidFill>
              <a:latin typeface="+mn-lt"/>
              <a:cs typeface="Arial" panose="020B0604020202020204" pitchFamily="34" charset="0"/>
            </a:endParaRPr>
          </a:p>
          <a:p>
            <a:pPr algn="ctr"/>
            <a:endParaRPr lang="pt-BR" sz="6000" b="1" dirty="0" smtClean="0">
              <a:solidFill>
                <a:schemeClr val="accent1">
                  <a:lumMod val="50000"/>
                </a:schemeClr>
              </a:solidFill>
              <a:latin typeface="+mn-lt"/>
              <a:cs typeface="Arial" panose="020B0604020202020204" pitchFamily="34" charset="0"/>
            </a:endParaRPr>
          </a:p>
          <a:p>
            <a:pPr algn="ctr"/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Lavras / MG</a:t>
            </a:r>
          </a:p>
          <a:p>
            <a:pPr algn="ctr"/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2018</a:t>
            </a:r>
          </a:p>
        </p:txBody>
      </p:sp>
      <p:pic>
        <p:nvPicPr>
          <p:cNvPr id="23556" name="Picture 4" descr="Resultado de imagem para biblioteca ufla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329758" y="8443938"/>
            <a:ext cx="3219450" cy="857251"/>
          </a:xfrm>
          <a:prstGeom prst="rect">
            <a:avLst/>
          </a:prstGeom>
          <a:noFill/>
        </p:spPr>
      </p:pic>
      <p:pic>
        <p:nvPicPr>
          <p:cNvPr id="23558" name="Picture 6" descr="Resultado de imagem para ufla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2876" y="8530958"/>
            <a:ext cx="2328834" cy="8416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4972040" y="228568"/>
            <a:ext cx="30498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Pedido de almoxarifado</a:t>
            </a:r>
            <a:endParaRPr lang="pt-BR" sz="2000" b="1" dirty="0">
              <a:solidFill>
                <a:schemeClr val="tx1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20" name="Seta para baixo 19"/>
          <p:cNvSpPr/>
          <p:nvPr/>
        </p:nvSpPr>
        <p:spPr>
          <a:xfrm>
            <a:off x="1614454" y="658655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48" name="Forma livre 47"/>
          <p:cNvSpPr/>
          <p:nvPr/>
        </p:nvSpPr>
        <p:spPr>
          <a:xfrm>
            <a:off x="542884" y="1014386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bg1"/>
                </a:solidFill>
              </a:rPr>
              <a:t>SIPAC</a:t>
            </a:r>
            <a:endParaRPr lang="pt-BR" sz="1900" dirty="0">
              <a:solidFill>
                <a:schemeClr val="bg1"/>
              </a:solidFill>
            </a:endParaRPr>
          </a:p>
        </p:txBody>
      </p:sp>
      <p:sp>
        <p:nvSpPr>
          <p:cNvPr id="49" name="Seta para baixo 48"/>
          <p:cNvSpPr/>
          <p:nvPr/>
        </p:nvSpPr>
        <p:spPr>
          <a:xfrm>
            <a:off x="1530850" y="5443542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50" name="Forma livre 49"/>
          <p:cNvSpPr/>
          <p:nvPr/>
        </p:nvSpPr>
        <p:spPr>
          <a:xfrm>
            <a:off x="542884" y="2514584"/>
            <a:ext cx="2448272" cy="64294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Requisições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52" name="Seta para baixo 51"/>
          <p:cNvSpPr/>
          <p:nvPr/>
        </p:nvSpPr>
        <p:spPr>
          <a:xfrm>
            <a:off x="1543016" y="3193961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54" name="Seta para baixo 53"/>
          <p:cNvSpPr/>
          <p:nvPr/>
        </p:nvSpPr>
        <p:spPr>
          <a:xfrm>
            <a:off x="1543016" y="4300534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57" name="Forma livre 56"/>
          <p:cNvSpPr/>
          <p:nvPr/>
        </p:nvSpPr>
        <p:spPr>
          <a:xfrm>
            <a:off x="542884" y="3586154"/>
            <a:ext cx="2448272" cy="64294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Material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58" name="Forma livre 57"/>
          <p:cNvSpPr/>
          <p:nvPr/>
        </p:nvSpPr>
        <p:spPr>
          <a:xfrm>
            <a:off x="471446" y="4694762"/>
            <a:ext cx="2448272" cy="67734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marL="342900" indent="-342900"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Almoxarifado</a:t>
            </a:r>
            <a:endParaRPr lang="pt-BR" sz="1900" dirty="0" smtClean="0">
              <a:solidFill>
                <a:schemeClr val="tx1"/>
              </a:solidFill>
            </a:endParaRPr>
          </a:p>
        </p:txBody>
      </p:sp>
      <p:sp>
        <p:nvSpPr>
          <p:cNvPr id="59" name="Forma livre 58"/>
          <p:cNvSpPr/>
          <p:nvPr/>
        </p:nvSpPr>
        <p:spPr>
          <a:xfrm>
            <a:off x="4043346" y="7872434"/>
            <a:ext cx="2071701" cy="714380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76776" tIns="76776" rIns="76776" bIns="76776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Digitar o nome do material desejado</a:t>
            </a:r>
            <a:endParaRPr lang="pt-BR" sz="1900" dirty="0"/>
          </a:p>
        </p:txBody>
      </p:sp>
      <p:sp>
        <p:nvSpPr>
          <p:cNvPr id="60" name="Forma livre 59"/>
          <p:cNvSpPr/>
          <p:nvPr/>
        </p:nvSpPr>
        <p:spPr>
          <a:xfrm>
            <a:off x="542884" y="5872170"/>
            <a:ext cx="2428892" cy="64294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Cadastrar Requisição</a:t>
            </a:r>
            <a:endParaRPr lang="pt-BR" sz="1900" dirty="0" smtClean="0">
              <a:solidFill>
                <a:schemeClr val="tx1"/>
              </a:solidFill>
            </a:endParaRPr>
          </a:p>
        </p:txBody>
      </p:sp>
      <p:sp>
        <p:nvSpPr>
          <p:cNvPr id="68" name="Forma livre 67"/>
          <p:cNvSpPr/>
          <p:nvPr/>
        </p:nvSpPr>
        <p:spPr>
          <a:xfrm>
            <a:off x="971512" y="7015178"/>
            <a:ext cx="1571636" cy="571504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76776" tIns="76776" rIns="76776" bIns="76776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Marcar</a:t>
            </a:r>
            <a:endParaRPr lang="pt-BR" sz="1900" dirty="0"/>
          </a:p>
        </p:txBody>
      </p:sp>
      <p:sp>
        <p:nvSpPr>
          <p:cNvPr id="69" name="Forma livre 68"/>
          <p:cNvSpPr/>
          <p:nvPr/>
        </p:nvSpPr>
        <p:spPr>
          <a:xfrm>
            <a:off x="7758122" y="2728898"/>
            <a:ext cx="1357322" cy="50006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Continuar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70" name="Seta para baixo 69"/>
          <p:cNvSpPr/>
          <p:nvPr/>
        </p:nvSpPr>
        <p:spPr>
          <a:xfrm>
            <a:off x="1543016" y="2157394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72" name="Seta para baixo 71"/>
          <p:cNvSpPr/>
          <p:nvPr/>
        </p:nvSpPr>
        <p:spPr>
          <a:xfrm>
            <a:off x="8472502" y="7051613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73" name="Forma livre 72"/>
          <p:cNvSpPr/>
          <p:nvPr/>
        </p:nvSpPr>
        <p:spPr>
          <a:xfrm>
            <a:off x="1828768" y="9015442"/>
            <a:ext cx="1071570" cy="500066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76776" tIns="76776" rIns="76776" bIns="76776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Código</a:t>
            </a:r>
            <a:endParaRPr lang="pt-BR" sz="1900" dirty="0"/>
          </a:p>
        </p:txBody>
      </p:sp>
      <p:sp>
        <p:nvSpPr>
          <p:cNvPr id="77" name="Forma livre 76"/>
          <p:cNvSpPr/>
          <p:nvPr/>
        </p:nvSpPr>
        <p:spPr>
          <a:xfrm>
            <a:off x="7686684" y="1728766"/>
            <a:ext cx="1357322" cy="428628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76776" tIns="76776" rIns="76776" bIns="76776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Incluir</a:t>
            </a:r>
            <a:endParaRPr lang="pt-BR" sz="1900" dirty="0"/>
          </a:p>
        </p:txBody>
      </p:sp>
      <p:sp>
        <p:nvSpPr>
          <p:cNvPr id="78" name="Forma livre 77"/>
          <p:cNvSpPr/>
          <p:nvPr/>
        </p:nvSpPr>
        <p:spPr>
          <a:xfrm>
            <a:off x="4900602" y="5086352"/>
            <a:ext cx="2357454" cy="1000132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76776" tIns="76776" rIns="76776" bIns="76776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Aparecerá uma lista de materiais correspondentes.</a:t>
            </a:r>
            <a:endParaRPr lang="pt-BR" sz="1900" dirty="0"/>
          </a:p>
        </p:txBody>
      </p:sp>
      <p:sp>
        <p:nvSpPr>
          <p:cNvPr id="79" name="Forma livre 78"/>
          <p:cNvSpPr/>
          <p:nvPr/>
        </p:nvSpPr>
        <p:spPr>
          <a:xfrm>
            <a:off x="5114916" y="1443014"/>
            <a:ext cx="2000263" cy="928694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76776" tIns="76776" rIns="76776" bIns="76776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Inserir a quantidade desejada</a:t>
            </a:r>
            <a:endParaRPr lang="pt-BR" sz="1900" dirty="0"/>
          </a:p>
        </p:txBody>
      </p:sp>
      <p:sp>
        <p:nvSpPr>
          <p:cNvPr id="80" name="Seta para baixo 79"/>
          <p:cNvSpPr/>
          <p:nvPr/>
        </p:nvSpPr>
        <p:spPr>
          <a:xfrm>
            <a:off x="8258188" y="3336837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82" name="Seta para baixo 81"/>
          <p:cNvSpPr/>
          <p:nvPr/>
        </p:nvSpPr>
        <p:spPr>
          <a:xfrm>
            <a:off x="8258188" y="2265267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84" name="Forma livre 83"/>
          <p:cNvSpPr/>
          <p:nvPr/>
        </p:nvSpPr>
        <p:spPr>
          <a:xfrm>
            <a:off x="5186354" y="6657988"/>
            <a:ext cx="2143140" cy="428628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76776" tIns="76776" rIns="76776" bIns="76776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Buscar material</a:t>
            </a:r>
            <a:endParaRPr lang="pt-BR" sz="1900" dirty="0"/>
          </a:p>
        </p:txBody>
      </p:sp>
      <p:sp>
        <p:nvSpPr>
          <p:cNvPr id="85" name="Forma livre 84"/>
          <p:cNvSpPr/>
          <p:nvPr/>
        </p:nvSpPr>
        <p:spPr>
          <a:xfrm>
            <a:off x="5257792" y="3014650"/>
            <a:ext cx="1643074" cy="1571636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76776" tIns="76776" rIns="76776" bIns="76776" numCol="1" spcCol="1270" anchor="t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Selecionar material</a:t>
            </a:r>
            <a:endParaRPr lang="pt-BR" sz="1900" dirty="0"/>
          </a:p>
        </p:txBody>
      </p:sp>
      <p:sp>
        <p:nvSpPr>
          <p:cNvPr id="90" name="Forma livre 89"/>
          <p:cNvSpPr/>
          <p:nvPr/>
        </p:nvSpPr>
        <p:spPr>
          <a:xfrm>
            <a:off x="4114784" y="8686760"/>
            <a:ext cx="1857388" cy="914440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76776" tIns="76776" rIns="76776" bIns="76776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Digitar o código do material desejado</a:t>
            </a:r>
            <a:endParaRPr lang="pt-BR" sz="1900" dirty="0"/>
          </a:p>
        </p:txBody>
      </p:sp>
      <p:sp>
        <p:nvSpPr>
          <p:cNvPr id="100" name="Forma livre 99"/>
          <p:cNvSpPr/>
          <p:nvPr/>
        </p:nvSpPr>
        <p:spPr>
          <a:xfrm>
            <a:off x="1614454" y="7943872"/>
            <a:ext cx="1643074" cy="500066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76776" tIns="76776" rIns="76776" bIns="76776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Denominação</a:t>
            </a:r>
            <a:endParaRPr lang="pt-BR" sz="1900" dirty="0"/>
          </a:p>
        </p:txBody>
      </p:sp>
      <p:cxnSp>
        <p:nvCxnSpPr>
          <p:cNvPr id="101" name="Conector de seta reta 100"/>
          <p:cNvCxnSpPr/>
          <p:nvPr/>
        </p:nvCxnSpPr>
        <p:spPr>
          <a:xfrm>
            <a:off x="3400404" y="8372500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onector de seta reta 101"/>
          <p:cNvCxnSpPr/>
          <p:nvPr/>
        </p:nvCxnSpPr>
        <p:spPr>
          <a:xfrm>
            <a:off x="3043214" y="9158318"/>
            <a:ext cx="92869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Seta para cima 106"/>
          <p:cNvSpPr/>
          <p:nvPr/>
        </p:nvSpPr>
        <p:spPr>
          <a:xfrm>
            <a:off x="5972172" y="6157922"/>
            <a:ext cx="285752" cy="42862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1" name="Seta para cima 110"/>
          <p:cNvSpPr/>
          <p:nvPr/>
        </p:nvSpPr>
        <p:spPr>
          <a:xfrm>
            <a:off x="5972172" y="4657724"/>
            <a:ext cx="276228" cy="35719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3" name="Seta para cima 112"/>
          <p:cNvSpPr/>
          <p:nvPr/>
        </p:nvSpPr>
        <p:spPr>
          <a:xfrm>
            <a:off x="5972172" y="2595546"/>
            <a:ext cx="276228" cy="34766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4" name="Seta para a direita 113"/>
          <p:cNvSpPr/>
          <p:nvPr/>
        </p:nvSpPr>
        <p:spPr>
          <a:xfrm>
            <a:off x="7186618" y="1728766"/>
            <a:ext cx="428628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16" name="Conector de seta reta 115"/>
          <p:cNvCxnSpPr/>
          <p:nvPr/>
        </p:nvCxnSpPr>
        <p:spPr>
          <a:xfrm>
            <a:off x="9115444" y="1941492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Forma livre 116"/>
          <p:cNvSpPr/>
          <p:nvPr/>
        </p:nvSpPr>
        <p:spPr>
          <a:xfrm>
            <a:off x="9686948" y="1300138"/>
            <a:ext cx="2714644" cy="1714512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76776" tIns="76776" rIns="76776" bIns="76776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Para adicionar mais materiais, repetir o procedimento digitando o código ou a descrição  do material a ser adicionado</a:t>
            </a:r>
            <a:endParaRPr lang="pt-BR" sz="1900" dirty="0"/>
          </a:p>
        </p:txBody>
      </p:sp>
      <p:cxnSp>
        <p:nvCxnSpPr>
          <p:cNvPr id="119" name="Conector reto 118"/>
          <p:cNvCxnSpPr/>
          <p:nvPr/>
        </p:nvCxnSpPr>
        <p:spPr>
          <a:xfrm rot="5400000">
            <a:off x="7650965" y="6122203"/>
            <a:ext cx="6286544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Conector de seta reta 120"/>
          <p:cNvCxnSpPr/>
          <p:nvPr/>
        </p:nvCxnSpPr>
        <p:spPr>
          <a:xfrm rot="10800000">
            <a:off x="6186486" y="9301194"/>
            <a:ext cx="457203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Conector reto 127"/>
          <p:cNvCxnSpPr/>
          <p:nvPr/>
        </p:nvCxnSpPr>
        <p:spPr>
          <a:xfrm rot="5400000">
            <a:off x="471446" y="8372500"/>
            <a:ext cx="142876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Conector de seta reta 129"/>
          <p:cNvCxnSpPr/>
          <p:nvPr/>
        </p:nvCxnSpPr>
        <p:spPr>
          <a:xfrm>
            <a:off x="1185826" y="9086880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Seta dobrada para cima 130"/>
          <p:cNvSpPr/>
          <p:nvPr/>
        </p:nvSpPr>
        <p:spPr>
          <a:xfrm>
            <a:off x="6115048" y="7229492"/>
            <a:ext cx="500066" cy="1500198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36" name="Conector de seta reta 135"/>
          <p:cNvCxnSpPr/>
          <p:nvPr/>
        </p:nvCxnSpPr>
        <p:spPr>
          <a:xfrm rot="5400000">
            <a:off x="1900206" y="7729558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CaixaDeTexto 136"/>
          <p:cNvSpPr txBox="1"/>
          <p:nvPr/>
        </p:nvSpPr>
        <p:spPr>
          <a:xfrm>
            <a:off x="2114520" y="8574672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smtClean="0">
                <a:solidFill>
                  <a:schemeClr val="accent1">
                    <a:lumMod val="50000"/>
                  </a:schemeClr>
                </a:solidFill>
              </a:rPr>
              <a:t>Ou</a:t>
            </a:r>
            <a:endParaRPr lang="pt-BR" b="1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0" name="Forma livre 139"/>
          <p:cNvSpPr/>
          <p:nvPr/>
        </p:nvSpPr>
        <p:spPr>
          <a:xfrm>
            <a:off x="7258056" y="3729030"/>
            <a:ext cx="2714644" cy="135732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Em Opções Orçamentárias, slecionar “ORÇAMENTO DA UNIDADE”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141" name="Seta para baixo 140"/>
          <p:cNvSpPr/>
          <p:nvPr/>
        </p:nvSpPr>
        <p:spPr>
          <a:xfrm>
            <a:off x="8401064" y="5194225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42" name="Forma livre 141"/>
          <p:cNvSpPr/>
          <p:nvPr/>
        </p:nvSpPr>
        <p:spPr>
          <a:xfrm>
            <a:off x="7543808" y="5729294"/>
            <a:ext cx="2571768" cy="121444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Escolher a rubrica “</a:t>
            </a:r>
            <a:r>
              <a:rPr lang="pt-BR" sz="2000" smtClean="0"/>
              <a:t>CONSUMO ALMOXARIFADO INTERNO”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144" name="Forma livre 143"/>
          <p:cNvSpPr/>
          <p:nvPr/>
        </p:nvSpPr>
        <p:spPr>
          <a:xfrm>
            <a:off x="7758122" y="7443806"/>
            <a:ext cx="1643074" cy="1571636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76776" tIns="76776" rIns="76776" bIns="76776" numCol="1" spcCol="1270" anchor="t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Selecionar material</a:t>
            </a:r>
            <a:endParaRPr lang="pt-BR" sz="1900" dirty="0"/>
          </a:p>
        </p:txBody>
      </p:sp>
      <p:sp>
        <p:nvSpPr>
          <p:cNvPr id="47" name="Espaço Reservado para Número de Slide 4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2D0437-A21A-4306-9264-AC64B4D8D2DA}" type="slidenum">
              <a:rPr lang="pt-BR" smtClean="0"/>
              <a:pPr>
                <a:defRPr/>
              </a:pPr>
              <a:t>10</a:t>
            </a:fld>
            <a:endParaRPr lang="pt-BR"/>
          </a:p>
        </p:txBody>
      </p:sp>
    </p:spTree>
    <p:controls>
      <p:control spid="4098" name="DefaultOcx" r:id="rId2" imgW="914400" imgH="914400"/>
      <p:control spid="4099" name="HTMLImage1" r:id="rId3" imgW="914400" imgH="91440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329230" y="300006"/>
            <a:ext cx="28505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Desfazimento de bens</a:t>
            </a:r>
            <a:endParaRPr lang="pt-BR" sz="2000" b="1" dirty="0">
              <a:solidFill>
                <a:schemeClr val="tx1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8" name="Seta para baixo 7"/>
          <p:cNvSpPr/>
          <p:nvPr/>
        </p:nvSpPr>
        <p:spPr>
          <a:xfrm>
            <a:off x="1572006" y="5952728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2" name="Seta para baixo 11"/>
          <p:cNvSpPr/>
          <p:nvPr/>
        </p:nvSpPr>
        <p:spPr>
          <a:xfrm>
            <a:off x="1556375" y="7618309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9" name="Seta para baixo 18"/>
          <p:cNvSpPr/>
          <p:nvPr/>
        </p:nvSpPr>
        <p:spPr>
          <a:xfrm>
            <a:off x="5400668" y="3657592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21" name="Seta para baixo 20"/>
          <p:cNvSpPr/>
          <p:nvPr/>
        </p:nvSpPr>
        <p:spPr>
          <a:xfrm>
            <a:off x="5257792" y="551498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25" name="Forma livre 24"/>
          <p:cNvSpPr/>
          <p:nvPr/>
        </p:nvSpPr>
        <p:spPr>
          <a:xfrm>
            <a:off x="542884" y="1014386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bg1"/>
                </a:solidFill>
              </a:rPr>
              <a:t>SIPAC</a:t>
            </a:r>
            <a:endParaRPr lang="pt-BR" sz="1900" dirty="0">
              <a:solidFill>
                <a:schemeClr val="bg1"/>
              </a:solidFill>
            </a:endParaRPr>
          </a:p>
        </p:txBody>
      </p:sp>
      <p:sp>
        <p:nvSpPr>
          <p:cNvPr id="28" name="Seta para baixo 27"/>
          <p:cNvSpPr/>
          <p:nvPr/>
        </p:nvSpPr>
        <p:spPr>
          <a:xfrm>
            <a:off x="1530850" y="6657988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0" name="Forma livre 29"/>
          <p:cNvSpPr/>
          <p:nvPr/>
        </p:nvSpPr>
        <p:spPr>
          <a:xfrm>
            <a:off x="542884" y="2514584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Patrimônio Móvel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31" name="Seta para baixo 30"/>
          <p:cNvSpPr/>
          <p:nvPr/>
        </p:nvSpPr>
        <p:spPr>
          <a:xfrm>
            <a:off x="1543016" y="3622589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2" name="Seta para baixo 31"/>
          <p:cNvSpPr/>
          <p:nvPr/>
        </p:nvSpPr>
        <p:spPr>
          <a:xfrm>
            <a:off x="1543016" y="515779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3" name="Forma livre 32"/>
          <p:cNvSpPr/>
          <p:nvPr/>
        </p:nvSpPr>
        <p:spPr>
          <a:xfrm>
            <a:off x="542884" y="4014782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Movimentação de bens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34" name="Forma livre 33"/>
          <p:cNvSpPr/>
          <p:nvPr/>
        </p:nvSpPr>
        <p:spPr>
          <a:xfrm>
            <a:off x="471446" y="5514980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marL="342900" indent="-342900"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Enviar bem para desfazimento</a:t>
            </a:r>
            <a:endParaRPr lang="pt-BR" sz="1900" dirty="0" smtClean="0">
              <a:solidFill>
                <a:schemeClr val="tx1"/>
              </a:solidFill>
            </a:endParaRPr>
          </a:p>
        </p:txBody>
      </p:sp>
      <p:sp>
        <p:nvSpPr>
          <p:cNvPr id="35" name="Forma livre 34"/>
          <p:cNvSpPr/>
          <p:nvPr/>
        </p:nvSpPr>
        <p:spPr>
          <a:xfrm>
            <a:off x="4257660" y="2871774"/>
            <a:ext cx="2461435" cy="714380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76776" tIns="76776" rIns="76776" bIns="76776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Consultar</a:t>
            </a:r>
            <a:endParaRPr lang="pt-BR" sz="1900" dirty="0"/>
          </a:p>
        </p:txBody>
      </p:sp>
      <p:sp>
        <p:nvSpPr>
          <p:cNvPr id="36" name="Forma livre 35"/>
          <p:cNvSpPr/>
          <p:nvPr/>
        </p:nvSpPr>
        <p:spPr>
          <a:xfrm>
            <a:off x="523504" y="7015178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Conferir a unidade de origem, ano e data</a:t>
            </a:r>
            <a:endParaRPr lang="pt-BR" sz="1900" dirty="0" smtClean="0">
              <a:solidFill>
                <a:schemeClr val="tx1"/>
              </a:solidFill>
            </a:endParaRPr>
          </a:p>
        </p:txBody>
      </p:sp>
      <p:sp>
        <p:nvSpPr>
          <p:cNvPr id="37" name="Forma livre 36"/>
          <p:cNvSpPr/>
          <p:nvPr/>
        </p:nvSpPr>
        <p:spPr>
          <a:xfrm>
            <a:off x="4114784" y="1514452"/>
            <a:ext cx="2857520" cy="85725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2000" smtClean="0">
                <a:solidFill>
                  <a:schemeClr val="tx1"/>
                </a:solidFill>
              </a:rPr>
              <a:t>Digitar o número do tombamento do bem</a:t>
            </a:r>
          </a:p>
        </p:txBody>
      </p:sp>
      <p:sp>
        <p:nvSpPr>
          <p:cNvPr id="38" name="Forma livre 37"/>
          <p:cNvSpPr/>
          <p:nvPr/>
        </p:nvSpPr>
        <p:spPr>
          <a:xfrm>
            <a:off x="471446" y="8515376"/>
            <a:ext cx="2500330" cy="785818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76776" tIns="76776" rIns="76776" bIns="76776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Continuar</a:t>
            </a:r>
            <a:endParaRPr lang="pt-BR" sz="1900" dirty="0"/>
          </a:p>
        </p:txBody>
      </p:sp>
      <p:sp>
        <p:nvSpPr>
          <p:cNvPr id="39" name="Forma livre 38"/>
          <p:cNvSpPr/>
          <p:nvPr/>
        </p:nvSpPr>
        <p:spPr>
          <a:xfrm>
            <a:off x="4329098" y="4086220"/>
            <a:ext cx="2428892" cy="128588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Conferir na descrição se coincide com o bem a ser desfeito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43" name="Seta para baixo 42"/>
          <p:cNvSpPr/>
          <p:nvPr/>
        </p:nvSpPr>
        <p:spPr>
          <a:xfrm>
            <a:off x="1543016" y="2157394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44" name="Seta para baixo 43"/>
          <p:cNvSpPr/>
          <p:nvPr/>
        </p:nvSpPr>
        <p:spPr>
          <a:xfrm>
            <a:off x="5329230" y="2514584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45" name="Seta para baixo 44"/>
          <p:cNvSpPr/>
          <p:nvPr/>
        </p:nvSpPr>
        <p:spPr>
          <a:xfrm>
            <a:off x="1543016" y="8158186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46" name="Seta para baixo 45"/>
          <p:cNvSpPr/>
          <p:nvPr/>
        </p:nvSpPr>
        <p:spPr>
          <a:xfrm>
            <a:off x="4686288" y="6800864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47" name="Forma livre 46"/>
          <p:cNvSpPr/>
          <p:nvPr/>
        </p:nvSpPr>
        <p:spPr>
          <a:xfrm>
            <a:off x="4257660" y="5943608"/>
            <a:ext cx="1214446" cy="714380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76776" tIns="76776" rIns="76776" bIns="76776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Coincide</a:t>
            </a:r>
            <a:endParaRPr lang="pt-BR" sz="1900" dirty="0"/>
          </a:p>
        </p:txBody>
      </p:sp>
      <p:cxnSp>
        <p:nvCxnSpPr>
          <p:cNvPr id="48" name="Conector reto 47"/>
          <p:cNvCxnSpPr/>
          <p:nvPr/>
        </p:nvCxnSpPr>
        <p:spPr>
          <a:xfrm>
            <a:off x="3043214" y="8872566"/>
            <a:ext cx="50006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ector reto 48"/>
          <p:cNvCxnSpPr/>
          <p:nvPr/>
        </p:nvCxnSpPr>
        <p:spPr>
          <a:xfrm rot="5400000" flipH="1" flipV="1">
            <a:off x="42820" y="5372102"/>
            <a:ext cx="7000924" cy="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 de seta reta 49"/>
          <p:cNvCxnSpPr/>
          <p:nvPr/>
        </p:nvCxnSpPr>
        <p:spPr>
          <a:xfrm>
            <a:off x="3543284" y="1871641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rma livre 50"/>
          <p:cNvSpPr/>
          <p:nvPr/>
        </p:nvSpPr>
        <p:spPr>
          <a:xfrm>
            <a:off x="8329626" y="1514452"/>
            <a:ext cx="2571768" cy="857256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76776" tIns="76776" rIns="76776" bIns="76776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Bem sem número de patrimônio</a:t>
            </a:r>
            <a:endParaRPr lang="pt-BR" sz="1900" dirty="0"/>
          </a:p>
        </p:txBody>
      </p:sp>
      <p:sp>
        <p:nvSpPr>
          <p:cNvPr id="52" name="Forma livre 51"/>
          <p:cNvSpPr/>
          <p:nvPr/>
        </p:nvSpPr>
        <p:spPr>
          <a:xfrm>
            <a:off x="8401064" y="2943212"/>
            <a:ext cx="2357454" cy="1000132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76776" tIns="76776" rIns="76776" bIns="76776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Adicionar bem desconhecido</a:t>
            </a:r>
            <a:endParaRPr lang="pt-BR" sz="1900" dirty="0"/>
          </a:p>
        </p:txBody>
      </p:sp>
      <p:sp>
        <p:nvSpPr>
          <p:cNvPr id="53" name="Forma livre 52"/>
          <p:cNvSpPr/>
          <p:nvPr/>
        </p:nvSpPr>
        <p:spPr>
          <a:xfrm>
            <a:off x="8401064" y="4466186"/>
            <a:ext cx="2461435" cy="834480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76776" tIns="76776" rIns="76776" bIns="76776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Descrever o bem a desfeito</a:t>
            </a:r>
            <a:endParaRPr lang="pt-BR" sz="1900" dirty="0"/>
          </a:p>
        </p:txBody>
      </p:sp>
      <p:sp>
        <p:nvSpPr>
          <p:cNvPr id="57" name="Seta para baixo 56"/>
          <p:cNvSpPr/>
          <p:nvPr/>
        </p:nvSpPr>
        <p:spPr>
          <a:xfrm>
            <a:off x="4829164" y="8158186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58" name="Seta para baixo 57"/>
          <p:cNvSpPr/>
          <p:nvPr/>
        </p:nvSpPr>
        <p:spPr>
          <a:xfrm>
            <a:off x="9544072" y="4014782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59" name="Seta para baixo 58"/>
          <p:cNvSpPr/>
          <p:nvPr/>
        </p:nvSpPr>
        <p:spPr>
          <a:xfrm>
            <a:off x="9472634" y="2514584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60" name="Seta para baixo 59"/>
          <p:cNvSpPr/>
          <p:nvPr/>
        </p:nvSpPr>
        <p:spPr>
          <a:xfrm>
            <a:off x="9615510" y="5372104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61" name="Forma livre 60"/>
          <p:cNvSpPr/>
          <p:nvPr/>
        </p:nvSpPr>
        <p:spPr>
          <a:xfrm>
            <a:off x="8472502" y="5800732"/>
            <a:ext cx="2357454" cy="1000132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76776" tIns="76776" rIns="76776" bIns="76776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Adicionar bem desconhecido</a:t>
            </a:r>
            <a:endParaRPr lang="pt-BR" sz="1900" dirty="0"/>
          </a:p>
        </p:txBody>
      </p:sp>
      <p:sp>
        <p:nvSpPr>
          <p:cNvPr id="62" name="Forma livre 61"/>
          <p:cNvSpPr/>
          <p:nvPr/>
        </p:nvSpPr>
        <p:spPr>
          <a:xfrm>
            <a:off x="5686420" y="5943608"/>
            <a:ext cx="1214446" cy="714380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76776" tIns="76776" rIns="76776" bIns="76776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Não Coincide</a:t>
            </a:r>
            <a:endParaRPr lang="pt-BR" sz="1900" dirty="0"/>
          </a:p>
        </p:txBody>
      </p:sp>
      <p:cxnSp>
        <p:nvCxnSpPr>
          <p:cNvPr id="64" name="Conector reto 63"/>
          <p:cNvCxnSpPr/>
          <p:nvPr/>
        </p:nvCxnSpPr>
        <p:spPr>
          <a:xfrm>
            <a:off x="6900866" y="6300798"/>
            <a:ext cx="78581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ector reto 65"/>
          <p:cNvCxnSpPr/>
          <p:nvPr/>
        </p:nvCxnSpPr>
        <p:spPr>
          <a:xfrm rot="5400000" flipH="1" flipV="1">
            <a:off x="6328567" y="4943476"/>
            <a:ext cx="271464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ector de seta reta 68"/>
          <p:cNvCxnSpPr/>
          <p:nvPr/>
        </p:nvCxnSpPr>
        <p:spPr>
          <a:xfrm>
            <a:off x="7686684" y="3586154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Forma livre 70"/>
          <p:cNvSpPr/>
          <p:nvPr/>
        </p:nvSpPr>
        <p:spPr>
          <a:xfrm>
            <a:off x="4043346" y="7229492"/>
            <a:ext cx="1857388" cy="785818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76776" tIns="76776" rIns="76776" bIns="76776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Marcar o bem</a:t>
            </a:r>
            <a:endParaRPr lang="pt-BR" sz="1900" dirty="0"/>
          </a:p>
        </p:txBody>
      </p:sp>
      <p:sp>
        <p:nvSpPr>
          <p:cNvPr id="72" name="Forma livre 71"/>
          <p:cNvSpPr/>
          <p:nvPr/>
        </p:nvSpPr>
        <p:spPr>
          <a:xfrm>
            <a:off x="4043346" y="8586814"/>
            <a:ext cx="1857388" cy="700126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76776" tIns="76776" rIns="76776" bIns="76776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Confirmar</a:t>
            </a:r>
            <a:endParaRPr lang="pt-BR" sz="1900" dirty="0"/>
          </a:p>
        </p:txBody>
      </p:sp>
      <p:sp>
        <p:nvSpPr>
          <p:cNvPr id="42" name="Espaço Reservado para Número de Slide 4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2D0437-A21A-4306-9264-AC64B4D8D2DA}" type="slidenum">
              <a:rPr lang="pt-BR" smtClean="0"/>
              <a:pPr>
                <a:defRPr/>
              </a:pPr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3656785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4257660" y="228568"/>
            <a:ext cx="46516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Requisição de Suprimento de Fundos</a:t>
            </a:r>
            <a:endParaRPr lang="pt-BR" sz="2000" b="1" dirty="0">
              <a:solidFill>
                <a:schemeClr val="tx1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3" name="Forma livre 2"/>
          <p:cNvSpPr/>
          <p:nvPr/>
        </p:nvSpPr>
        <p:spPr>
          <a:xfrm>
            <a:off x="3471842" y="768152"/>
            <a:ext cx="2286016" cy="746300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spcFirstLastPara="0" vert="horz" wrap="square" lIns="76776" tIns="76776" rIns="76776" bIns="76776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SIPAC</a:t>
            </a:r>
            <a:endParaRPr lang="pt-BR" sz="1900" dirty="0"/>
          </a:p>
        </p:txBody>
      </p:sp>
      <p:sp>
        <p:nvSpPr>
          <p:cNvPr id="5" name="Forma livre 4"/>
          <p:cNvSpPr/>
          <p:nvPr/>
        </p:nvSpPr>
        <p:spPr>
          <a:xfrm>
            <a:off x="3614718" y="2014518"/>
            <a:ext cx="2071702" cy="583219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Requisições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6" name="Seta para baixo 5"/>
          <p:cNvSpPr/>
          <p:nvPr/>
        </p:nvSpPr>
        <p:spPr>
          <a:xfrm>
            <a:off x="4459808" y="158589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7" name="Seta para baixo 6"/>
          <p:cNvSpPr/>
          <p:nvPr/>
        </p:nvSpPr>
        <p:spPr>
          <a:xfrm>
            <a:off x="4459808" y="265746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8" name="Forma livre 7"/>
          <p:cNvSpPr/>
          <p:nvPr/>
        </p:nvSpPr>
        <p:spPr>
          <a:xfrm>
            <a:off x="3381024" y="3086088"/>
            <a:ext cx="2519710" cy="57663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Suprimento de Fundos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9" name="Seta para baixo 8"/>
          <p:cNvSpPr/>
          <p:nvPr/>
        </p:nvSpPr>
        <p:spPr>
          <a:xfrm>
            <a:off x="4471974" y="372903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2" name="Seta para baixo 11"/>
          <p:cNvSpPr/>
          <p:nvPr/>
        </p:nvSpPr>
        <p:spPr>
          <a:xfrm>
            <a:off x="4471974" y="480060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41" name="Seta para baixo 40"/>
          <p:cNvSpPr/>
          <p:nvPr/>
        </p:nvSpPr>
        <p:spPr>
          <a:xfrm>
            <a:off x="4471974" y="7015178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48" name="Forma livre 47"/>
          <p:cNvSpPr/>
          <p:nvPr/>
        </p:nvSpPr>
        <p:spPr>
          <a:xfrm>
            <a:off x="3614718" y="7443806"/>
            <a:ext cx="2000264" cy="64294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Continuar</a:t>
            </a:r>
            <a:endParaRPr lang="pt-BR" sz="1900" dirty="0" smtClean="0">
              <a:solidFill>
                <a:schemeClr val="tx1"/>
              </a:solidFill>
            </a:endParaRPr>
          </a:p>
        </p:txBody>
      </p:sp>
      <p:sp>
        <p:nvSpPr>
          <p:cNvPr id="49" name="Seta para baixo 48"/>
          <p:cNvSpPr/>
          <p:nvPr/>
        </p:nvSpPr>
        <p:spPr>
          <a:xfrm>
            <a:off x="8329626" y="1871642"/>
            <a:ext cx="288034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72" name="Seta para baixo 71"/>
          <p:cNvSpPr/>
          <p:nvPr/>
        </p:nvSpPr>
        <p:spPr>
          <a:xfrm>
            <a:off x="4471974" y="587217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43" name="Forma livre 42"/>
          <p:cNvSpPr/>
          <p:nvPr/>
        </p:nvSpPr>
        <p:spPr>
          <a:xfrm>
            <a:off x="3328966" y="5300666"/>
            <a:ext cx="2571768" cy="50006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CPF do Diretor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44" name="Forma livre 43"/>
          <p:cNvSpPr/>
          <p:nvPr/>
        </p:nvSpPr>
        <p:spPr>
          <a:xfrm>
            <a:off x="3400404" y="4157658"/>
            <a:ext cx="2500330" cy="57150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Cadastrar Requisição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46" name="Forma livre 45"/>
          <p:cNvSpPr/>
          <p:nvPr/>
        </p:nvSpPr>
        <p:spPr>
          <a:xfrm>
            <a:off x="3666776" y="6300798"/>
            <a:ext cx="1876768" cy="64294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Buscar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55" name="Forma livre 54"/>
          <p:cNvSpPr/>
          <p:nvPr/>
        </p:nvSpPr>
        <p:spPr>
          <a:xfrm>
            <a:off x="7258056" y="2300270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Redigir a justificativa e a descrição da Requisição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66" name="Forma livre 65"/>
          <p:cNvSpPr/>
          <p:nvPr/>
        </p:nvSpPr>
        <p:spPr>
          <a:xfrm>
            <a:off x="7329494" y="4943476"/>
            <a:ext cx="2286016" cy="785818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78338" tIns="78338" rIns="78338" bIns="78338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endParaRPr lang="pt-BR" sz="1700" smtClean="0">
              <a:solidFill>
                <a:schemeClr val="bg1"/>
              </a:solidFill>
            </a:endParaRP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Gravar e enviar</a:t>
            </a: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endParaRPr lang="pt-BR" sz="1700" dirty="0">
              <a:solidFill>
                <a:schemeClr val="bg1"/>
              </a:solidFill>
            </a:endParaRPr>
          </a:p>
        </p:txBody>
      </p:sp>
      <p:sp>
        <p:nvSpPr>
          <p:cNvPr id="69" name="Forma livre 68"/>
          <p:cNvSpPr/>
          <p:nvPr/>
        </p:nvSpPr>
        <p:spPr>
          <a:xfrm>
            <a:off x="3328966" y="8515376"/>
            <a:ext cx="2643206" cy="85725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Proponente (Reitor)</a:t>
            </a: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Buscar proponente</a:t>
            </a:r>
            <a:endParaRPr lang="pt-BR" sz="1900" dirty="0">
              <a:solidFill>
                <a:schemeClr val="tx1"/>
              </a:solidFill>
            </a:endParaRPr>
          </a:p>
        </p:txBody>
      </p:sp>
      <p:cxnSp>
        <p:nvCxnSpPr>
          <p:cNvPr id="71" name="Conector reto 70"/>
          <p:cNvCxnSpPr/>
          <p:nvPr/>
        </p:nvCxnSpPr>
        <p:spPr>
          <a:xfrm>
            <a:off x="5986466" y="9015442"/>
            <a:ext cx="50006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ector reto 74"/>
          <p:cNvCxnSpPr/>
          <p:nvPr/>
        </p:nvCxnSpPr>
        <p:spPr>
          <a:xfrm rot="5400000">
            <a:off x="2586014" y="5114924"/>
            <a:ext cx="777244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ector de seta reta 77"/>
          <p:cNvCxnSpPr/>
          <p:nvPr/>
        </p:nvCxnSpPr>
        <p:spPr>
          <a:xfrm>
            <a:off x="6472238" y="1228700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Forma livre 89"/>
          <p:cNvSpPr/>
          <p:nvPr/>
        </p:nvSpPr>
        <p:spPr>
          <a:xfrm>
            <a:off x="6972304" y="942948"/>
            <a:ext cx="3071834" cy="85725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Selecionar o valor para cada elemento de despesa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27" name="Seta para baixo 26"/>
          <p:cNvSpPr/>
          <p:nvPr/>
        </p:nvSpPr>
        <p:spPr>
          <a:xfrm>
            <a:off x="4471974" y="8158186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28" name="Seta para baixo 27"/>
          <p:cNvSpPr/>
          <p:nvPr/>
        </p:nvSpPr>
        <p:spPr>
          <a:xfrm>
            <a:off x="8329626" y="3371840"/>
            <a:ext cx="288034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29" name="Forma livre 28"/>
          <p:cNvSpPr/>
          <p:nvPr/>
        </p:nvSpPr>
        <p:spPr>
          <a:xfrm>
            <a:off x="7472370" y="3800468"/>
            <a:ext cx="2000264" cy="64294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Continuar</a:t>
            </a:r>
            <a:endParaRPr lang="pt-BR" sz="1900" dirty="0" smtClean="0">
              <a:solidFill>
                <a:schemeClr val="tx1"/>
              </a:solidFill>
            </a:endParaRPr>
          </a:p>
        </p:txBody>
      </p:sp>
      <p:sp>
        <p:nvSpPr>
          <p:cNvPr id="30" name="Seta para baixo 29"/>
          <p:cNvSpPr/>
          <p:nvPr/>
        </p:nvSpPr>
        <p:spPr>
          <a:xfrm>
            <a:off x="8329626" y="4514848"/>
            <a:ext cx="288034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1" name="Seta para baixo 30"/>
          <p:cNvSpPr/>
          <p:nvPr/>
        </p:nvSpPr>
        <p:spPr>
          <a:xfrm>
            <a:off x="8329626" y="5800732"/>
            <a:ext cx="288034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2" name="Forma livre 31"/>
          <p:cNvSpPr/>
          <p:nvPr/>
        </p:nvSpPr>
        <p:spPr>
          <a:xfrm>
            <a:off x="7258056" y="6229360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Imprimir a Requisição e coletar a assinatura do diretor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33" name="Seta para baixo 32"/>
          <p:cNvSpPr/>
          <p:nvPr/>
        </p:nvSpPr>
        <p:spPr>
          <a:xfrm>
            <a:off x="8398782" y="7300930"/>
            <a:ext cx="288034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4" name="Forma livre 33"/>
          <p:cNvSpPr/>
          <p:nvPr/>
        </p:nvSpPr>
        <p:spPr>
          <a:xfrm>
            <a:off x="7400932" y="7729558"/>
            <a:ext cx="2286016" cy="785818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78338" tIns="78338" rIns="78338" bIns="78338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endParaRPr lang="pt-BR" sz="1700" smtClean="0">
              <a:solidFill>
                <a:schemeClr val="bg1"/>
              </a:solidFill>
            </a:endParaRP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Enviar a Requisição para a Reitoria</a:t>
            </a: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endParaRPr lang="pt-BR" sz="1700" dirty="0">
              <a:solidFill>
                <a:schemeClr val="bg1"/>
              </a:solidFill>
            </a:endParaRPr>
          </a:p>
        </p:txBody>
      </p:sp>
      <p:sp>
        <p:nvSpPr>
          <p:cNvPr id="36" name="Espaço Reservado para Número de Slide 3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2D0437-A21A-4306-9264-AC64B4D8D2DA}" type="slidenum">
              <a:rPr lang="pt-BR" smtClean="0"/>
              <a:pPr>
                <a:defRPr/>
              </a:pPr>
              <a:t>12</a:t>
            </a:fld>
            <a:endParaRPr lang="pt-B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462783" y="338089"/>
            <a:ext cx="81062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Cadastro de Documentos no SIPAC a serem enviados via protocolo</a:t>
            </a:r>
            <a:endParaRPr lang="pt-BR" sz="2000" b="1" dirty="0">
              <a:solidFill>
                <a:schemeClr val="tx1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5" name="Forma livre 4"/>
          <p:cNvSpPr/>
          <p:nvPr/>
        </p:nvSpPr>
        <p:spPr>
          <a:xfrm>
            <a:off x="542884" y="1085824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bg1"/>
                </a:solidFill>
              </a:rPr>
              <a:t>SIPAC</a:t>
            </a:r>
            <a:endParaRPr lang="pt-BR" sz="1900" dirty="0">
              <a:solidFill>
                <a:schemeClr val="bg1"/>
              </a:solidFill>
            </a:endParaRPr>
          </a:p>
        </p:txBody>
      </p:sp>
      <p:sp>
        <p:nvSpPr>
          <p:cNvPr id="6" name="Seta para baixo 5"/>
          <p:cNvSpPr/>
          <p:nvPr/>
        </p:nvSpPr>
        <p:spPr>
          <a:xfrm>
            <a:off x="1471578" y="7086616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7" name="Seta para baixo 6"/>
          <p:cNvSpPr/>
          <p:nvPr/>
        </p:nvSpPr>
        <p:spPr>
          <a:xfrm>
            <a:off x="1543016" y="2228832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8" name="Forma livre 7"/>
          <p:cNvSpPr/>
          <p:nvPr/>
        </p:nvSpPr>
        <p:spPr>
          <a:xfrm>
            <a:off x="542884" y="2657460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Protocolo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9" name="Seta para baixo 8"/>
          <p:cNvSpPr/>
          <p:nvPr/>
        </p:nvSpPr>
        <p:spPr>
          <a:xfrm>
            <a:off x="1543016" y="3800468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2" name="Seta para baixo 11"/>
          <p:cNvSpPr/>
          <p:nvPr/>
        </p:nvSpPr>
        <p:spPr>
          <a:xfrm>
            <a:off x="1543016" y="5372104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9" name="Forma livre 18"/>
          <p:cNvSpPr/>
          <p:nvPr/>
        </p:nvSpPr>
        <p:spPr>
          <a:xfrm>
            <a:off x="471446" y="4229096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Documentos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23" name="Forma livre 22"/>
          <p:cNvSpPr/>
          <p:nvPr/>
        </p:nvSpPr>
        <p:spPr>
          <a:xfrm>
            <a:off x="471446" y="5872170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marL="342900" indent="-342900"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Cadastrar Documento</a:t>
            </a:r>
            <a:endParaRPr lang="pt-BR" sz="1900" dirty="0" smtClean="0">
              <a:solidFill>
                <a:schemeClr val="tx1"/>
              </a:solidFill>
            </a:endParaRPr>
          </a:p>
        </p:txBody>
      </p:sp>
      <p:sp>
        <p:nvSpPr>
          <p:cNvPr id="38" name="Forma livre 37"/>
          <p:cNvSpPr/>
          <p:nvPr/>
        </p:nvSpPr>
        <p:spPr>
          <a:xfrm>
            <a:off x="4329098" y="3514716"/>
            <a:ext cx="2461435" cy="1120232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76776" tIns="76776" rIns="76776" bIns="76776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Natureza do documento: Ostensivo ou Sigiloso</a:t>
            </a:r>
            <a:endParaRPr lang="pt-BR" sz="1900" dirty="0"/>
          </a:p>
        </p:txBody>
      </p:sp>
      <p:sp>
        <p:nvSpPr>
          <p:cNvPr id="48" name="Forma livre 47"/>
          <p:cNvSpPr/>
          <p:nvPr/>
        </p:nvSpPr>
        <p:spPr>
          <a:xfrm>
            <a:off x="523504" y="7586682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Escolher o tipo de documento a ser enviado</a:t>
            </a:r>
            <a:endParaRPr lang="pt-BR" sz="1900" dirty="0" smtClean="0">
              <a:solidFill>
                <a:schemeClr val="tx1"/>
              </a:solidFill>
            </a:endParaRPr>
          </a:p>
        </p:txBody>
      </p:sp>
      <p:sp>
        <p:nvSpPr>
          <p:cNvPr id="42" name="Forma livre 41"/>
          <p:cNvSpPr/>
          <p:nvPr/>
        </p:nvSpPr>
        <p:spPr>
          <a:xfrm>
            <a:off x="4114784" y="1157262"/>
            <a:ext cx="2857520" cy="192882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Colocar o assunto de acordo com </a:t>
            </a:r>
            <a:r>
              <a:rPr lang="pt-BR" sz="2000" smtClean="0">
                <a:solidFill>
                  <a:schemeClr val="tx1"/>
                </a:solidFill>
              </a:rPr>
              <a:t>cartilha de instruções detalhadas para classificação de documentos</a:t>
            </a: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2000" smtClean="0">
                <a:solidFill>
                  <a:schemeClr val="tx1"/>
                </a:solidFill>
              </a:rPr>
              <a:t>(PROPLAG)</a:t>
            </a:r>
          </a:p>
        </p:txBody>
      </p:sp>
      <p:sp>
        <p:nvSpPr>
          <p:cNvPr id="45" name="Forma livre 44"/>
          <p:cNvSpPr/>
          <p:nvPr/>
        </p:nvSpPr>
        <p:spPr>
          <a:xfrm>
            <a:off x="4400536" y="6943740"/>
            <a:ext cx="2571768" cy="1000132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76776" tIns="76776" rIns="76776" bIns="76776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Em assinantes do documento, clicar em adicionar assinantes</a:t>
            </a:r>
            <a:endParaRPr lang="pt-BR" sz="1900" dirty="0"/>
          </a:p>
        </p:txBody>
      </p:sp>
      <p:sp>
        <p:nvSpPr>
          <p:cNvPr id="46" name="Forma livre 45"/>
          <p:cNvSpPr/>
          <p:nvPr/>
        </p:nvSpPr>
        <p:spPr>
          <a:xfrm>
            <a:off x="4400536" y="5157790"/>
            <a:ext cx="2428892" cy="128588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Na opção forma do documento, selecionar “Escrever Documento”</a:t>
            </a:r>
            <a:endParaRPr lang="pt-BR" sz="1900" dirty="0">
              <a:solidFill>
                <a:schemeClr val="tx1"/>
              </a:solidFill>
            </a:endParaRPr>
          </a:p>
        </p:txBody>
      </p:sp>
      <p:cxnSp>
        <p:nvCxnSpPr>
          <p:cNvPr id="26" name="Conector reto 25"/>
          <p:cNvCxnSpPr/>
          <p:nvPr/>
        </p:nvCxnSpPr>
        <p:spPr>
          <a:xfrm>
            <a:off x="2971776" y="8086748"/>
            <a:ext cx="50006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to 27"/>
          <p:cNvCxnSpPr/>
          <p:nvPr/>
        </p:nvCxnSpPr>
        <p:spPr>
          <a:xfrm rot="5400000" flipH="1" flipV="1">
            <a:off x="221412" y="4836319"/>
            <a:ext cx="6500858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de seta reta 31"/>
          <p:cNvCxnSpPr/>
          <p:nvPr/>
        </p:nvCxnSpPr>
        <p:spPr>
          <a:xfrm>
            <a:off x="3471842" y="1584302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Seta para baixo 32"/>
          <p:cNvSpPr/>
          <p:nvPr/>
        </p:nvSpPr>
        <p:spPr>
          <a:xfrm>
            <a:off x="5388502" y="3157526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4" name="Seta para baixo 33"/>
          <p:cNvSpPr/>
          <p:nvPr/>
        </p:nvSpPr>
        <p:spPr>
          <a:xfrm>
            <a:off x="5459940" y="4729162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5" name="Seta para baixo 34"/>
          <p:cNvSpPr/>
          <p:nvPr/>
        </p:nvSpPr>
        <p:spPr>
          <a:xfrm>
            <a:off x="5472106" y="6515112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6" name="Seta para baixo 35"/>
          <p:cNvSpPr/>
          <p:nvPr/>
        </p:nvSpPr>
        <p:spPr>
          <a:xfrm>
            <a:off x="5543544" y="801531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7" name="Forma livre 36"/>
          <p:cNvSpPr/>
          <p:nvPr/>
        </p:nvSpPr>
        <p:spPr>
          <a:xfrm>
            <a:off x="4400536" y="8443938"/>
            <a:ext cx="2428892" cy="642942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76776" tIns="76776" rIns="76776" bIns="76776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Adicionar assinantes</a:t>
            </a:r>
            <a:endParaRPr lang="pt-BR" sz="1900" dirty="0"/>
          </a:p>
        </p:txBody>
      </p:sp>
      <p:cxnSp>
        <p:nvCxnSpPr>
          <p:cNvPr id="40" name="Conector reto 39"/>
          <p:cNvCxnSpPr/>
          <p:nvPr/>
        </p:nvCxnSpPr>
        <p:spPr>
          <a:xfrm>
            <a:off x="6829428" y="8729690"/>
            <a:ext cx="64294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to 40"/>
          <p:cNvCxnSpPr/>
          <p:nvPr/>
        </p:nvCxnSpPr>
        <p:spPr>
          <a:xfrm rot="16200000" flipV="1">
            <a:off x="3971911" y="5229228"/>
            <a:ext cx="700092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de seta reta 46"/>
          <p:cNvCxnSpPr/>
          <p:nvPr/>
        </p:nvCxnSpPr>
        <p:spPr>
          <a:xfrm>
            <a:off x="7472371" y="1728766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Forma livre 49"/>
          <p:cNvSpPr/>
          <p:nvPr/>
        </p:nvSpPr>
        <p:spPr>
          <a:xfrm>
            <a:off x="8043874" y="1300138"/>
            <a:ext cx="2571768" cy="1214446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76776" tIns="76776" rIns="76776" bIns="76776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Na lista que aparecer clicar no sinal </a:t>
            </a:r>
            <a:r>
              <a:rPr lang="pt-BR" sz="1900" b="1" smtClean="0"/>
              <a:t>“+”</a:t>
            </a:r>
            <a:r>
              <a:rPr lang="pt-BR" sz="1900" smtClean="0"/>
              <a:t> na frente do nome do Diretor</a:t>
            </a:r>
            <a:endParaRPr lang="pt-BR" sz="1900" dirty="0"/>
          </a:p>
        </p:txBody>
      </p:sp>
      <p:sp>
        <p:nvSpPr>
          <p:cNvPr id="51" name="Seta para baixo 50"/>
          <p:cNvSpPr/>
          <p:nvPr/>
        </p:nvSpPr>
        <p:spPr>
          <a:xfrm>
            <a:off x="9258320" y="3800468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52" name="Forma livre 51"/>
          <p:cNvSpPr/>
          <p:nvPr/>
        </p:nvSpPr>
        <p:spPr>
          <a:xfrm>
            <a:off x="8186751" y="2965988"/>
            <a:ext cx="2357454" cy="763042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76776" tIns="76776" rIns="76776" bIns="76776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Inserir os dados dos interessados</a:t>
            </a:r>
            <a:endParaRPr lang="pt-BR" sz="1900" dirty="0"/>
          </a:p>
        </p:txBody>
      </p:sp>
      <p:sp>
        <p:nvSpPr>
          <p:cNvPr id="54" name="Seta para baixo 53"/>
          <p:cNvSpPr/>
          <p:nvPr/>
        </p:nvSpPr>
        <p:spPr>
          <a:xfrm>
            <a:off x="9186882" y="2622457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55" name="Forma livre 54"/>
          <p:cNvSpPr/>
          <p:nvPr/>
        </p:nvSpPr>
        <p:spPr>
          <a:xfrm>
            <a:off x="8258189" y="4229096"/>
            <a:ext cx="2357454" cy="571504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76776" tIns="76776" rIns="76776" bIns="76776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Continuar</a:t>
            </a:r>
            <a:endParaRPr lang="pt-BR" sz="1900" dirty="0"/>
          </a:p>
        </p:txBody>
      </p:sp>
      <p:sp>
        <p:nvSpPr>
          <p:cNvPr id="44" name="Forma livre 43"/>
          <p:cNvSpPr/>
          <p:nvPr/>
        </p:nvSpPr>
        <p:spPr>
          <a:xfrm>
            <a:off x="8258188" y="5300666"/>
            <a:ext cx="2357454" cy="857256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76776" tIns="76776" rIns="76776" bIns="76776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Inserir a Unidade de destino do Documento</a:t>
            </a:r>
            <a:endParaRPr lang="pt-BR" sz="1900" dirty="0"/>
          </a:p>
        </p:txBody>
      </p:sp>
      <p:sp>
        <p:nvSpPr>
          <p:cNvPr id="49" name="Seta para baixo 48"/>
          <p:cNvSpPr/>
          <p:nvPr/>
        </p:nvSpPr>
        <p:spPr>
          <a:xfrm>
            <a:off x="9258320" y="4872038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53" name="Seta para baixo 52"/>
          <p:cNvSpPr/>
          <p:nvPr/>
        </p:nvSpPr>
        <p:spPr>
          <a:xfrm>
            <a:off x="9186882" y="622936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56" name="Forma livre 55"/>
          <p:cNvSpPr/>
          <p:nvPr/>
        </p:nvSpPr>
        <p:spPr>
          <a:xfrm>
            <a:off x="8258188" y="6657988"/>
            <a:ext cx="2357454" cy="571504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76776" tIns="76776" rIns="76776" bIns="76776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Continuar</a:t>
            </a:r>
            <a:endParaRPr lang="pt-BR" sz="1900" dirty="0"/>
          </a:p>
        </p:txBody>
      </p:sp>
      <p:sp>
        <p:nvSpPr>
          <p:cNvPr id="57" name="Seta para baixo 56"/>
          <p:cNvSpPr/>
          <p:nvPr/>
        </p:nvSpPr>
        <p:spPr>
          <a:xfrm>
            <a:off x="9258320" y="730093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58" name="Forma livre 57"/>
          <p:cNvSpPr/>
          <p:nvPr/>
        </p:nvSpPr>
        <p:spPr>
          <a:xfrm>
            <a:off x="8258188" y="7800996"/>
            <a:ext cx="2357454" cy="571504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76776" tIns="76776" rIns="76776" bIns="76776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Confirmar</a:t>
            </a:r>
            <a:endParaRPr lang="pt-BR" sz="1900" dirty="0"/>
          </a:p>
        </p:txBody>
      </p:sp>
      <p:sp>
        <p:nvSpPr>
          <p:cNvPr id="43" name="Espaço Reservado para Número de Slide 4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2D0437-A21A-4306-9264-AC64B4D8D2DA}" type="slidenum">
              <a:rPr lang="pt-BR" smtClean="0"/>
              <a:pPr>
                <a:defRPr/>
              </a:pPr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1050246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a livre 7"/>
          <p:cNvSpPr/>
          <p:nvPr/>
        </p:nvSpPr>
        <p:spPr>
          <a:xfrm>
            <a:off x="614322" y="942948"/>
            <a:ext cx="2500330" cy="1143008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mtClean="0"/>
              <a:t>Sistema de Concessão de Diárias e Passagens (SCDP)</a:t>
            </a:r>
            <a:endParaRPr lang="pt-BR" dirty="0"/>
          </a:p>
        </p:txBody>
      </p:sp>
      <p:sp>
        <p:nvSpPr>
          <p:cNvPr id="4" name="Seta para baixo 3"/>
          <p:cNvSpPr/>
          <p:nvPr/>
        </p:nvSpPr>
        <p:spPr>
          <a:xfrm>
            <a:off x="1643329" y="2157394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7" name="Forma livre 6"/>
          <p:cNvSpPr/>
          <p:nvPr/>
        </p:nvSpPr>
        <p:spPr>
          <a:xfrm>
            <a:off x="900074" y="2514584"/>
            <a:ext cx="1895115" cy="64294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Solicitação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11" name="Forma livre 10"/>
          <p:cNvSpPr/>
          <p:nvPr/>
        </p:nvSpPr>
        <p:spPr>
          <a:xfrm>
            <a:off x="666380" y="7443806"/>
            <a:ext cx="2233958" cy="57150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Pesquisar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13" name="Seta para baixo 12"/>
          <p:cNvSpPr/>
          <p:nvPr/>
        </p:nvSpPr>
        <p:spPr>
          <a:xfrm>
            <a:off x="1643329" y="3228964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4" name="Seta para baixo 13"/>
          <p:cNvSpPr/>
          <p:nvPr/>
        </p:nvSpPr>
        <p:spPr>
          <a:xfrm>
            <a:off x="1673726" y="8086748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8" name="Seta para baixo 17"/>
          <p:cNvSpPr/>
          <p:nvPr/>
        </p:nvSpPr>
        <p:spPr>
          <a:xfrm>
            <a:off x="1643329" y="4514848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9" name="Seta para baixo 18"/>
          <p:cNvSpPr/>
          <p:nvPr/>
        </p:nvSpPr>
        <p:spPr>
          <a:xfrm>
            <a:off x="1614454" y="5586418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7" name="Forma livre 36"/>
          <p:cNvSpPr/>
          <p:nvPr/>
        </p:nvSpPr>
        <p:spPr>
          <a:xfrm>
            <a:off x="900074" y="4943476"/>
            <a:ext cx="1733892" cy="50006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Novo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38" name="Forma livre 37"/>
          <p:cNvSpPr/>
          <p:nvPr/>
        </p:nvSpPr>
        <p:spPr>
          <a:xfrm>
            <a:off x="648039" y="3657592"/>
            <a:ext cx="2323737" cy="80233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Cadastrar/Alterar viagem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40" name="Forma livre 39"/>
          <p:cNvSpPr/>
          <p:nvPr/>
        </p:nvSpPr>
        <p:spPr>
          <a:xfrm>
            <a:off x="3829032" y="3086088"/>
            <a:ext cx="3643338" cy="264320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Novo:</a:t>
            </a:r>
          </a:p>
          <a:p>
            <a:pPr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-Local de origem;</a:t>
            </a:r>
          </a:p>
          <a:p>
            <a:pPr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-Local de destino;</a:t>
            </a:r>
          </a:p>
          <a:p>
            <a:pPr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-Data de início (data da viagem);</a:t>
            </a:r>
          </a:p>
          <a:p>
            <a:pPr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-Data fim (data do retorno);</a:t>
            </a:r>
          </a:p>
          <a:p>
            <a:pPr defTabSz="744582">
              <a:lnSpc>
                <a:spcPct val="90000"/>
              </a:lnSpc>
              <a:spcAft>
                <a:spcPct val="35000"/>
              </a:spcAft>
              <a:buFontTx/>
              <a:buChar char="-"/>
            </a:pPr>
            <a:r>
              <a:rPr lang="pt-BR" sz="1900" smtClean="0">
                <a:solidFill>
                  <a:schemeClr val="tx1"/>
                </a:solidFill>
              </a:rPr>
              <a:t>Meio de transporte;</a:t>
            </a:r>
          </a:p>
          <a:p>
            <a:pPr defTabSz="744582">
              <a:lnSpc>
                <a:spcPct val="90000"/>
              </a:lnSpc>
              <a:spcAft>
                <a:spcPct val="35000"/>
              </a:spcAft>
              <a:buFontTx/>
              <a:buChar char="-"/>
            </a:pPr>
            <a:r>
              <a:rPr lang="pt-BR" sz="1900" smtClean="0">
                <a:solidFill>
                  <a:schemeClr val="tx1"/>
                </a:solidFill>
              </a:rPr>
              <a:t>Data e hora do início do evento.</a:t>
            </a:r>
          </a:p>
        </p:txBody>
      </p:sp>
      <p:sp>
        <p:nvSpPr>
          <p:cNvPr id="47" name="Forma livre 46"/>
          <p:cNvSpPr/>
          <p:nvPr/>
        </p:nvSpPr>
        <p:spPr>
          <a:xfrm>
            <a:off x="614322" y="8515376"/>
            <a:ext cx="2465690" cy="75395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Conferir os dados do servidor </a:t>
            </a:r>
            <a:r>
              <a:rPr lang="pt-BR" sz="1900" b="1" smtClean="0">
                <a:solidFill>
                  <a:schemeClr val="tx1"/>
                </a:solidFill>
              </a:rPr>
              <a:t>(proposto)</a:t>
            </a:r>
            <a:endParaRPr lang="pt-BR" sz="1900" b="1" dirty="0" smtClean="0">
              <a:solidFill>
                <a:schemeClr val="tx1"/>
              </a:solidFill>
            </a:endParaRPr>
          </a:p>
        </p:txBody>
      </p:sp>
      <p:sp>
        <p:nvSpPr>
          <p:cNvPr id="52" name="Forma livre 51"/>
          <p:cNvSpPr/>
          <p:nvPr/>
        </p:nvSpPr>
        <p:spPr>
          <a:xfrm>
            <a:off x="594942" y="6015046"/>
            <a:ext cx="2376834" cy="92869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Colocar o CPF do servidor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54" name="Forma livre 53"/>
          <p:cNvSpPr/>
          <p:nvPr/>
        </p:nvSpPr>
        <p:spPr>
          <a:xfrm>
            <a:off x="4757726" y="6229360"/>
            <a:ext cx="1857388" cy="714380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Confirmar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57" name="Seta para baixo 56"/>
          <p:cNvSpPr/>
          <p:nvPr/>
        </p:nvSpPr>
        <p:spPr>
          <a:xfrm>
            <a:off x="1614454" y="7015178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59" name="Forma livre 58"/>
          <p:cNvSpPr/>
          <p:nvPr/>
        </p:nvSpPr>
        <p:spPr>
          <a:xfrm>
            <a:off x="4900602" y="942948"/>
            <a:ext cx="1214446" cy="50006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Salvar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60" name="Forma livre 59"/>
          <p:cNvSpPr/>
          <p:nvPr/>
        </p:nvSpPr>
        <p:spPr>
          <a:xfrm>
            <a:off x="4614850" y="1943080"/>
            <a:ext cx="1857388" cy="64294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Roteiros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61" name="Seta para baixo 60"/>
          <p:cNvSpPr/>
          <p:nvPr/>
        </p:nvSpPr>
        <p:spPr>
          <a:xfrm>
            <a:off x="5388502" y="1514452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68" name="Forma livre 67"/>
          <p:cNvSpPr/>
          <p:nvPr/>
        </p:nvSpPr>
        <p:spPr>
          <a:xfrm>
            <a:off x="8686816" y="1943080"/>
            <a:ext cx="1733892" cy="714380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Encaminhar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69" name="Forma livre 68"/>
          <p:cNvSpPr/>
          <p:nvPr/>
        </p:nvSpPr>
        <p:spPr>
          <a:xfrm>
            <a:off x="3971908" y="7443806"/>
            <a:ext cx="3643338" cy="2014518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Anexos:</a:t>
            </a:r>
          </a:p>
          <a:p>
            <a:pPr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-Inserir folder do evento;</a:t>
            </a:r>
          </a:p>
          <a:p>
            <a:pPr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-Comprovante de inscrição;</a:t>
            </a:r>
          </a:p>
          <a:p>
            <a:pPr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-Cronograma das atividades;</a:t>
            </a:r>
          </a:p>
          <a:p>
            <a:pPr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-Documentos que comprovem a veracidade do evento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29" name="CaixaDeTexto 28"/>
          <p:cNvSpPr txBox="1"/>
          <p:nvPr/>
        </p:nvSpPr>
        <p:spPr>
          <a:xfrm>
            <a:off x="4329098" y="228568"/>
            <a:ext cx="34442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Cadastro de viagens - SCDP</a:t>
            </a:r>
            <a:endParaRPr lang="pt-BR" sz="2000" b="1" dirty="0">
              <a:solidFill>
                <a:schemeClr val="tx1"/>
              </a:solidFill>
              <a:latin typeface="+mn-lt"/>
              <a:cs typeface="Times New Roman" pitchFamily="18" charset="0"/>
            </a:endParaRPr>
          </a:p>
        </p:txBody>
      </p:sp>
      <p:cxnSp>
        <p:nvCxnSpPr>
          <p:cNvPr id="31" name="Conector reto 30"/>
          <p:cNvCxnSpPr/>
          <p:nvPr/>
        </p:nvCxnSpPr>
        <p:spPr>
          <a:xfrm>
            <a:off x="3114652" y="8872566"/>
            <a:ext cx="57150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to 32"/>
          <p:cNvCxnSpPr/>
          <p:nvPr/>
        </p:nvCxnSpPr>
        <p:spPr>
          <a:xfrm rot="5400000" flipH="1" flipV="1">
            <a:off x="-136571" y="5050633"/>
            <a:ext cx="7644660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de seta reta 34"/>
          <p:cNvCxnSpPr/>
          <p:nvPr/>
        </p:nvCxnSpPr>
        <p:spPr>
          <a:xfrm>
            <a:off x="3686156" y="1228700"/>
            <a:ext cx="107157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Seta para baixo 38"/>
          <p:cNvSpPr/>
          <p:nvPr/>
        </p:nvSpPr>
        <p:spPr>
          <a:xfrm>
            <a:off x="5388502" y="265746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41" name="Seta para baixo 40"/>
          <p:cNvSpPr/>
          <p:nvPr/>
        </p:nvSpPr>
        <p:spPr>
          <a:xfrm>
            <a:off x="5543544" y="5800732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42" name="Seta para baixo 41"/>
          <p:cNvSpPr/>
          <p:nvPr/>
        </p:nvSpPr>
        <p:spPr>
          <a:xfrm>
            <a:off x="5543544" y="7015178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cxnSp>
        <p:nvCxnSpPr>
          <p:cNvPr id="43" name="Conector reto 42"/>
          <p:cNvCxnSpPr/>
          <p:nvPr/>
        </p:nvCxnSpPr>
        <p:spPr>
          <a:xfrm>
            <a:off x="7616040" y="8801128"/>
            <a:ext cx="57150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to 43"/>
          <p:cNvCxnSpPr/>
          <p:nvPr/>
        </p:nvCxnSpPr>
        <p:spPr>
          <a:xfrm rot="5400000" flipH="1" flipV="1">
            <a:off x="4364817" y="4979195"/>
            <a:ext cx="7644660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de seta reta 44"/>
          <p:cNvCxnSpPr/>
          <p:nvPr/>
        </p:nvCxnSpPr>
        <p:spPr>
          <a:xfrm>
            <a:off x="8187544" y="1157262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Forma livre 45"/>
          <p:cNvSpPr/>
          <p:nvPr/>
        </p:nvSpPr>
        <p:spPr>
          <a:xfrm>
            <a:off x="8972568" y="942948"/>
            <a:ext cx="1214446" cy="50006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Salvar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51" name="Seta para baixo 50"/>
          <p:cNvSpPr/>
          <p:nvPr/>
        </p:nvSpPr>
        <p:spPr>
          <a:xfrm>
            <a:off x="9401196" y="1550887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6" name="Espaço Reservado para Número de Slide 3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2D0437-A21A-4306-9264-AC64B4D8D2DA}" type="slidenum">
              <a:rPr lang="pt-BR" smtClean="0"/>
              <a:pPr>
                <a:defRPr/>
              </a:pPr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672592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orma livre 30"/>
          <p:cNvSpPr/>
          <p:nvPr/>
        </p:nvSpPr>
        <p:spPr>
          <a:xfrm>
            <a:off x="1400140" y="942948"/>
            <a:ext cx="2500330" cy="1143008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mtClean="0"/>
              <a:t>Sistema de Concessão de Diárias e Passagens (SCDP)</a:t>
            </a:r>
            <a:endParaRPr lang="pt-BR" dirty="0"/>
          </a:p>
        </p:txBody>
      </p:sp>
      <p:sp>
        <p:nvSpPr>
          <p:cNvPr id="32" name="Seta para baixo 31"/>
          <p:cNvSpPr/>
          <p:nvPr/>
        </p:nvSpPr>
        <p:spPr>
          <a:xfrm>
            <a:off x="2429147" y="2157394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4" name="Forma livre 33"/>
          <p:cNvSpPr/>
          <p:nvPr/>
        </p:nvSpPr>
        <p:spPr>
          <a:xfrm>
            <a:off x="1685892" y="2514584"/>
            <a:ext cx="1895115" cy="64294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Solicitação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35" name="Forma livre 34"/>
          <p:cNvSpPr/>
          <p:nvPr/>
        </p:nvSpPr>
        <p:spPr>
          <a:xfrm>
            <a:off x="1595074" y="7800996"/>
            <a:ext cx="1948206" cy="57150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Salvar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36" name="Seta para baixo 35"/>
          <p:cNvSpPr/>
          <p:nvPr/>
        </p:nvSpPr>
        <p:spPr>
          <a:xfrm>
            <a:off x="2429147" y="3228964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7" name="Seta para baixo 36"/>
          <p:cNvSpPr/>
          <p:nvPr/>
        </p:nvSpPr>
        <p:spPr>
          <a:xfrm>
            <a:off x="2429147" y="4514848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8" name="Seta para baixo 37"/>
          <p:cNvSpPr/>
          <p:nvPr/>
        </p:nvSpPr>
        <p:spPr>
          <a:xfrm>
            <a:off x="2400272" y="622936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9" name="Forma livre 38"/>
          <p:cNvSpPr/>
          <p:nvPr/>
        </p:nvSpPr>
        <p:spPr>
          <a:xfrm>
            <a:off x="1400140" y="4872038"/>
            <a:ext cx="2571768" cy="128588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Clicar sobre o nome do proposto o qual a vai haver alteração da viagem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40" name="Forma livre 39"/>
          <p:cNvSpPr/>
          <p:nvPr/>
        </p:nvSpPr>
        <p:spPr>
          <a:xfrm>
            <a:off x="1433857" y="3586154"/>
            <a:ext cx="2323737" cy="80233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Cadastrar/Alterar viagem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42" name="Forma livre 41"/>
          <p:cNvSpPr/>
          <p:nvPr/>
        </p:nvSpPr>
        <p:spPr>
          <a:xfrm>
            <a:off x="1614454" y="6657988"/>
            <a:ext cx="1928826" cy="64294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Após alterar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44" name="Seta para baixo 43"/>
          <p:cNvSpPr/>
          <p:nvPr/>
        </p:nvSpPr>
        <p:spPr>
          <a:xfrm>
            <a:off x="2400272" y="7372368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45" name="CaixaDeTexto 44"/>
          <p:cNvSpPr txBox="1"/>
          <p:nvPr/>
        </p:nvSpPr>
        <p:spPr>
          <a:xfrm>
            <a:off x="900074" y="228568"/>
            <a:ext cx="36104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Alteração de viagens – SCDP</a:t>
            </a:r>
            <a:endParaRPr lang="pt-BR" sz="2000" b="1" dirty="0">
              <a:solidFill>
                <a:schemeClr val="tx1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46" name="Forma livre 45"/>
          <p:cNvSpPr/>
          <p:nvPr/>
        </p:nvSpPr>
        <p:spPr>
          <a:xfrm>
            <a:off x="1595074" y="8801128"/>
            <a:ext cx="1948206" cy="57150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Encaminhar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47" name="Seta para baixo 46"/>
          <p:cNvSpPr/>
          <p:nvPr/>
        </p:nvSpPr>
        <p:spPr>
          <a:xfrm>
            <a:off x="2400272" y="8443938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48" name="CaixaDeTexto 47"/>
          <p:cNvSpPr txBox="1"/>
          <p:nvPr/>
        </p:nvSpPr>
        <p:spPr>
          <a:xfrm>
            <a:off x="7186618" y="228568"/>
            <a:ext cx="4144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Cancelamento de viagens – SCDP</a:t>
            </a:r>
            <a:endParaRPr lang="pt-BR" sz="2000" b="1" dirty="0">
              <a:solidFill>
                <a:schemeClr val="tx1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49" name="Forma livre 48"/>
          <p:cNvSpPr/>
          <p:nvPr/>
        </p:nvSpPr>
        <p:spPr>
          <a:xfrm>
            <a:off x="8043874" y="1014386"/>
            <a:ext cx="2500330" cy="1143008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mtClean="0"/>
              <a:t>Sistema de Concessão de Diárias e Passagens (SCDP)</a:t>
            </a:r>
            <a:endParaRPr lang="pt-BR" dirty="0"/>
          </a:p>
        </p:txBody>
      </p:sp>
      <p:sp>
        <p:nvSpPr>
          <p:cNvPr id="50" name="Seta para baixo 49"/>
          <p:cNvSpPr/>
          <p:nvPr/>
        </p:nvSpPr>
        <p:spPr>
          <a:xfrm>
            <a:off x="9072881" y="2228832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53" name="Forma livre 52"/>
          <p:cNvSpPr/>
          <p:nvPr/>
        </p:nvSpPr>
        <p:spPr>
          <a:xfrm>
            <a:off x="8043874" y="2657460"/>
            <a:ext cx="2428892" cy="92869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Selecionar o nome do proposto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55" name="Seta para baixo 54"/>
          <p:cNvSpPr/>
          <p:nvPr/>
        </p:nvSpPr>
        <p:spPr>
          <a:xfrm>
            <a:off x="9072881" y="3657592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60" name="Forma livre 59"/>
          <p:cNvSpPr/>
          <p:nvPr/>
        </p:nvSpPr>
        <p:spPr>
          <a:xfrm>
            <a:off x="8077591" y="4086220"/>
            <a:ext cx="2323737" cy="80233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Excluir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2D0437-A21A-4306-9264-AC64B4D8D2DA}" type="slidenum">
              <a:rPr lang="pt-BR" smtClean="0"/>
              <a:pPr>
                <a:defRPr/>
              </a:pPr>
              <a:t>15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orma livre 23"/>
          <p:cNvSpPr/>
          <p:nvPr/>
        </p:nvSpPr>
        <p:spPr>
          <a:xfrm>
            <a:off x="3757594" y="1014386"/>
            <a:ext cx="2500330" cy="1143008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mtClean="0"/>
              <a:t>Sistema de Concessão de Diárias e Passagens (SCDP)</a:t>
            </a:r>
            <a:endParaRPr lang="pt-BR" dirty="0"/>
          </a:p>
        </p:txBody>
      </p:sp>
      <p:sp>
        <p:nvSpPr>
          <p:cNvPr id="25" name="Seta para baixo 24"/>
          <p:cNvSpPr/>
          <p:nvPr/>
        </p:nvSpPr>
        <p:spPr>
          <a:xfrm>
            <a:off x="4829164" y="2228832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27" name="Forma livre 26"/>
          <p:cNvSpPr/>
          <p:nvPr/>
        </p:nvSpPr>
        <p:spPr>
          <a:xfrm>
            <a:off x="4043346" y="2657460"/>
            <a:ext cx="1895115" cy="64294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Prestação de contas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30" name="Seta para baixo 29"/>
          <p:cNvSpPr/>
          <p:nvPr/>
        </p:nvSpPr>
        <p:spPr>
          <a:xfrm>
            <a:off x="4900602" y="337184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8" name="Seta para baixo 37"/>
          <p:cNvSpPr/>
          <p:nvPr/>
        </p:nvSpPr>
        <p:spPr>
          <a:xfrm>
            <a:off x="4900602" y="4729162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40" name="Forma livre 39"/>
          <p:cNvSpPr/>
          <p:nvPr/>
        </p:nvSpPr>
        <p:spPr>
          <a:xfrm>
            <a:off x="3471842" y="5157790"/>
            <a:ext cx="3429024" cy="3643338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Anexar:</a:t>
            </a:r>
          </a:p>
          <a:p>
            <a:pPr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-Comprovantes de pagamento;</a:t>
            </a:r>
          </a:p>
          <a:p>
            <a:pPr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-Notas Fiscais de hospedagem (quando houver);</a:t>
            </a:r>
          </a:p>
          <a:p>
            <a:pPr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-Certificado do evento;</a:t>
            </a:r>
          </a:p>
          <a:p>
            <a:pPr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-Crachá do evento;</a:t>
            </a:r>
          </a:p>
          <a:p>
            <a:pPr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-Comprovante de embarque (quando houver);</a:t>
            </a:r>
          </a:p>
          <a:p>
            <a:pPr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-Outros documentos que comprovem que a viagem foi realizada.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42" name="Forma livre 41"/>
          <p:cNvSpPr/>
          <p:nvPr/>
        </p:nvSpPr>
        <p:spPr>
          <a:xfrm>
            <a:off x="3971908" y="3800468"/>
            <a:ext cx="2323737" cy="80233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Clicar sobre o nome do servidor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48" name="Forma livre 47"/>
          <p:cNvSpPr/>
          <p:nvPr/>
        </p:nvSpPr>
        <p:spPr>
          <a:xfrm>
            <a:off x="8829692" y="1085824"/>
            <a:ext cx="1214446" cy="50006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Salvar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50" name="Seta para baixo 49"/>
          <p:cNvSpPr/>
          <p:nvPr/>
        </p:nvSpPr>
        <p:spPr>
          <a:xfrm>
            <a:off x="9258320" y="1728766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51" name="CaixaDeTexto 50"/>
          <p:cNvSpPr txBox="1"/>
          <p:nvPr/>
        </p:nvSpPr>
        <p:spPr>
          <a:xfrm>
            <a:off x="4329098" y="228568"/>
            <a:ext cx="47299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Prestação de contas de viagens - SCDP</a:t>
            </a:r>
            <a:endParaRPr lang="pt-BR" sz="2000" b="1" dirty="0">
              <a:solidFill>
                <a:schemeClr val="tx1"/>
              </a:solidFill>
              <a:latin typeface="+mn-lt"/>
              <a:cs typeface="Times New Roman" pitchFamily="18" charset="0"/>
            </a:endParaRPr>
          </a:p>
        </p:txBody>
      </p:sp>
      <p:cxnSp>
        <p:nvCxnSpPr>
          <p:cNvPr id="56" name="Conector reto 55"/>
          <p:cNvCxnSpPr/>
          <p:nvPr/>
        </p:nvCxnSpPr>
        <p:spPr>
          <a:xfrm>
            <a:off x="7044536" y="7013590"/>
            <a:ext cx="57150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ector reto 56"/>
          <p:cNvCxnSpPr/>
          <p:nvPr/>
        </p:nvCxnSpPr>
        <p:spPr>
          <a:xfrm rot="5400000" flipH="1" flipV="1">
            <a:off x="4756932" y="4156864"/>
            <a:ext cx="5715834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ector de seta reta 57"/>
          <p:cNvCxnSpPr/>
          <p:nvPr/>
        </p:nvCxnSpPr>
        <p:spPr>
          <a:xfrm>
            <a:off x="7615246" y="1300138"/>
            <a:ext cx="107236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Forma livre 64"/>
          <p:cNvSpPr/>
          <p:nvPr/>
        </p:nvSpPr>
        <p:spPr>
          <a:xfrm>
            <a:off x="8543940" y="2228832"/>
            <a:ext cx="1733892" cy="714380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Encaminhar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17" name="Espaço Reservado para Número de Slide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2D0437-A21A-4306-9264-AC64B4D8D2DA}" type="slidenum">
              <a:rPr lang="pt-BR" smtClean="0"/>
              <a:pPr>
                <a:defRPr/>
              </a:pPr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25468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orma livre 23"/>
          <p:cNvSpPr/>
          <p:nvPr/>
        </p:nvSpPr>
        <p:spPr>
          <a:xfrm>
            <a:off x="3257528" y="1014386"/>
            <a:ext cx="2000264" cy="714380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mtClean="0"/>
              <a:t>Leva Eu</a:t>
            </a:r>
            <a:endParaRPr lang="pt-BR" dirty="0"/>
          </a:p>
        </p:txBody>
      </p:sp>
      <p:sp>
        <p:nvSpPr>
          <p:cNvPr id="26" name="Seta para baixo 25"/>
          <p:cNvSpPr/>
          <p:nvPr/>
        </p:nvSpPr>
        <p:spPr>
          <a:xfrm>
            <a:off x="4043346" y="1800204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29" name="Forma livre 28"/>
          <p:cNvSpPr/>
          <p:nvPr/>
        </p:nvSpPr>
        <p:spPr>
          <a:xfrm>
            <a:off x="3257528" y="2228832"/>
            <a:ext cx="1895115" cy="64294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Solicitar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30" name="Forma livre 29"/>
          <p:cNvSpPr/>
          <p:nvPr/>
        </p:nvSpPr>
        <p:spPr>
          <a:xfrm>
            <a:off x="2971776" y="6015046"/>
            <a:ext cx="2500330" cy="128588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Selecionar se a viagem pode ser compartilhada ou não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31" name="Seta para baixo 30"/>
          <p:cNvSpPr/>
          <p:nvPr/>
        </p:nvSpPr>
        <p:spPr>
          <a:xfrm>
            <a:off x="4031180" y="2943212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7" name="Seta para baixo 36"/>
          <p:cNvSpPr/>
          <p:nvPr/>
        </p:nvSpPr>
        <p:spPr>
          <a:xfrm>
            <a:off x="4031180" y="7372368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8" name="Seta para baixo 37"/>
          <p:cNvSpPr/>
          <p:nvPr/>
        </p:nvSpPr>
        <p:spPr>
          <a:xfrm>
            <a:off x="4031180" y="4229096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9" name="Seta para baixo 38"/>
          <p:cNvSpPr/>
          <p:nvPr/>
        </p:nvSpPr>
        <p:spPr>
          <a:xfrm>
            <a:off x="8543940" y="444341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41" name="Forma livre 40"/>
          <p:cNvSpPr/>
          <p:nvPr/>
        </p:nvSpPr>
        <p:spPr>
          <a:xfrm>
            <a:off x="2971776" y="4657724"/>
            <a:ext cx="2500330" cy="85725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Descrever o motivo da viagem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43" name="Forma livre 42"/>
          <p:cNvSpPr/>
          <p:nvPr/>
        </p:nvSpPr>
        <p:spPr>
          <a:xfrm>
            <a:off x="2828900" y="3443278"/>
            <a:ext cx="2752365" cy="714380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Centro de Custo: Biblioteca Universitária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44" name="Forma livre 43"/>
          <p:cNvSpPr/>
          <p:nvPr/>
        </p:nvSpPr>
        <p:spPr>
          <a:xfrm>
            <a:off x="7043742" y="2443146"/>
            <a:ext cx="3286148" cy="192882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Itinerário:</a:t>
            </a:r>
          </a:p>
          <a:p>
            <a:pPr algn="just" defTabSz="744582">
              <a:lnSpc>
                <a:spcPct val="90000"/>
              </a:lnSpc>
              <a:spcAft>
                <a:spcPct val="35000"/>
              </a:spcAft>
              <a:buFontTx/>
              <a:buChar char="-"/>
            </a:pPr>
            <a:r>
              <a:rPr lang="pt-BR" sz="1900" smtClean="0">
                <a:solidFill>
                  <a:schemeClr val="tx1"/>
                </a:solidFill>
              </a:rPr>
              <a:t>”Somente ida”:  Viagem que vai durar mais de um dia.</a:t>
            </a:r>
          </a:p>
          <a:p>
            <a:pPr algn="just" defTabSz="744582">
              <a:lnSpc>
                <a:spcPct val="90000"/>
              </a:lnSpc>
              <a:spcAft>
                <a:spcPct val="35000"/>
              </a:spcAft>
              <a:buFontTx/>
              <a:buChar char="-"/>
            </a:pPr>
            <a:r>
              <a:rPr lang="pt-BR" sz="1900" smtClean="0">
                <a:solidFill>
                  <a:schemeClr val="tx1"/>
                </a:solidFill>
              </a:rPr>
              <a:t>“Ida e volta”: Viagem na qual a ida e a volta ocorrerão no mesmo dia.</a:t>
            </a:r>
            <a:endParaRPr lang="pt-BR" sz="1900" dirty="0" smtClean="0">
              <a:solidFill>
                <a:schemeClr val="tx1"/>
              </a:solidFill>
            </a:endParaRPr>
          </a:p>
        </p:txBody>
      </p:sp>
      <p:sp>
        <p:nvSpPr>
          <p:cNvPr id="45" name="Forma livre 44"/>
          <p:cNvSpPr/>
          <p:nvPr/>
        </p:nvSpPr>
        <p:spPr>
          <a:xfrm>
            <a:off x="7115180" y="4872038"/>
            <a:ext cx="3214710" cy="714380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Descrever o local, a data e a hora da origem e do destino. 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46" name="Seta para baixo 45"/>
          <p:cNvSpPr/>
          <p:nvPr/>
        </p:nvSpPr>
        <p:spPr>
          <a:xfrm>
            <a:off x="4043346" y="5586418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47" name="Forma livre 46"/>
          <p:cNvSpPr/>
          <p:nvPr/>
        </p:nvSpPr>
        <p:spPr>
          <a:xfrm>
            <a:off x="7329494" y="657196"/>
            <a:ext cx="2643206" cy="128588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Lista de Passageiros:</a:t>
            </a:r>
          </a:p>
          <a:p>
            <a:pPr algn="just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-Escrever o nome do(s) servidor(es) que irá(ão)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48" name="Forma livre 47"/>
          <p:cNvSpPr/>
          <p:nvPr/>
        </p:nvSpPr>
        <p:spPr>
          <a:xfrm>
            <a:off x="2900338" y="7800996"/>
            <a:ext cx="2571768" cy="151445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Selecionar se a viagem vai ser com motorista ou se será feita reserva do veículo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49" name="Seta para baixo 48"/>
          <p:cNvSpPr/>
          <p:nvPr/>
        </p:nvSpPr>
        <p:spPr>
          <a:xfrm>
            <a:off x="8472502" y="2014518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cxnSp>
        <p:nvCxnSpPr>
          <p:cNvPr id="50" name="Conector reto 49"/>
          <p:cNvCxnSpPr/>
          <p:nvPr/>
        </p:nvCxnSpPr>
        <p:spPr>
          <a:xfrm>
            <a:off x="5472106" y="8586814"/>
            <a:ext cx="71438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ector reto 50"/>
          <p:cNvCxnSpPr/>
          <p:nvPr/>
        </p:nvCxnSpPr>
        <p:spPr>
          <a:xfrm rot="5400000" flipH="1" flipV="1">
            <a:off x="2650305" y="5050633"/>
            <a:ext cx="707236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de seta reta 51"/>
          <p:cNvCxnSpPr/>
          <p:nvPr/>
        </p:nvCxnSpPr>
        <p:spPr>
          <a:xfrm>
            <a:off x="6186486" y="1512864"/>
            <a:ext cx="107157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CaixaDeTexto 53"/>
          <p:cNvSpPr txBox="1"/>
          <p:nvPr/>
        </p:nvSpPr>
        <p:spPr>
          <a:xfrm>
            <a:off x="4543412" y="228568"/>
            <a:ext cx="32250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b="1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Solicitação de Transporte</a:t>
            </a:r>
          </a:p>
          <a:p>
            <a:pPr algn="ctr"/>
            <a:r>
              <a:rPr lang="pt-BR" sz="2000" b="1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Sistema Leva Eu</a:t>
            </a:r>
            <a:endParaRPr lang="pt-BR" sz="2000" b="1" dirty="0">
              <a:solidFill>
                <a:schemeClr val="tx1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59" name="Seta para baixo 58"/>
          <p:cNvSpPr/>
          <p:nvPr/>
        </p:nvSpPr>
        <p:spPr>
          <a:xfrm>
            <a:off x="8543940" y="5657856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60" name="Forma livre 59"/>
          <p:cNvSpPr/>
          <p:nvPr/>
        </p:nvSpPr>
        <p:spPr>
          <a:xfrm>
            <a:off x="7115180" y="6086484"/>
            <a:ext cx="3143272" cy="85725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Transportador/Contrato: Definir o centro de custo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67" name="Seta para baixo 66"/>
          <p:cNvSpPr/>
          <p:nvPr/>
        </p:nvSpPr>
        <p:spPr>
          <a:xfrm>
            <a:off x="8543940" y="7015178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68" name="Forma livre 67"/>
          <p:cNvSpPr/>
          <p:nvPr/>
        </p:nvSpPr>
        <p:spPr>
          <a:xfrm>
            <a:off x="7115180" y="7443806"/>
            <a:ext cx="3143272" cy="85725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Selecionar a categoria do veículo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74" name="Forma livre 73"/>
          <p:cNvSpPr/>
          <p:nvPr/>
        </p:nvSpPr>
        <p:spPr>
          <a:xfrm>
            <a:off x="7791833" y="8801128"/>
            <a:ext cx="1895115" cy="64294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Solicitar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76" name="Seta para baixo 75"/>
          <p:cNvSpPr/>
          <p:nvPr/>
        </p:nvSpPr>
        <p:spPr>
          <a:xfrm>
            <a:off x="8615378" y="837250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2" name="Espaço Reservado para Número de Slide 3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2D0437-A21A-4306-9264-AC64B4D8D2DA}" type="slidenum">
              <a:rPr lang="pt-BR" smtClean="0"/>
              <a:pPr>
                <a:defRPr/>
              </a:pPr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25468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185694" y="371444"/>
            <a:ext cx="12401592" cy="1791260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pPr algn="ctr"/>
            <a:r>
              <a:rPr lang="pt-BR" sz="54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Coordenadoria de Desenvolvimento do Acervo (CDA)</a:t>
            </a:r>
          </a:p>
        </p:txBody>
      </p:sp>
      <p:sp>
        <p:nvSpPr>
          <p:cNvPr id="7" name="Retângulo 6"/>
          <p:cNvSpPr/>
          <p:nvPr/>
        </p:nvSpPr>
        <p:spPr>
          <a:xfrm>
            <a:off x="400008" y="2283888"/>
            <a:ext cx="1143008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Relação das atividades desenvolvidas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endParaRPr lang="pt-BR" dirty="0" smtClean="0">
              <a:solidFill>
                <a:schemeClr val="accent1">
                  <a:lumMod val="50000"/>
                </a:schemeClr>
              </a:solidFill>
              <a:latin typeface="Arial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executa atividades de seleção e aquisição de material bibliográfico e de </a:t>
            </a:r>
            <a:r>
              <a:rPr lang="pt-BR" dirty="0" err="1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multimeios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, visando ao desenvolvimento e à atualização do acervo;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desbasta, remaneja coleções e realiza baixa nas obras sem condições de uso;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planeja, organiza e efetiva o processo de aquisição de materiais bibliográficos, conforme a Política de Formação e Desenvolvimento de Acervo da Biblioteca Universitária da UFLA;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atende e orienta docentes em relação aos instrumentos de avaliação do MEC para os cursos de graduação;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atende docente e fornecedores para esclarecimentos em relação ao processo de aquisição de materiais bibliográficos da Biblioteca; 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organiza e mantém atualizada a base bibliográfica de compras;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recebe, confere, carimba e registra os materiais bibliográficos e encaminhá-los ao processamento técnico;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divulga lista das últimas aquisições;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prepara parecer fundamentado para a Reitoria sobre a aquisição de obras raras e coleções particulares;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incorpora ao acervo o material bibliográfico produzido e editado pela UFLA.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seleciona, controla, encaminha, recebe e confere os materiais bibliográficos enviados ao serviço de restauração e/ou encadernação;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desenvolve e executa atividades de conservação e preservação do acervo;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orienta a execução de serviços de higienização do acervo e das estantes;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altera o status no sistema dos materiais bibliográficos em restauração, encadernação ou pequenos reparo.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promove o intercâmbio de publicações com Bibliotecas, Centros de Documentação, Universidades e Instituições de Pesquisa, nacionais e internacionais;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recebe as publicações procedentes de permuta e/ou doação;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emite Termo de Doação de Material Bibliográfico;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avalia obras doadas para abatimento de multa de usuários; ao desenvolvimento e à atualização do acervo; </a:t>
            </a:r>
            <a:endParaRPr lang="pt-BR" b="0" i="0" u="none" strike="noStrike" dirty="0">
              <a:solidFill>
                <a:schemeClr val="accent1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E2229F-F70C-4D77-A9C0-8578BEC8064B}" type="slidenum">
              <a:rPr lang="pt-BR" smtClean="0"/>
              <a:pPr>
                <a:defRPr/>
              </a:pPr>
              <a:t>18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185694" y="371444"/>
            <a:ext cx="12401592" cy="1791260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pPr algn="ctr"/>
            <a:r>
              <a:rPr lang="pt-BR" sz="54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Coordenadoria de Desenvolvimento do Acervo (CDA)</a:t>
            </a:r>
          </a:p>
        </p:txBody>
      </p:sp>
      <p:sp>
        <p:nvSpPr>
          <p:cNvPr id="7" name="Retângulo 6"/>
          <p:cNvSpPr/>
          <p:nvPr/>
        </p:nvSpPr>
        <p:spPr>
          <a:xfrm>
            <a:off x="400008" y="2366906"/>
            <a:ext cx="114300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Relação das atividades desenvolvidas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endParaRPr lang="pt-BR" dirty="0" smtClean="0">
              <a:solidFill>
                <a:schemeClr val="accent1">
                  <a:lumMod val="50000"/>
                </a:schemeClr>
              </a:solidFill>
              <a:latin typeface="Arial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organiza e mantém atualizada a base de dados cadastrais de Instituições com as quais a Biblioteca Universitária mantém intercâmbio;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recebe e pré-cataloga as dissertações e as teses impressas defendidas na UFLA;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mantém organizado o banco de dissertações e teses impressas;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mantém organizado o depósito de duplicatas;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organiza, controla e </a:t>
            </a:r>
            <a:r>
              <a:rPr lang="pt-BR" dirty="0" err="1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distribue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as publicações destinadas à doação e permuta.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executa as atividades de seleção e aquisição de periódicos visando ao desenvolvimento e à atualização do acervo; </a:t>
            </a:r>
            <a:endParaRPr lang="pt-BR" b="0" i="0" u="none" strike="noStrike" dirty="0">
              <a:solidFill>
                <a:schemeClr val="accent1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E2229F-F70C-4D77-A9C0-8578BEC8064B}" type="slidenum">
              <a:rPr lang="pt-BR" smtClean="0"/>
              <a:pPr>
                <a:defRPr/>
              </a:pPr>
              <a:t>19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900074" y="652673"/>
            <a:ext cx="5143536" cy="86485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500" b="1" dirty="0" smtClean="0">
                <a:solidFill>
                  <a:schemeClr val="accent1">
                    <a:lumMod val="50000"/>
                  </a:schemeClr>
                </a:solidFill>
              </a:rPr>
              <a:t>Reitor </a:t>
            </a:r>
          </a:p>
          <a:p>
            <a:pPr algn="just"/>
            <a:endParaRPr lang="pt-BR" sz="15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pt-BR" sz="1500" dirty="0" smtClean="0">
                <a:solidFill>
                  <a:schemeClr val="accent1">
                    <a:lumMod val="50000"/>
                  </a:schemeClr>
                </a:solidFill>
              </a:rPr>
              <a:t>José Roberto Soares </a:t>
            </a:r>
            <a:r>
              <a:rPr lang="pt-BR" sz="1500" dirty="0" err="1" smtClean="0">
                <a:solidFill>
                  <a:schemeClr val="accent1">
                    <a:lumMod val="50000"/>
                  </a:schemeClr>
                </a:solidFill>
              </a:rPr>
              <a:t>Scolforo</a:t>
            </a:r>
            <a:r>
              <a:rPr lang="pt-BR" sz="15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algn="just"/>
            <a:endParaRPr lang="pt-BR" sz="15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pt-BR" sz="1500" b="1" dirty="0" smtClean="0">
                <a:solidFill>
                  <a:schemeClr val="accent1">
                    <a:lumMod val="50000"/>
                  </a:schemeClr>
                </a:solidFill>
              </a:rPr>
              <a:t>Vice-Reitora </a:t>
            </a:r>
          </a:p>
          <a:p>
            <a:pPr algn="just"/>
            <a:r>
              <a:rPr lang="pt-BR" sz="1500" dirty="0" err="1" smtClean="0">
                <a:solidFill>
                  <a:schemeClr val="accent1">
                    <a:lumMod val="50000"/>
                  </a:schemeClr>
                </a:solidFill>
              </a:rPr>
              <a:t>Édila</a:t>
            </a:r>
            <a:r>
              <a:rPr lang="pt-BR" sz="1500" dirty="0" smtClean="0">
                <a:solidFill>
                  <a:schemeClr val="accent1">
                    <a:lumMod val="50000"/>
                  </a:schemeClr>
                </a:solidFill>
              </a:rPr>
              <a:t> Vilela de Resende Von Pinho </a:t>
            </a:r>
          </a:p>
          <a:p>
            <a:pPr algn="just"/>
            <a:endParaRPr lang="pt-BR" sz="15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pt-BR" sz="1500" dirty="0" smtClean="0">
                <a:solidFill>
                  <a:schemeClr val="accent1">
                    <a:lumMod val="50000"/>
                  </a:schemeClr>
                </a:solidFill>
              </a:rPr>
              <a:t>Chefe de Gabinete </a:t>
            </a:r>
          </a:p>
          <a:p>
            <a:pPr algn="just"/>
            <a:r>
              <a:rPr lang="pt-BR" sz="1500" dirty="0" err="1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Joziana</a:t>
            </a:r>
            <a:r>
              <a:rPr lang="pt-BR" sz="1500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Muniz de Paiva </a:t>
            </a:r>
            <a:r>
              <a:rPr lang="pt-BR" sz="1500" dirty="0" err="1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Barçante</a:t>
            </a:r>
            <a:endParaRPr lang="pt-BR" sz="1500" dirty="0" smtClean="0">
              <a:solidFill>
                <a:schemeClr val="accent1">
                  <a:lumMod val="50000"/>
                </a:schemeClr>
              </a:solidFill>
              <a:latin typeface="arial"/>
            </a:endParaRPr>
          </a:p>
          <a:p>
            <a:pPr algn="just"/>
            <a:endParaRPr lang="pt-BR" sz="15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pt-BR" sz="1500" b="1" dirty="0" smtClean="0">
                <a:solidFill>
                  <a:schemeClr val="accent1">
                    <a:lumMod val="50000"/>
                  </a:schemeClr>
                </a:solidFill>
              </a:rPr>
              <a:t>PRÓ-REITORIAS </a:t>
            </a:r>
          </a:p>
          <a:p>
            <a:pPr algn="just"/>
            <a:endParaRPr lang="pt-BR" sz="15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pt-BR" sz="1500" b="1" dirty="0" smtClean="0">
                <a:solidFill>
                  <a:schemeClr val="accent1">
                    <a:lumMod val="50000"/>
                  </a:schemeClr>
                </a:solidFill>
              </a:rPr>
              <a:t>Pró-Reitor de Pós-Graduação </a:t>
            </a:r>
          </a:p>
          <a:p>
            <a:pPr algn="just"/>
            <a:r>
              <a:rPr lang="pt-BR" sz="1500" dirty="0" err="1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Rafel</a:t>
            </a:r>
            <a:r>
              <a:rPr lang="pt-BR" sz="1500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Pio</a:t>
            </a:r>
            <a:endParaRPr lang="pt-BR" sz="15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pt-BR" sz="15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pt-BR" sz="1500" b="1" dirty="0" smtClean="0">
                <a:solidFill>
                  <a:schemeClr val="accent1">
                    <a:lumMod val="50000"/>
                  </a:schemeClr>
                </a:solidFill>
              </a:rPr>
              <a:t>Pró-Reitora de Planejamento e Gestão</a:t>
            </a:r>
          </a:p>
          <a:p>
            <a:pPr algn="just"/>
            <a:r>
              <a:rPr lang="pt-BR" sz="1500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João </a:t>
            </a:r>
            <a:r>
              <a:rPr lang="pt-BR" sz="1500" dirty="0" err="1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Chrysostomo</a:t>
            </a:r>
            <a:r>
              <a:rPr lang="pt-BR" sz="1500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de Resende Júnior</a:t>
            </a:r>
          </a:p>
          <a:p>
            <a:pPr algn="just"/>
            <a:endParaRPr lang="pt-BR" sz="15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pt-BR" sz="1500" b="1" dirty="0" smtClean="0">
                <a:solidFill>
                  <a:schemeClr val="accent1">
                    <a:lumMod val="50000"/>
                  </a:schemeClr>
                </a:solidFill>
              </a:rPr>
              <a:t>Pró-Reitor de Pesquisa </a:t>
            </a:r>
          </a:p>
          <a:p>
            <a:pPr algn="just"/>
            <a:r>
              <a:rPr lang="pt-BR" sz="1500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Teodorico de Castro Ramalho</a:t>
            </a:r>
          </a:p>
          <a:p>
            <a:pPr algn="just"/>
            <a:endParaRPr lang="pt-BR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pt-BR" sz="1500" b="1" dirty="0" smtClean="0">
                <a:solidFill>
                  <a:schemeClr val="accent1">
                    <a:lumMod val="50000"/>
                  </a:schemeClr>
                </a:solidFill>
              </a:rPr>
              <a:t>Pró-Reitor de Assuntos Estudantis e Comunitários </a:t>
            </a:r>
          </a:p>
          <a:p>
            <a:pPr algn="just"/>
            <a:r>
              <a:rPr lang="pt-BR" sz="1500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Ana Paula Piovesan </a:t>
            </a:r>
            <a:r>
              <a:rPr lang="pt-BR" sz="1500" dirty="0" err="1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Melchiori</a:t>
            </a:r>
            <a:endParaRPr lang="pt-BR" sz="1500" dirty="0" smtClean="0">
              <a:solidFill>
                <a:schemeClr val="accent1">
                  <a:lumMod val="50000"/>
                </a:schemeClr>
              </a:solidFill>
              <a:latin typeface="arial"/>
            </a:endParaRPr>
          </a:p>
          <a:p>
            <a:pPr algn="just"/>
            <a:endParaRPr lang="pt-BR" sz="15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pt-BR" sz="1500" b="1" dirty="0" smtClean="0">
                <a:solidFill>
                  <a:schemeClr val="accent1">
                    <a:lumMod val="50000"/>
                  </a:schemeClr>
                </a:solidFill>
              </a:rPr>
              <a:t>Pró-Reitor de Extensão e Cultura </a:t>
            </a:r>
          </a:p>
          <a:p>
            <a:pPr algn="just"/>
            <a:r>
              <a:rPr lang="pt-BR" sz="1500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João José </a:t>
            </a:r>
            <a:r>
              <a:rPr lang="pt-BR" sz="1500" dirty="0" err="1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Granate</a:t>
            </a:r>
            <a:r>
              <a:rPr lang="pt-BR" sz="1500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de Sá e Melo Marques</a:t>
            </a:r>
            <a:endParaRPr lang="pt-BR" sz="15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pt-BR" sz="15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pt-BR" sz="1500" b="1" dirty="0" smtClean="0">
                <a:solidFill>
                  <a:schemeClr val="accent1">
                    <a:lumMod val="50000"/>
                  </a:schemeClr>
                </a:solidFill>
              </a:rPr>
              <a:t>Pró-Reitora de Graduação </a:t>
            </a:r>
          </a:p>
          <a:p>
            <a:pPr algn="just"/>
            <a:r>
              <a:rPr lang="pt-BR" sz="1500" dirty="0" err="1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Ronei</a:t>
            </a:r>
            <a:r>
              <a:rPr lang="pt-BR" sz="1500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Ximenes Martins</a:t>
            </a:r>
          </a:p>
          <a:p>
            <a:pPr algn="just"/>
            <a:endParaRPr lang="pt-BR" sz="15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pt-BR" sz="1500" b="1" dirty="0" smtClean="0">
                <a:solidFill>
                  <a:schemeClr val="accent1">
                    <a:lumMod val="50000"/>
                  </a:schemeClr>
                </a:solidFill>
              </a:rPr>
              <a:t>Pró-Reitora de Gestão e Desenvolvimento de Pessoas </a:t>
            </a:r>
          </a:p>
          <a:p>
            <a:pPr algn="just"/>
            <a:r>
              <a:rPr lang="pt-BR" sz="1500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Débora Cristina de Carvalho</a:t>
            </a:r>
          </a:p>
          <a:p>
            <a:pPr algn="just"/>
            <a:endParaRPr lang="pt-BR" sz="1500" dirty="0" smtClean="0">
              <a:solidFill>
                <a:schemeClr val="accent1">
                  <a:lumMod val="50000"/>
                </a:schemeClr>
              </a:solidFill>
              <a:latin typeface="arial"/>
            </a:endParaRPr>
          </a:p>
          <a:p>
            <a:pPr algn="just"/>
            <a:r>
              <a:rPr lang="pt-BR" sz="1500" b="1" dirty="0" smtClean="0">
                <a:solidFill>
                  <a:schemeClr val="accent1">
                    <a:lumMod val="50000"/>
                  </a:schemeClr>
                </a:solidFill>
              </a:rPr>
              <a:t>Pró-Reitor de </a:t>
            </a:r>
            <a:r>
              <a:rPr lang="pt-BR" sz="1500" b="1" dirty="0" err="1" smtClean="0">
                <a:solidFill>
                  <a:schemeClr val="accent1">
                    <a:lumMod val="50000"/>
                  </a:schemeClr>
                </a:solidFill>
              </a:rPr>
              <a:t>Infraestrutura</a:t>
            </a:r>
            <a:r>
              <a:rPr lang="pt-BR" sz="1500" b="1" dirty="0" smtClean="0">
                <a:solidFill>
                  <a:schemeClr val="accent1">
                    <a:lumMod val="50000"/>
                  </a:schemeClr>
                </a:solidFill>
              </a:rPr>
              <a:t> e Logística</a:t>
            </a:r>
          </a:p>
          <a:p>
            <a:pPr algn="just"/>
            <a:r>
              <a:rPr lang="pt-BR" sz="1500" dirty="0" smtClean="0">
                <a:solidFill>
                  <a:schemeClr val="accent1">
                    <a:lumMod val="50000"/>
                  </a:schemeClr>
                </a:solidFill>
              </a:rPr>
              <a:t>Jackson Antônio Barbosa</a:t>
            </a:r>
          </a:p>
          <a:p>
            <a:pPr algn="just"/>
            <a:endParaRPr lang="pt-BR" sz="1500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6329362" y="860493"/>
            <a:ext cx="5357850" cy="7940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5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Assessor do Reitor para Assuntos de Parcerias</a:t>
            </a:r>
            <a:r>
              <a:rPr lang="pt-BR" sz="15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pt-BR" sz="15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pt-BR" sz="15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Antônio Nazareno Guimarães Mendes</a:t>
            </a:r>
            <a:br>
              <a:rPr lang="pt-BR" sz="15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pt-BR" sz="15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pt-BR" sz="15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Assessora do Reitor para Desenvolvimento Acadêmico e Administrativo</a:t>
            </a:r>
            <a:r>
              <a:rPr lang="pt-BR" sz="15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pt-BR" sz="15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pt-BR" sz="15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Márcio  Machado Ladeira</a:t>
            </a:r>
            <a:br>
              <a:rPr lang="pt-BR" sz="15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pt-BR" sz="15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pt-BR" sz="15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Assessora do Reitor para Relações Interinstitucionais</a:t>
            </a:r>
            <a:r>
              <a:rPr lang="pt-BR" sz="15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pt-BR" sz="15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pt-BR" sz="15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José Maria de Lima</a:t>
            </a:r>
            <a:br>
              <a:rPr lang="pt-BR" sz="15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pt-BR" sz="15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pt-BR" sz="15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Assessor para Indicadores Institucionais</a:t>
            </a:r>
            <a:r>
              <a:rPr lang="pt-BR" sz="15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pt-BR" sz="15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pt-BR" sz="15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Adriano Higino Freire</a:t>
            </a:r>
          </a:p>
          <a:p>
            <a:pPr algn="just"/>
            <a:endParaRPr lang="pt-BR" sz="15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15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Biblioteca Universitária </a:t>
            </a:r>
          </a:p>
          <a:p>
            <a:pPr algn="just"/>
            <a:r>
              <a:rPr lang="pt-BR" sz="15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Nivaldo </a:t>
            </a:r>
            <a:r>
              <a:rPr lang="pt-BR" sz="15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Calixto</a:t>
            </a:r>
            <a:r>
              <a:rPr lang="pt-BR" sz="15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Ribeiro </a:t>
            </a:r>
          </a:p>
          <a:p>
            <a:pPr algn="just"/>
            <a:endParaRPr lang="pt-BR" sz="15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15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Coordenadoria de Informação e Serviços</a:t>
            </a:r>
          </a:p>
          <a:p>
            <a:pPr algn="just"/>
            <a:r>
              <a:rPr lang="pt-BR" sz="15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Juliana Soares do Nascimento</a:t>
            </a:r>
          </a:p>
          <a:p>
            <a:pPr algn="just"/>
            <a:endParaRPr lang="pt-BR" sz="15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15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Coordenadoria de Desenvolvimento do Acervo</a:t>
            </a:r>
          </a:p>
          <a:p>
            <a:pPr algn="just"/>
            <a:r>
              <a:rPr lang="pt-BR" sz="15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Fernanda Vasconcelos Amaral</a:t>
            </a:r>
          </a:p>
          <a:p>
            <a:pPr algn="just"/>
            <a:endParaRPr lang="pt-BR" sz="15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15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Coordenadoria de Processos Técnicos</a:t>
            </a:r>
          </a:p>
          <a:p>
            <a:pPr algn="just"/>
            <a:r>
              <a:rPr lang="pt-BR" sz="15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Simone Assis Medeiros</a:t>
            </a:r>
          </a:p>
          <a:p>
            <a:pPr algn="just"/>
            <a:endParaRPr lang="pt-BR" sz="15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15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Coordenadoria de Repositório Institucional</a:t>
            </a:r>
          </a:p>
          <a:p>
            <a:pPr algn="just"/>
            <a:r>
              <a:rPr lang="pt-BR" sz="15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Eliana José Bernardes</a:t>
            </a:r>
          </a:p>
          <a:p>
            <a:pPr algn="just"/>
            <a:endParaRPr lang="pt-BR" sz="15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15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Coordenadoria de Tecnologia da Informação </a:t>
            </a:r>
          </a:p>
          <a:p>
            <a:pPr algn="just"/>
            <a:r>
              <a:rPr lang="pt-BR" sz="15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Thiago </a:t>
            </a:r>
            <a:r>
              <a:rPr lang="pt-BR" sz="15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Bellotti</a:t>
            </a:r>
            <a:r>
              <a:rPr lang="pt-BR" sz="15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Furtado</a:t>
            </a:r>
          </a:p>
          <a:p>
            <a:pPr algn="just"/>
            <a:endParaRPr lang="pt-BR" sz="15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15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Secretaria</a:t>
            </a:r>
          </a:p>
          <a:p>
            <a:pPr algn="just"/>
            <a:r>
              <a:rPr lang="pt-BR" sz="15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Taciele</a:t>
            </a:r>
            <a:r>
              <a:rPr lang="pt-BR" sz="15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15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Jamila</a:t>
            </a:r>
            <a:r>
              <a:rPr lang="pt-BR" sz="15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15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Mori</a:t>
            </a:r>
            <a:r>
              <a:rPr lang="pt-BR" sz="15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Andrade 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0" y="144988"/>
            <a:ext cx="1280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chemeClr val="accent1">
                    <a:lumMod val="50000"/>
                  </a:schemeClr>
                </a:solidFill>
              </a:rPr>
              <a:t>UNIVERSIDADE FEDERAL DE LAVRAS</a:t>
            </a:r>
            <a:endParaRPr lang="pt-BR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226435" y="538144"/>
            <a:ext cx="5121378" cy="6130890"/>
            <a:chOff x="213909" y="349363"/>
            <a:chExt cx="3658127" cy="4379207"/>
          </a:xfrm>
        </p:grpSpPr>
        <p:sp>
          <p:nvSpPr>
            <p:cNvPr id="8" name="Forma livre 7"/>
            <p:cNvSpPr/>
            <p:nvPr/>
          </p:nvSpPr>
          <p:spPr>
            <a:xfrm>
              <a:off x="307797" y="349363"/>
              <a:ext cx="3564238" cy="526707"/>
            </a:xfrm>
            <a:custGeom>
              <a:avLst/>
              <a:gdLst>
                <a:gd name="connsiteX0" fmla="*/ 0 w 3564238"/>
                <a:gd name="connsiteY0" fmla="*/ 68742 h 687424"/>
                <a:gd name="connsiteX1" fmla="*/ 68742 w 3564238"/>
                <a:gd name="connsiteY1" fmla="*/ 0 h 687424"/>
                <a:gd name="connsiteX2" fmla="*/ 3495496 w 3564238"/>
                <a:gd name="connsiteY2" fmla="*/ 0 h 687424"/>
                <a:gd name="connsiteX3" fmla="*/ 3564238 w 3564238"/>
                <a:gd name="connsiteY3" fmla="*/ 68742 h 687424"/>
                <a:gd name="connsiteX4" fmla="*/ 3564238 w 3564238"/>
                <a:gd name="connsiteY4" fmla="*/ 618682 h 687424"/>
                <a:gd name="connsiteX5" fmla="*/ 3495496 w 3564238"/>
                <a:gd name="connsiteY5" fmla="*/ 687424 h 687424"/>
                <a:gd name="connsiteX6" fmla="*/ 68742 w 3564238"/>
                <a:gd name="connsiteY6" fmla="*/ 687424 h 687424"/>
                <a:gd name="connsiteX7" fmla="*/ 0 w 3564238"/>
                <a:gd name="connsiteY7" fmla="*/ 618682 h 687424"/>
                <a:gd name="connsiteX8" fmla="*/ 0 w 3564238"/>
                <a:gd name="connsiteY8" fmla="*/ 68742 h 68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64238" h="687424">
                  <a:moveTo>
                    <a:pt x="0" y="68742"/>
                  </a:moveTo>
                  <a:cubicBezTo>
                    <a:pt x="0" y="30777"/>
                    <a:pt x="30777" y="0"/>
                    <a:pt x="68742" y="0"/>
                  </a:cubicBezTo>
                  <a:lnTo>
                    <a:pt x="3495496" y="0"/>
                  </a:lnTo>
                  <a:cubicBezTo>
                    <a:pt x="3533461" y="0"/>
                    <a:pt x="3564238" y="30777"/>
                    <a:pt x="3564238" y="68742"/>
                  </a:cubicBezTo>
                  <a:lnTo>
                    <a:pt x="3564238" y="618682"/>
                  </a:lnTo>
                  <a:cubicBezTo>
                    <a:pt x="3564238" y="656647"/>
                    <a:pt x="3533461" y="687424"/>
                    <a:pt x="3495496" y="687424"/>
                  </a:cubicBezTo>
                  <a:lnTo>
                    <a:pt x="68742" y="687424"/>
                  </a:lnTo>
                  <a:cubicBezTo>
                    <a:pt x="30777" y="687424"/>
                    <a:pt x="0" y="656647"/>
                    <a:pt x="0" y="618682"/>
                  </a:cubicBezTo>
                  <a:lnTo>
                    <a:pt x="0" y="68742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3474" tIns="73474" rIns="73474" bIns="73474" numCol="1" spcCol="1270" anchor="ctr" anchorCtr="0">
              <a:noAutofit/>
            </a:bodyPr>
            <a:lstStyle/>
            <a:p>
              <a:pPr algn="ctr" defTabSz="744582">
                <a:lnSpc>
                  <a:spcPct val="90000"/>
                </a:lnSpc>
                <a:spcAft>
                  <a:spcPct val="35000"/>
                </a:spcAft>
              </a:pPr>
              <a:r>
                <a:rPr lang="pt-BR" sz="1700" dirty="0" smtClean="0"/>
                <a:t>Biblioteca</a:t>
              </a:r>
            </a:p>
            <a:p>
              <a:pPr algn="ctr" defTabSz="744582">
                <a:lnSpc>
                  <a:spcPct val="90000"/>
                </a:lnSpc>
                <a:spcAft>
                  <a:spcPct val="35000"/>
                </a:spcAft>
              </a:pPr>
              <a:r>
                <a:rPr lang="pt-BR" sz="1700" dirty="0" smtClean="0"/>
                <a:t>Aquisição de livros</a:t>
              </a:r>
              <a:endParaRPr lang="pt-BR" sz="1700" dirty="0"/>
            </a:p>
          </p:txBody>
        </p:sp>
        <p:sp>
          <p:nvSpPr>
            <p:cNvPr id="10" name="Forma livre 9"/>
            <p:cNvSpPr/>
            <p:nvPr/>
          </p:nvSpPr>
          <p:spPr>
            <a:xfrm>
              <a:off x="227895" y="1354002"/>
              <a:ext cx="1758168" cy="800166"/>
            </a:xfrm>
            <a:custGeom>
              <a:avLst/>
              <a:gdLst>
                <a:gd name="connsiteX0" fmla="*/ 0 w 1758168"/>
                <a:gd name="connsiteY0" fmla="*/ 80017 h 800166"/>
                <a:gd name="connsiteX1" fmla="*/ 80017 w 1758168"/>
                <a:gd name="connsiteY1" fmla="*/ 0 h 800166"/>
                <a:gd name="connsiteX2" fmla="*/ 1678151 w 1758168"/>
                <a:gd name="connsiteY2" fmla="*/ 0 h 800166"/>
                <a:gd name="connsiteX3" fmla="*/ 1758168 w 1758168"/>
                <a:gd name="connsiteY3" fmla="*/ 80017 h 800166"/>
                <a:gd name="connsiteX4" fmla="*/ 1758168 w 1758168"/>
                <a:gd name="connsiteY4" fmla="*/ 720149 h 800166"/>
                <a:gd name="connsiteX5" fmla="*/ 1678151 w 1758168"/>
                <a:gd name="connsiteY5" fmla="*/ 800166 h 800166"/>
                <a:gd name="connsiteX6" fmla="*/ 80017 w 1758168"/>
                <a:gd name="connsiteY6" fmla="*/ 800166 h 800166"/>
                <a:gd name="connsiteX7" fmla="*/ 0 w 1758168"/>
                <a:gd name="connsiteY7" fmla="*/ 720149 h 800166"/>
                <a:gd name="connsiteX8" fmla="*/ 0 w 1758168"/>
                <a:gd name="connsiteY8" fmla="*/ 80017 h 800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58168" h="800166">
                  <a:moveTo>
                    <a:pt x="0" y="80017"/>
                  </a:moveTo>
                  <a:cubicBezTo>
                    <a:pt x="0" y="35825"/>
                    <a:pt x="35825" y="0"/>
                    <a:pt x="80017" y="0"/>
                  </a:cubicBezTo>
                  <a:lnTo>
                    <a:pt x="1678151" y="0"/>
                  </a:lnTo>
                  <a:cubicBezTo>
                    <a:pt x="1722343" y="0"/>
                    <a:pt x="1758168" y="35825"/>
                    <a:pt x="1758168" y="80017"/>
                  </a:cubicBezTo>
                  <a:lnTo>
                    <a:pt x="1758168" y="720149"/>
                  </a:lnTo>
                  <a:cubicBezTo>
                    <a:pt x="1758168" y="764341"/>
                    <a:pt x="1722343" y="800166"/>
                    <a:pt x="1678151" y="800166"/>
                  </a:cubicBezTo>
                  <a:lnTo>
                    <a:pt x="80017" y="800166"/>
                  </a:lnTo>
                  <a:cubicBezTo>
                    <a:pt x="35825" y="800166"/>
                    <a:pt x="0" y="764341"/>
                    <a:pt x="0" y="720149"/>
                  </a:cubicBezTo>
                  <a:lnTo>
                    <a:pt x="0" y="8001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776" tIns="76776" rIns="76776" bIns="76776" numCol="1" spcCol="1270" anchor="ctr" anchorCtr="0">
              <a:noAutofit/>
            </a:bodyPr>
            <a:lstStyle/>
            <a:p>
              <a:pPr algn="ctr" defTabSz="744582">
                <a:lnSpc>
                  <a:spcPct val="90000"/>
                </a:lnSpc>
                <a:spcAft>
                  <a:spcPct val="35000"/>
                </a:spcAft>
              </a:pPr>
              <a:r>
                <a:rPr lang="pt-BR" sz="1700" dirty="0" smtClean="0"/>
                <a:t>Levantamento das pendências 2013-05/2017</a:t>
              </a:r>
              <a:endParaRPr lang="pt-BR" sz="1700" dirty="0"/>
            </a:p>
          </p:txBody>
        </p:sp>
        <p:sp>
          <p:nvSpPr>
            <p:cNvPr id="12" name="Forma livre 11"/>
            <p:cNvSpPr/>
            <p:nvPr/>
          </p:nvSpPr>
          <p:spPr>
            <a:xfrm>
              <a:off x="2141840" y="2573063"/>
              <a:ext cx="1730196" cy="845346"/>
            </a:xfrm>
            <a:custGeom>
              <a:avLst/>
              <a:gdLst>
                <a:gd name="connsiteX0" fmla="*/ 0 w 2003225"/>
                <a:gd name="connsiteY0" fmla="*/ 87456 h 874562"/>
                <a:gd name="connsiteX1" fmla="*/ 87456 w 2003225"/>
                <a:gd name="connsiteY1" fmla="*/ 0 h 874562"/>
                <a:gd name="connsiteX2" fmla="*/ 1915769 w 2003225"/>
                <a:gd name="connsiteY2" fmla="*/ 0 h 874562"/>
                <a:gd name="connsiteX3" fmla="*/ 2003225 w 2003225"/>
                <a:gd name="connsiteY3" fmla="*/ 87456 h 874562"/>
                <a:gd name="connsiteX4" fmla="*/ 2003225 w 2003225"/>
                <a:gd name="connsiteY4" fmla="*/ 787106 h 874562"/>
                <a:gd name="connsiteX5" fmla="*/ 1915769 w 2003225"/>
                <a:gd name="connsiteY5" fmla="*/ 874562 h 874562"/>
                <a:gd name="connsiteX6" fmla="*/ 87456 w 2003225"/>
                <a:gd name="connsiteY6" fmla="*/ 874562 h 874562"/>
                <a:gd name="connsiteX7" fmla="*/ 0 w 2003225"/>
                <a:gd name="connsiteY7" fmla="*/ 787106 h 874562"/>
                <a:gd name="connsiteX8" fmla="*/ 0 w 2003225"/>
                <a:gd name="connsiteY8" fmla="*/ 87456 h 874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03225" h="874562">
                  <a:moveTo>
                    <a:pt x="0" y="87456"/>
                  </a:moveTo>
                  <a:cubicBezTo>
                    <a:pt x="0" y="39155"/>
                    <a:pt x="39155" y="0"/>
                    <a:pt x="87456" y="0"/>
                  </a:cubicBezTo>
                  <a:lnTo>
                    <a:pt x="1915769" y="0"/>
                  </a:lnTo>
                  <a:cubicBezTo>
                    <a:pt x="1964070" y="0"/>
                    <a:pt x="2003225" y="39155"/>
                    <a:pt x="2003225" y="87456"/>
                  </a:cubicBezTo>
                  <a:lnTo>
                    <a:pt x="2003225" y="787106"/>
                  </a:lnTo>
                  <a:cubicBezTo>
                    <a:pt x="2003225" y="835407"/>
                    <a:pt x="1964070" y="874562"/>
                    <a:pt x="1915769" y="874562"/>
                  </a:cubicBezTo>
                  <a:lnTo>
                    <a:pt x="87456" y="874562"/>
                  </a:lnTo>
                  <a:cubicBezTo>
                    <a:pt x="39155" y="874562"/>
                    <a:pt x="0" y="835407"/>
                    <a:pt x="0" y="787106"/>
                  </a:cubicBezTo>
                  <a:lnTo>
                    <a:pt x="0" y="87456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8955" tIns="78955" rIns="78955" bIns="78955" numCol="1" spcCol="1270" anchor="ctr" anchorCtr="0">
              <a:noAutofit/>
            </a:bodyPr>
            <a:lstStyle/>
            <a:p>
              <a:pPr algn="ctr" defTabSz="744582">
                <a:lnSpc>
                  <a:spcPct val="90000"/>
                </a:lnSpc>
                <a:spcAft>
                  <a:spcPct val="35000"/>
                </a:spcAft>
              </a:pPr>
              <a:r>
                <a:rPr lang="pt-BR" sz="1700" dirty="0" smtClean="0"/>
                <a:t>Requisição no sistema 19/06 a 30/07</a:t>
              </a:r>
              <a:endParaRPr lang="pt-BR" sz="1700" dirty="0"/>
            </a:p>
          </p:txBody>
        </p:sp>
        <p:sp>
          <p:nvSpPr>
            <p:cNvPr id="14" name="Forma livre 13"/>
            <p:cNvSpPr/>
            <p:nvPr/>
          </p:nvSpPr>
          <p:spPr>
            <a:xfrm>
              <a:off x="2141839" y="1346751"/>
              <a:ext cx="1730196" cy="760282"/>
            </a:xfrm>
            <a:custGeom>
              <a:avLst/>
              <a:gdLst>
                <a:gd name="connsiteX0" fmla="*/ 0 w 1730196"/>
                <a:gd name="connsiteY0" fmla="*/ 80005 h 800050"/>
                <a:gd name="connsiteX1" fmla="*/ 80005 w 1730196"/>
                <a:gd name="connsiteY1" fmla="*/ 0 h 800050"/>
                <a:gd name="connsiteX2" fmla="*/ 1650191 w 1730196"/>
                <a:gd name="connsiteY2" fmla="*/ 0 h 800050"/>
                <a:gd name="connsiteX3" fmla="*/ 1730196 w 1730196"/>
                <a:gd name="connsiteY3" fmla="*/ 80005 h 800050"/>
                <a:gd name="connsiteX4" fmla="*/ 1730196 w 1730196"/>
                <a:gd name="connsiteY4" fmla="*/ 720045 h 800050"/>
                <a:gd name="connsiteX5" fmla="*/ 1650191 w 1730196"/>
                <a:gd name="connsiteY5" fmla="*/ 800050 h 800050"/>
                <a:gd name="connsiteX6" fmla="*/ 80005 w 1730196"/>
                <a:gd name="connsiteY6" fmla="*/ 800050 h 800050"/>
                <a:gd name="connsiteX7" fmla="*/ 0 w 1730196"/>
                <a:gd name="connsiteY7" fmla="*/ 720045 h 800050"/>
                <a:gd name="connsiteX8" fmla="*/ 0 w 1730196"/>
                <a:gd name="connsiteY8" fmla="*/ 80005 h 8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0196" h="800050">
                  <a:moveTo>
                    <a:pt x="0" y="80005"/>
                  </a:moveTo>
                  <a:cubicBezTo>
                    <a:pt x="0" y="35819"/>
                    <a:pt x="35819" y="0"/>
                    <a:pt x="80005" y="0"/>
                  </a:cubicBezTo>
                  <a:lnTo>
                    <a:pt x="1650191" y="0"/>
                  </a:lnTo>
                  <a:cubicBezTo>
                    <a:pt x="1694377" y="0"/>
                    <a:pt x="1730196" y="35819"/>
                    <a:pt x="1730196" y="80005"/>
                  </a:cubicBezTo>
                  <a:lnTo>
                    <a:pt x="1730196" y="720045"/>
                  </a:lnTo>
                  <a:cubicBezTo>
                    <a:pt x="1730196" y="764231"/>
                    <a:pt x="1694377" y="800050"/>
                    <a:pt x="1650191" y="800050"/>
                  </a:cubicBezTo>
                  <a:lnTo>
                    <a:pt x="80005" y="800050"/>
                  </a:lnTo>
                  <a:cubicBezTo>
                    <a:pt x="35819" y="800050"/>
                    <a:pt x="0" y="764231"/>
                    <a:pt x="0" y="720045"/>
                  </a:cubicBezTo>
                  <a:lnTo>
                    <a:pt x="0" y="80005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773" tIns="76773" rIns="76773" bIns="76773" numCol="1" spcCol="1270" anchor="ctr" anchorCtr="0">
              <a:noAutofit/>
            </a:bodyPr>
            <a:lstStyle/>
            <a:p>
              <a:pPr algn="ctr" defTabSz="744582">
                <a:lnSpc>
                  <a:spcPct val="90000"/>
                </a:lnSpc>
                <a:spcAft>
                  <a:spcPct val="35000"/>
                </a:spcAft>
              </a:pPr>
              <a:r>
                <a:rPr lang="pt-BR" sz="1700" dirty="0" smtClean="0"/>
                <a:t>Liberação do sistema para requisição 19/06</a:t>
              </a:r>
              <a:endParaRPr lang="pt-BR" sz="1700" dirty="0"/>
            </a:p>
          </p:txBody>
        </p:sp>
        <p:sp>
          <p:nvSpPr>
            <p:cNvPr id="16" name="Forma livre 15"/>
            <p:cNvSpPr/>
            <p:nvPr/>
          </p:nvSpPr>
          <p:spPr>
            <a:xfrm>
              <a:off x="227895" y="2564902"/>
              <a:ext cx="1758168" cy="853507"/>
            </a:xfrm>
            <a:custGeom>
              <a:avLst/>
              <a:gdLst>
                <a:gd name="connsiteX0" fmla="*/ 0 w 1720316"/>
                <a:gd name="connsiteY0" fmla="*/ 85351 h 853507"/>
                <a:gd name="connsiteX1" fmla="*/ 85351 w 1720316"/>
                <a:gd name="connsiteY1" fmla="*/ 0 h 853507"/>
                <a:gd name="connsiteX2" fmla="*/ 1634965 w 1720316"/>
                <a:gd name="connsiteY2" fmla="*/ 0 h 853507"/>
                <a:gd name="connsiteX3" fmla="*/ 1720316 w 1720316"/>
                <a:gd name="connsiteY3" fmla="*/ 85351 h 853507"/>
                <a:gd name="connsiteX4" fmla="*/ 1720316 w 1720316"/>
                <a:gd name="connsiteY4" fmla="*/ 768156 h 853507"/>
                <a:gd name="connsiteX5" fmla="*/ 1634965 w 1720316"/>
                <a:gd name="connsiteY5" fmla="*/ 853507 h 853507"/>
                <a:gd name="connsiteX6" fmla="*/ 85351 w 1720316"/>
                <a:gd name="connsiteY6" fmla="*/ 853507 h 853507"/>
                <a:gd name="connsiteX7" fmla="*/ 0 w 1720316"/>
                <a:gd name="connsiteY7" fmla="*/ 768156 h 853507"/>
                <a:gd name="connsiteX8" fmla="*/ 0 w 1720316"/>
                <a:gd name="connsiteY8" fmla="*/ 85351 h 853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0316" h="853507">
                  <a:moveTo>
                    <a:pt x="0" y="85351"/>
                  </a:moveTo>
                  <a:cubicBezTo>
                    <a:pt x="0" y="38213"/>
                    <a:pt x="38213" y="0"/>
                    <a:pt x="85351" y="0"/>
                  </a:cubicBezTo>
                  <a:lnTo>
                    <a:pt x="1634965" y="0"/>
                  </a:lnTo>
                  <a:cubicBezTo>
                    <a:pt x="1682103" y="0"/>
                    <a:pt x="1720316" y="38213"/>
                    <a:pt x="1720316" y="85351"/>
                  </a:cubicBezTo>
                  <a:lnTo>
                    <a:pt x="1720316" y="768156"/>
                  </a:lnTo>
                  <a:cubicBezTo>
                    <a:pt x="1720316" y="815294"/>
                    <a:pt x="1682103" y="853507"/>
                    <a:pt x="1634965" y="853507"/>
                  </a:cubicBezTo>
                  <a:lnTo>
                    <a:pt x="85351" y="853507"/>
                  </a:lnTo>
                  <a:cubicBezTo>
                    <a:pt x="38213" y="853507"/>
                    <a:pt x="0" y="815294"/>
                    <a:pt x="0" y="768156"/>
                  </a:cubicBezTo>
                  <a:lnTo>
                    <a:pt x="0" y="85351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8338" tIns="78338" rIns="78338" bIns="78338" numCol="1" spcCol="1270" anchor="ctr" anchorCtr="0">
              <a:noAutofit/>
            </a:bodyPr>
            <a:lstStyle/>
            <a:p>
              <a:pPr algn="ctr" defTabSz="744582">
                <a:lnSpc>
                  <a:spcPct val="90000"/>
                </a:lnSpc>
                <a:spcAft>
                  <a:spcPct val="35000"/>
                </a:spcAft>
              </a:pPr>
              <a:r>
                <a:rPr lang="pt-BR" sz="1700" dirty="0" smtClean="0"/>
                <a:t>Envio aos chefes de departamento 12/06</a:t>
              </a:r>
              <a:endParaRPr lang="pt-BR" sz="1700" dirty="0"/>
            </a:p>
          </p:txBody>
        </p:sp>
        <p:sp>
          <p:nvSpPr>
            <p:cNvPr id="18" name="Forma livre 17"/>
            <p:cNvSpPr/>
            <p:nvPr/>
          </p:nvSpPr>
          <p:spPr>
            <a:xfrm>
              <a:off x="213909" y="3884610"/>
              <a:ext cx="1758168" cy="843960"/>
            </a:xfrm>
            <a:custGeom>
              <a:avLst/>
              <a:gdLst>
                <a:gd name="connsiteX0" fmla="*/ 0 w 1718959"/>
                <a:gd name="connsiteY0" fmla="*/ 99719 h 997185"/>
                <a:gd name="connsiteX1" fmla="*/ 99719 w 1718959"/>
                <a:gd name="connsiteY1" fmla="*/ 0 h 997185"/>
                <a:gd name="connsiteX2" fmla="*/ 1619241 w 1718959"/>
                <a:gd name="connsiteY2" fmla="*/ 0 h 997185"/>
                <a:gd name="connsiteX3" fmla="*/ 1718960 w 1718959"/>
                <a:gd name="connsiteY3" fmla="*/ 99719 h 997185"/>
                <a:gd name="connsiteX4" fmla="*/ 1718959 w 1718959"/>
                <a:gd name="connsiteY4" fmla="*/ 897467 h 997185"/>
                <a:gd name="connsiteX5" fmla="*/ 1619240 w 1718959"/>
                <a:gd name="connsiteY5" fmla="*/ 997186 h 997185"/>
                <a:gd name="connsiteX6" fmla="*/ 99719 w 1718959"/>
                <a:gd name="connsiteY6" fmla="*/ 997185 h 997185"/>
                <a:gd name="connsiteX7" fmla="*/ 0 w 1718959"/>
                <a:gd name="connsiteY7" fmla="*/ 897466 h 997185"/>
                <a:gd name="connsiteX8" fmla="*/ 0 w 1718959"/>
                <a:gd name="connsiteY8" fmla="*/ 99719 h 997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8959" h="997185">
                  <a:moveTo>
                    <a:pt x="0" y="99719"/>
                  </a:moveTo>
                  <a:cubicBezTo>
                    <a:pt x="0" y="44646"/>
                    <a:pt x="44646" y="0"/>
                    <a:pt x="99719" y="0"/>
                  </a:cubicBezTo>
                  <a:lnTo>
                    <a:pt x="1619241" y="0"/>
                  </a:lnTo>
                  <a:cubicBezTo>
                    <a:pt x="1674314" y="0"/>
                    <a:pt x="1718960" y="44646"/>
                    <a:pt x="1718960" y="99719"/>
                  </a:cubicBezTo>
                  <a:cubicBezTo>
                    <a:pt x="1718960" y="365635"/>
                    <a:pt x="1718959" y="631551"/>
                    <a:pt x="1718959" y="897467"/>
                  </a:cubicBezTo>
                  <a:cubicBezTo>
                    <a:pt x="1718959" y="952540"/>
                    <a:pt x="1674313" y="997186"/>
                    <a:pt x="1619240" y="997186"/>
                  </a:cubicBezTo>
                  <a:lnTo>
                    <a:pt x="99719" y="997185"/>
                  </a:lnTo>
                  <a:cubicBezTo>
                    <a:pt x="44646" y="997185"/>
                    <a:pt x="0" y="952539"/>
                    <a:pt x="0" y="897466"/>
                  </a:cubicBezTo>
                  <a:lnTo>
                    <a:pt x="0" y="99719"/>
                  </a:lnTo>
                  <a:close/>
                </a:path>
              </a:pathLst>
            </a:cu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2547" tIns="82547" rIns="82547" bIns="82547" numCol="1" spcCol="1270" anchor="ctr" anchorCtr="0">
              <a:noAutofit/>
            </a:bodyPr>
            <a:lstStyle/>
            <a:p>
              <a:pPr algn="ctr" defTabSz="744582">
                <a:lnSpc>
                  <a:spcPct val="90000"/>
                </a:lnSpc>
                <a:spcAft>
                  <a:spcPct val="35000"/>
                </a:spcAft>
              </a:pPr>
              <a:r>
                <a:rPr lang="pt-BR" sz="1700" dirty="0" smtClean="0"/>
                <a:t>Autorização dos chefes de departamento até 23/06</a:t>
              </a:r>
              <a:endParaRPr lang="pt-BR" sz="1700" dirty="0"/>
            </a:p>
          </p:txBody>
        </p:sp>
      </p:grpSp>
      <p:sp>
        <p:nvSpPr>
          <p:cNvPr id="26" name="Forma livre 25"/>
          <p:cNvSpPr/>
          <p:nvPr/>
        </p:nvSpPr>
        <p:spPr>
          <a:xfrm>
            <a:off x="2937537" y="5492938"/>
            <a:ext cx="2422274" cy="1183485"/>
          </a:xfrm>
          <a:custGeom>
            <a:avLst/>
            <a:gdLst>
              <a:gd name="connsiteX0" fmla="*/ 0 w 2003225"/>
              <a:gd name="connsiteY0" fmla="*/ 87456 h 874562"/>
              <a:gd name="connsiteX1" fmla="*/ 87456 w 2003225"/>
              <a:gd name="connsiteY1" fmla="*/ 0 h 874562"/>
              <a:gd name="connsiteX2" fmla="*/ 1915769 w 2003225"/>
              <a:gd name="connsiteY2" fmla="*/ 0 h 874562"/>
              <a:gd name="connsiteX3" fmla="*/ 2003225 w 2003225"/>
              <a:gd name="connsiteY3" fmla="*/ 87456 h 874562"/>
              <a:gd name="connsiteX4" fmla="*/ 2003225 w 2003225"/>
              <a:gd name="connsiteY4" fmla="*/ 787106 h 874562"/>
              <a:gd name="connsiteX5" fmla="*/ 1915769 w 2003225"/>
              <a:gd name="connsiteY5" fmla="*/ 874562 h 874562"/>
              <a:gd name="connsiteX6" fmla="*/ 87456 w 2003225"/>
              <a:gd name="connsiteY6" fmla="*/ 874562 h 874562"/>
              <a:gd name="connsiteX7" fmla="*/ 0 w 2003225"/>
              <a:gd name="connsiteY7" fmla="*/ 787106 h 874562"/>
              <a:gd name="connsiteX8" fmla="*/ 0 w 2003225"/>
              <a:gd name="connsiteY8" fmla="*/ 87456 h 874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03225" h="874562">
                <a:moveTo>
                  <a:pt x="0" y="87456"/>
                </a:moveTo>
                <a:cubicBezTo>
                  <a:pt x="0" y="39155"/>
                  <a:pt x="39155" y="0"/>
                  <a:pt x="87456" y="0"/>
                </a:cubicBezTo>
                <a:lnTo>
                  <a:pt x="1915769" y="0"/>
                </a:lnTo>
                <a:cubicBezTo>
                  <a:pt x="1964070" y="0"/>
                  <a:pt x="2003225" y="39155"/>
                  <a:pt x="2003225" y="87456"/>
                </a:cubicBezTo>
                <a:lnTo>
                  <a:pt x="2003225" y="787106"/>
                </a:lnTo>
                <a:cubicBezTo>
                  <a:pt x="2003225" y="835407"/>
                  <a:pt x="1964070" y="874562"/>
                  <a:pt x="1915769" y="874562"/>
                </a:cubicBezTo>
                <a:lnTo>
                  <a:pt x="87456" y="874562"/>
                </a:lnTo>
                <a:cubicBezTo>
                  <a:pt x="39155" y="874562"/>
                  <a:pt x="0" y="835407"/>
                  <a:pt x="0" y="787106"/>
                </a:cubicBezTo>
                <a:lnTo>
                  <a:pt x="0" y="87456"/>
                </a:lnTo>
                <a:close/>
              </a:path>
            </a:pathLst>
          </a:cu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4470" tIns="94470" rIns="94470" bIns="94470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/>
              <a:t>Chancela dos chefes de departamento até 11/08</a:t>
            </a:r>
            <a:endParaRPr lang="pt-BR" sz="1700" dirty="0"/>
          </a:p>
        </p:txBody>
      </p:sp>
      <p:sp>
        <p:nvSpPr>
          <p:cNvPr id="27" name="Forma livre 26"/>
          <p:cNvSpPr/>
          <p:nvPr/>
        </p:nvSpPr>
        <p:spPr>
          <a:xfrm>
            <a:off x="214432" y="7335994"/>
            <a:ext cx="5133378" cy="922549"/>
          </a:xfrm>
          <a:custGeom>
            <a:avLst/>
            <a:gdLst>
              <a:gd name="connsiteX0" fmla="*/ 0 w 2003225"/>
              <a:gd name="connsiteY0" fmla="*/ 87456 h 874562"/>
              <a:gd name="connsiteX1" fmla="*/ 87456 w 2003225"/>
              <a:gd name="connsiteY1" fmla="*/ 0 h 874562"/>
              <a:gd name="connsiteX2" fmla="*/ 1915769 w 2003225"/>
              <a:gd name="connsiteY2" fmla="*/ 0 h 874562"/>
              <a:gd name="connsiteX3" fmla="*/ 2003225 w 2003225"/>
              <a:gd name="connsiteY3" fmla="*/ 87456 h 874562"/>
              <a:gd name="connsiteX4" fmla="*/ 2003225 w 2003225"/>
              <a:gd name="connsiteY4" fmla="*/ 787106 h 874562"/>
              <a:gd name="connsiteX5" fmla="*/ 1915769 w 2003225"/>
              <a:gd name="connsiteY5" fmla="*/ 874562 h 874562"/>
              <a:gd name="connsiteX6" fmla="*/ 87456 w 2003225"/>
              <a:gd name="connsiteY6" fmla="*/ 874562 h 874562"/>
              <a:gd name="connsiteX7" fmla="*/ 0 w 2003225"/>
              <a:gd name="connsiteY7" fmla="*/ 787106 h 874562"/>
              <a:gd name="connsiteX8" fmla="*/ 0 w 2003225"/>
              <a:gd name="connsiteY8" fmla="*/ 87456 h 874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03225" h="874562">
                <a:moveTo>
                  <a:pt x="0" y="87456"/>
                </a:moveTo>
                <a:cubicBezTo>
                  <a:pt x="0" y="39155"/>
                  <a:pt x="39155" y="0"/>
                  <a:pt x="87456" y="0"/>
                </a:cubicBezTo>
                <a:lnTo>
                  <a:pt x="1915769" y="0"/>
                </a:lnTo>
                <a:cubicBezTo>
                  <a:pt x="1964070" y="0"/>
                  <a:pt x="2003225" y="39155"/>
                  <a:pt x="2003225" y="87456"/>
                </a:cubicBezTo>
                <a:lnTo>
                  <a:pt x="2003225" y="787106"/>
                </a:lnTo>
                <a:cubicBezTo>
                  <a:pt x="2003225" y="835407"/>
                  <a:pt x="1964070" y="874562"/>
                  <a:pt x="1915769" y="874562"/>
                </a:cubicBezTo>
                <a:lnTo>
                  <a:pt x="87456" y="874562"/>
                </a:lnTo>
                <a:cubicBezTo>
                  <a:pt x="39155" y="874562"/>
                  <a:pt x="0" y="835407"/>
                  <a:pt x="0" y="787106"/>
                </a:cubicBezTo>
                <a:lnTo>
                  <a:pt x="0" y="87456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4470" tIns="94470" rIns="94470" bIns="94470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/>
              <a:t>Preparo das listas para cotação</a:t>
            </a: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/>
              <a:t>até 30/08 (</a:t>
            </a:r>
            <a:r>
              <a:rPr lang="pt-BR" sz="1700" dirty="0"/>
              <a:t>Preparar pedidos no sistema </a:t>
            </a:r>
            <a:r>
              <a:rPr lang="pt-BR" sz="1700" dirty="0" smtClean="0"/>
              <a:t>)</a:t>
            </a:r>
            <a:endParaRPr lang="pt-BR" sz="1700" dirty="0"/>
          </a:p>
        </p:txBody>
      </p:sp>
      <p:sp>
        <p:nvSpPr>
          <p:cNvPr id="36" name="Forma livre 35"/>
          <p:cNvSpPr/>
          <p:nvPr/>
        </p:nvSpPr>
        <p:spPr>
          <a:xfrm>
            <a:off x="5927734" y="696144"/>
            <a:ext cx="2422274" cy="927738"/>
          </a:xfrm>
          <a:custGeom>
            <a:avLst/>
            <a:gdLst>
              <a:gd name="connsiteX0" fmla="*/ 0 w 2003225"/>
              <a:gd name="connsiteY0" fmla="*/ 87456 h 874562"/>
              <a:gd name="connsiteX1" fmla="*/ 87456 w 2003225"/>
              <a:gd name="connsiteY1" fmla="*/ 0 h 874562"/>
              <a:gd name="connsiteX2" fmla="*/ 1915769 w 2003225"/>
              <a:gd name="connsiteY2" fmla="*/ 0 h 874562"/>
              <a:gd name="connsiteX3" fmla="*/ 2003225 w 2003225"/>
              <a:gd name="connsiteY3" fmla="*/ 87456 h 874562"/>
              <a:gd name="connsiteX4" fmla="*/ 2003225 w 2003225"/>
              <a:gd name="connsiteY4" fmla="*/ 787106 h 874562"/>
              <a:gd name="connsiteX5" fmla="*/ 1915769 w 2003225"/>
              <a:gd name="connsiteY5" fmla="*/ 874562 h 874562"/>
              <a:gd name="connsiteX6" fmla="*/ 87456 w 2003225"/>
              <a:gd name="connsiteY6" fmla="*/ 874562 h 874562"/>
              <a:gd name="connsiteX7" fmla="*/ 0 w 2003225"/>
              <a:gd name="connsiteY7" fmla="*/ 787106 h 874562"/>
              <a:gd name="connsiteX8" fmla="*/ 0 w 2003225"/>
              <a:gd name="connsiteY8" fmla="*/ 87456 h 874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03225" h="874562">
                <a:moveTo>
                  <a:pt x="0" y="87456"/>
                </a:moveTo>
                <a:cubicBezTo>
                  <a:pt x="0" y="39155"/>
                  <a:pt x="39155" y="0"/>
                  <a:pt x="87456" y="0"/>
                </a:cubicBezTo>
                <a:lnTo>
                  <a:pt x="1915769" y="0"/>
                </a:lnTo>
                <a:cubicBezTo>
                  <a:pt x="1964070" y="0"/>
                  <a:pt x="2003225" y="39155"/>
                  <a:pt x="2003225" y="87456"/>
                </a:cubicBezTo>
                <a:lnTo>
                  <a:pt x="2003225" y="787106"/>
                </a:lnTo>
                <a:cubicBezTo>
                  <a:pt x="2003225" y="835407"/>
                  <a:pt x="1964070" y="874562"/>
                  <a:pt x="1915769" y="874562"/>
                </a:cubicBezTo>
                <a:lnTo>
                  <a:pt x="87456" y="874562"/>
                </a:lnTo>
                <a:cubicBezTo>
                  <a:pt x="39155" y="874562"/>
                  <a:pt x="0" y="835407"/>
                  <a:pt x="0" y="787106"/>
                </a:cubicBezTo>
                <a:lnTo>
                  <a:pt x="0" y="87456"/>
                </a:lnTo>
                <a:close/>
              </a:path>
            </a:pathLst>
          </a:custGeom>
          <a:solidFill>
            <a:srgbClr val="F49D1C"/>
          </a:solidFill>
          <a:ln>
            <a:solidFill>
              <a:srgbClr val="F49D1C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4470" tIns="94470" rIns="94470" bIns="94470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/>
              <a:t>Cotação </a:t>
            </a: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/>
              <a:t>Fornecedor</a:t>
            </a:r>
            <a:endParaRPr lang="pt-BR" sz="1700" dirty="0"/>
          </a:p>
        </p:txBody>
      </p:sp>
      <p:sp>
        <p:nvSpPr>
          <p:cNvPr id="66" name="Forma livre 65"/>
          <p:cNvSpPr/>
          <p:nvPr/>
        </p:nvSpPr>
        <p:spPr>
          <a:xfrm>
            <a:off x="246015" y="8686724"/>
            <a:ext cx="5113797" cy="751194"/>
          </a:xfrm>
          <a:custGeom>
            <a:avLst/>
            <a:gdLst>
              <a:gd name="connsiteX0" fmla="*/ 0 w 2003225"/>
              <a:gd name="connsiteY0" fmla="*/ 87456 h 874562"/>
              <a:gd name="connsiteX1" fmla="*/ 87456 w 2003225"/>
              <a:gd name="connsiteY1" fmla="*/ 0 h 874562"/>
              <a:gd name="connsiteX2" fmla="*/ 1915769 w 2003225"/>
              <a:gd name="connsiteY2" fmla="*/ 0 h 874562"/>
              <a:gd name="connsiteX3" fmla="*/ 2003225 w 2003225"/>
              <a:gd name="connsiteY3" fmla="*/ 87456 h 874562"/>
              <a:gd name="connsiteX4" fmla="*/ 2003225 w 2003225"/>
              <a:gd name="connsiteY4" fmla="*/ 787106 h 874562"/>
              <a:gd name="connsiteX5" fmla="*/ 1915769 w 2003225"/>
              <a:gd name="connsiteY5" fmla="*/ 874562 h 874562"/>
              <a:gd name="connsiteX6" fmla="*/ 87456 w 2003225"/>
              <a:gd name="connsiteY6" fmla="*/ 874562 h 874562"/>
              <a:gd name="connsiteX7" fmla="*/ 0 w 2003225"/>
              <a:gd name="connsiteY7" fmla="*/ 787106 h 874562"/>
              <a:gd name="connsiteX8" fmla="*/ 0 w 2003225"/>
              <a:gd name="connsiteY8" fmla="*/ 87456 h 874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03225" h="874562">
                <a:moveTo>
                  <a:pt x="0" y="87456"/>
                </a:moveTo>
                <a:cubicBezTo>
                  <a:pt x="0" y="39155"/>
                  <a:pt x="39155" y="0"/>
                  <a:pt x="87456" y="0"/>
                </a:cubicBezTo>
                <a:lnTo>
                  <a:pt x="1915769" y="0"/>
                </a:lnTo>
                <a:cubicBezTo>
                  <a:pt x="1964070" y="0"/>
                  <a:pt x="2003225" y="39155"/>
                  <a:pt x="2003225" y="87456"/>
                </a:cubicBezTo>
                <a:lnTo>
                  <a:pt x="2003225" y="787106"/>
                </a:lnTo>
                <a:cubicBezTo>
                  <a:pt x="2003225" y="835407"/>
                  <a:pt x="1964070" y="874562"/>
                  <a:pt x="1915769" y="874562"/>
                </a:cubicBezTo>
                <a:lnTo>
                  <a:pt x="87456" y="874562"/>
                </a:lnTo>
                <a:cubicBezTo>
                  <a:pt x="39155" y="874562"/>
                  <a:pt x="0" y="835407"/>
                  <a:pt x="0" y="787106"/>
                </a:cubicBezTo>
                <a:lnTo>
                  <a:pt x="0" y="87456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4470" tIns="94470" rIns="94470" bIns="94470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/>
              <a:t>Liberar sistema para cotação dos fornecedores a partir de 01/09</a:t>
            </a:r>
            <a:endParaRPr lang="pt-BR" sz="1700" dirty="0"/>
          </a:p>
        </p:txBody>
      </p:sp>
      <p:cxnSp>
        <p:nvCxnSpPr>
          <p:cNvPr id="69" name="Conector angulado 68"/>
          <p:cNvCxnSpPr/>
          <p:nvPr/>
        </p:nvCxnSpPr>
        <p:spPr>
          <a:xfrm rot="5400000" flipH="1" flipV="1">
            <a:off x="1772426" y="4907014"/>
            <a:ext cx="7991735" cy="318878"/>
          </a:xfrm>
          <a:prstGeom prst="bentConnector3">
            <a:avLst>
              <a:gd name="adj1" fmla="val 99989"/>
            </a:avLst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0" name="Conector reto 79"/>
          <p:cNvCxnSpPr/>
          <p:nvPr/>
        </p:nvCxnSpPr>
        <p:spPr>
          <a:xfrm>
            <a:off x="5359812" y="9062319"/>
            <a:ext cx="249043" cy="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2" name="Forma livre 81"/>
          <p:cNvSpPr/>
          <p:nvPr/>
        </p:nvSpPr>
        <p:spPr>
          <a:xfrm>
            <a:off x="5976422" y="2345807"/>
            <a:ext cx="2461435" cy="1194910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/>
              <a:t>Coordenadoria de Desenvolvimento do Acervo</a:t>
            </a:r>
            <a:endParaRPr lang="pt-BR" sz="1700" dirty="0"/>
          </a:p>
        </p:txBody>
      </p:sp>
      <p:sp>
        <p:nvSpPr>
          <p:cNvPr id="83" name="Seta para baixo 82"/>
          <p:cNvSpPr/>
          <p:nvPr/>
        </p:nvSpPr>
        <p:spPr>
          <a:xfrm>
            <a:off x="6937248" y="1864481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85" name="Forma livre 84"/>
          <p:cNvSpPr/>
          <p:nvPr/>
        </p:nvSpPr>
        <p:spPr>
          <a:xfrm>
            <a:off x="6109503" y="4093858"/>
            <a:ext cx="2238980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/>
              <a:t>Títulos esgotados/não localizados</a:t>
            </a:r>
            <a:endParaRPr lang="pt-BR" sz="1700" dirty="0"/>
          </a:p>
        </p:txBody>
      </p:sp>
      <p:sp>
        <p:nvSpPr>
          <p:cNvPr id="87" name="Seta para baixo 86"/>
          <p:cNvSpPr/>
          <p:nvPr/>
        </p:nvSpPr>
        <p:spPr>
          <a:xfrm>
            <a:off x="6931073" y="3651458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88" name="Seta para baixo 87"/>
          <p:cNvSpPr/>
          <p:nvPr/>
        </p:nvSpPr>
        <p:spPr>
          <a:xfrm>
            <a:off x="3999715" y="1463504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89" name="Seta para baixo 88"/>
          <p:cNvSpPr/>
          <p:nvPr/>
        </p:nvSpPr>
        <p:spPr>
          <a:xfrm>
            <a:off x="1178813" y="1463503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90" name="Seta para baixo 89"/>
          <p:cNvSpPr/>
          <p:nvPr/>
        </p:nvSpPr>
        <p:spPr>
          <a:xfrm>
            <a:off x="3999715" y="3101456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91" name="Seta para baixo 90"/>
          <p:cNvSpPr/>
          <p:nvPr/>
        </p:nvSpPr>
        <p:spPr>
          <a:xfrm>
            <a:off x="1178813" y="3101454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92" name="Seta para baixo 91"/>
          <p:cNvSpPr/>
          <p:nvPr/>
        </p:nvSpPr>
        <p:spPr>
          <a:xfrm>
            <a:off x="3999715" y="4968009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93" name="Seta para baixo 92"/>
          <p:cNvSpPr/>
          <p:nvPr/>
        </p:nvSpPr>
        <p:spPr>
          <a:xfrm>
            <a:off x="1178813" y="496801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94" name="Seta para baixo 93"/>
          <p:cNvSpPr/>
          <p:nvPr/>
        </p:nvSpPr>
        <p:spPr>
          <a:xfrm>
            <a:off x="3987713" y="6816827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95" name="Seta para baixo 94"/>
          <p:cNvSpPr/>
          <p:nvPr/>
        </p:nvSpPr>
        <p:spPr>
          <a:xfrm>
            <a:off x="1159233" y="6816827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96" name="Seta para baixo 95"/>
          <p:cNvSpPr/>
          <p:nvPr/>
        </p:nvSpPr>
        <p:spPr>
          <a:xfrm>
            <a:off x="2534757" y="8339076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97" name="Forma livre 96"/>
          <p:cNvSpPr/>
          <p:nvPr/>
        </p:nvSpPr>
        <p:spPr>
          <a:xfrm>
            <a:off x="9091592" y="501983"/>
            <a:ext cx="1668594" cy="965975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/>
              <a:t>Solicitar empenho</a:t>
            </a:r>
            <a:endParaRPr lang="pt-BR" sz="1700" dirty="0"/>
          </a:p>
        </p:txBody>
      </p:sp>
      <p:sp>
        <p:nvSpPr>
          <p:cNvPr id="98" name="Forma livre 97"/>
          <p:cNvSpPr/>
          <p:nvPr/>
        </p:nvSpPr>
        <p:spPr>
          <a:xfrm>
            <a:off x="10937305" y="501983"/>
            <a:ext cx="1612979" cy="965975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/>
              <a:t>Autorizar pedido ao fornecedor</a:t>
            </a:r>
            <a:endParaRPr lang="pt-BR" sz="1700" dirty="0"/>
          </a:p>
        </p:txBody>
      </p:sp>
      <p:sp>
        <p:nvSpPr>
          <p:cNvPr id="100" name="Forma livre 99"/>
          <p:cNvSpPr/>
          <p:nvPr/>
        </p:nvSpPr>
        <p:spPr>
          <a:xfrm>
            <a:off x="6099762" y="5570139"/>
            <a:ext cx="2338095" cy="1029081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400" dirty="0" smtClean="0"/>
              <a:t>Notificação informando situação do item </a:t>
            </a:r>
            <a:r>
              <a:rPr lang="pt-BR" sz="1400" dirty="0" smtClean="0">
                <a:solidFill>
                  <a:srgbClr val="FF0000"/>
                </a:solidFill>
              </a:rPr>
              <a:t>Esgotado/Indisponível</a:t>
            </a:r>
            <a:endParaRPr lang="pt-BR" sz="1400" dirty="0">
              <a:solidFill>
                <a:srgbClr val="FF0000"/>
              </a:solidFill>
            </a:endParaRPr>
          </a:p>
        </p:txBody>
      </p:sp>
      <p:cxnSp>
        <p:nvCxnSpPr>
          <p:cNvPr id="117" name="Conector de seta reta 116"/>
          <p:cNvCxnSpPr/>
          <p:nvPr/>
        </p:nvCxnSpPr>
        <p:spPr>
          <a:xfrm flipH="1">
            <a:off x="5382274" y="4283269"/>
            <a:ext cx="456692" cy="1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5" name="Conector angulado 124"/>
          <p:cNvCxnSpPr/>
          <p:nvPr/>
        </p:nvCxnSpPr>
        <p:spPr>
          <a:xfrm rot="16200000" flipV="1">
            <a:off x="5101923" y="4997175"/>
            <a:ext cx="1722160" cy="292994"/>
          </a:xfrm>
          <a:prstGeom prst="bentConnector3">
            <a:avLst>
              <a:gd name="adj1" fmla="val 16"/>
            </a:avLst>
          </a:prstGeom>
          <a:ln>
            <a:solidFill>
              <a:srgbClr val="7030A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2" name="Seta para baixo 131"/>
          <p:cNvSpPr/>
          <p:nvPr/>
        </p:nvSpPr>
        <p:spPr>
          <a:xfrm>
            <a:off x="6970224" y="5176566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33" name="Seta para baixo 132"/>
          <p:cNvSpPr/>
          <p:nvPr/>
        </p:nvSpPr>
        <p:spPr>
          <a:xfrm>
            <a:off x="10462268" y="562738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35" name="Forma livre 134"/>
          <p:cNvSpPr/>
          <p:nvPr/>
        </p:nvSpPr>
        <p:spPr>
          <a:xfrm>
            <a:off x="10937305" y="1727224"/>
            <a:ext cx="1612979" cy="91602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/>
              <a:t>Recebimento dos livros</a:t>
            </a:r>
            <a:endParaRPr lang="pt-BR" sz="1600" dirty="0"/>
          </a:p>
        </p:txBody>
      </p:sp>
      <p:sp>
        <p:nvSpPr>
          <p:cNvPr id="136" name="Forma livre 135"/>
          <p:cNvSpPr/>
          <p:nvPr/>
        </p:nvSpPr>
        <p:spPr>
          <a:xfrm>
            <a:off x="9091595" y="1727224"/>
            <a:ext cx="1612979" cy="91602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/>
              <a:t>Conferência-Solicita nº de patrimônio</a:t>
            </a:r>
            <a:endParaRPr lang="pt-BR" sz="1700" dirty="0"/>
          </a:p>
        </p:txBody>
      </p:sp>
      <p:sp>
        <p:nvSpPr>
          <p:cNvPr id="137" name="Forma livre 136"/>
          <p:cNvSpPr/>
          <p:nvPr/>
        </p:nvSpPr>
        <p:spPr>
          <a:xfrm>
            <a:off x="9035237" y="2880387"/>
            <a:ext cx="3403076" cy="2605941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marL="341900" indent="-341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700" dirty="0" smtClean="0"/>
              <a:t>Dar baixa no sistema</a:t>
            </a:r>
          </a:p>
          <a:p>
            <a:pPr marL="341900" indent="-341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700" dirty="0" smtClean="0"/>
              <a:t>Carimbagem</a:t>
            </a:r>
          </a:p>
          <a:p>
            <a:pPr marL="341900" indent="-341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700" dirty="0" smtClean="0"/>
              <a:t>Catalogação</a:t>
            </a:r>
          </a:p>
          <a:p>
            <a:pPr marL="341900" indent="-341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700" dirty="0" smtClean="0"/>
              <a:t>Etiquetar</a:t>
            </a:r>
          </a:p>
          <a:p>
            <a:pPr marL="341900" indent="-341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700" dirty="0" smtClean="0"/>
              <a:t>Proteger</a:t>
            </a:r>
          </a:p>
          <a:p>
            <a:pPr marL="341900" indent="-341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700" dirty="0" smtClean="0"/>
              <a:t>Guardar nas estantes</a:t>
            </a:r>
            <a:endParaRPr lang="pt-BR" sz="1700" dirty="0"/>
          </a:p>
        </p:txBody>
      </p:sp>
      <p:sp>
        <p:nvSpPr>
          <p:cNvPr id="138" name="Seta para baixo 137"/>
          <p:cNvSpPr/>
          <p:nvPr/>
        </p:nvSpPr>
        <p:spPr>
          <a:xfrm>
            <a:off x="10456373" y="7405994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cxnSp>
        <p:nvCxnSpPr>
          <p:cNvPr id="146" name="Conector reto 145"/>
          <p:cNvCxnSpPr/>
          <p:nvPr/>
        </p:nvCxnSpPr>
        <p:spPr>
          <a:xfrm flipV="1">
            <a:off x="8350008" y="2943259"/>
            <a:ext cx="217683" cy="2093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9" name="Conector de seta reta 178"/>
          <p:cNvCxnSpPr/>
          <p:nvPr/>
        </p:nvCxnSpPr>
        <p:spPr>
          <a:xfrm>
            <a:off x="8567691" y="1031889"/>
            <a:ext cx="50234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1" name="Conector reto 180"/>
          <p:cNvCxnSpPr/>
          <p:nvPr/>
        </p:nvCxnSpPr>
        <p:spPr>
          <a:xfrm>
            <a:off x="8567691" y="1032140"/>
            <a:ext cx="0" cy="192159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7" name="Forma livre 186"/>
          <p:cNvSpPr/>
          <p:nvPr/>
        </p:nvSpPr>
        <p:spPr>
          <a:xfrm>
            <a:off x="9485845" y="6151768"/>
            <a:ext cx="2238980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/>
              <a:t>Livros disponíveis no acervo</a:t>
            </a:r>
            <a:endParaRPr lang="pt-BR" sz="1700" dirty="0"/>
          </a:p>
        </p:txBody>
      </p:sp>
      <p:sp>
        <p:nvSpPr>
          <p:cNvPr id="189" name="Forma livre 188"/>
          <p:cNvSpPr/>
          <p:nvPr/>
        </p:nvSpPr>
        <p:spPr>
          <a:xfrm>
            <a:off x="9535525" y="7967646"/>
            <a:ext cx="2338095" cy="1029081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400" dirty="0" smtClean="0"/>
              <a:t>Notificação informando situação do item</a:t>
            </a: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400" dirty="0" smtClean="0"/>
              <a:t> </a:t>
            </a:r>
            <a:r>
              <a:rPr lang="pt-BR" sz="1400" dirty="0" smtClean="0">
                <a:solidFill>
                  <a:srgbClr val="FF0000"/>
                </a:solidFill>
              </a:rPr>
              <a:t>Disponível no acervo</a:t>
            </a:r>
            <a:endParaRPr lang="pt-BR" sz="1400" dirty="0">
              <a:solidFill>
                <a:srgbClr val="FF0000"/>
              </a:solidFill>
            </a:endParaRPr>
          </a:p>
        </p:txBody>
      </p:sp>
      <p:sp>
        <p:nvSpPr>
          <p:cNvPr id="191" name="Seta para a direita 190"/>
          <p:cNvSpPr/>
          <p:nvPr/>
        </p:nvSpPr>
        <p:spPr>
          <a:xfrm rot="10800000" flipV="1">
            <a:off x="8839490" y="8426797"/>
            <a:ext cx="504206" cy="4276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92" name="Forma livre 191"/>
          <p:cNvSpPr/>
          <p:nvPr/>
        </p:nvSpPr>
        <p:spPr>
          <a:xfrm>
            <a:off x="6209110" y="7967646"/>
            <a:ext cx="2422274" cy="1183485"/>
          </a:xfrm>
          <a:custGeom>
            <a:avLst/>
            <a:gdLst>
              <a:gd name="connsiteX0" fmla="*/ 0 w 2003225"/>
              <a:gd name="connsiteY0" fmla="*/ 87456 h 874562"/>
              <a:gd name="connsiteX1" fmla="*/ 87456 w 2003225"/>
              <a:gd name="connsiteY1" fmla="*/ 0 h 874562"/>
              <a:gd name="connsiteX2" fmla="*/ 1915769 w 2003225"/>
              <a:gd name="connsiteY2" fmla="*/ 0 h 874562"/>
              <a:gd name="connsiteX3" fmla="*/ 2003225 w 2003225"/>
              <a:gd name="connsiteY3" fmla="*/ 87456 h 874562"/>
              <a:gd name="connsiteX4" fmla="*/ 2003225 w 2003225"/>
              <a:gd name="connsiteY4" fmla="*/ 787106 h 874562"/>
              <a:gd name="connsiteX5" fmla="*/ 1915769 w 2003225"/>
              <a:gd name="connsiteY5" fmla="*/ 874562 h 874562"/>
              <a:gd name="connsiteX6" fmla="*/ 87456 w 2003225"/>
              <a:gd name="connsiteY6" fmla="*/ 874562 h 874562"/>
              <a:gd name="connsiteX7" fmla="*/ 0 w 2003225"/>
              <a:gd name="connsiteY7" fmla="*/ 787106 h 874562"/>
              <a:gd name="connsiteX8" fmla="*/ 0 w 2003225"/>
              <a:gd name="connsiteY8" fmla="*/ 87456 h 874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03225" h="874562">
                <a:moveTo>
                  <a:pt x="0" y="87456"/>
                </a:moveTo>
                <a:cubicBezTo>
                  <a:pt x="0" y="39155"/>
                  <a:pt x="39155" y="0"/>
                  <a:pt x="87456" y="0"/>
                </a:cubicBezTo>
                <a:lnTo>
                  <a:pt x="1915769" y="0"/>
                </a:lnTo>
                <a:cubicBezTo>
                  <a:pt x="1964070" y="0"/>
                  <a:pt x="2003225" y="39155"/>
                  <a:pt x="2003225" y="87456"/>
                </a:cubicBezTo>
                <a:lnTo>
                  <a:pt x="2003225" y="787106"/>
                </a:lnTo>
                <a:cubicBezTo>
                  <a:pt x="2003225" y="835407"/>
                  <a:pt x="1964070" y="874562"/>
                  <a:pt x="1915769" y="874562"/>
                </a:cubicBezTo>
                <a:lnTo>
                  <a:pt x="87456" y="874562"/>
                </a:lnTo>
                <a:cubicBezTo>
                  <a:pt x="39155" y="874562"/>
                  <a:pt x="0" y="835407"/>
                  <a:pt x="0" y="787106"/>
                </a:cubicBezTo>
                <a:lnTo>
                  <a:pt x="0" y="87456"/>
                </a:lnTo>
                <a:close/>
              </a:path>
            </a:pathLst>
          </a:cu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4470" tIns="94470" rIns="94470" bIns="94470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/>
              <a:t>Cadastrar ementa no SIG</a:t>
            </a:r>
            <a:endParaRPr lang="pt-BR" sz="1700" dirty="0"/>
          </a:p>
        </p:txBody>
      </p:sp>
      <p:cxnSp>
        <p:nvCxnSpPr>
          <p:cNvPr id="194" name="Conector de seta reta 193"/>
          <p:cNvCxnSpPr/>
          <p:nvPr/>
        </p:nvCxnSpPr>
        <p:spPr>
          <a:xfrm>
            <a:off x="10760189" y="984970"/>
            <a:ext cx="17711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Conector de seta reta 195"/>
          <p:cNvCxnSpPr/>
          <p:nvPr/>
        </p:nvCxnSpPr>
        <p:spPr>
          <a:xfrm>
            <a:off x="11743794" y="1467958"/>
            <a:ext cx="0" cy="15592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Conector de seta reta 197"/>
          <p:cNvCxnSpPr/>
          <p:nvPr/>
        </p:nvCxnSpPr>
        <p:spPr>
          <a:xfrm flipH="1">
            <a:off x="10704574" y="2185233"/>
            <a:ext cx="14417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Conector de seta reta 199"/>
          <p:cNvCxnSpPr/>
          <p:nvPr/>
        </p:nvCxnSpPr>
        <p:spPr>
          <a:xfrm>
            <a:off x="9898082" y="2788812"/>
            <a:ext cx="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Conector de seta reta 204"/>
          <p:cNvCxnSpPr/>
          <p:nvPr/>
        </p:nvCxnSpPr>
        <p:spPr>
          <a:xfrm>
            <a:off x="9898082" y="2643245"/>
            <a:ext cx="0" cy="14556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CaixaDeTexto 50"/>
          <p:cNvSpPr txBox="1"/>
          <p:nvPr/>
        </p:nvSpPr>
        <p:spPr>
          <a:xfrm>
            <a:off x="2997880" y="85692"/>
            <a:ext cx="64157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Setor de Seleção, Aquisição e Registro - Processo de compra</a:t>
            </a:r>
            <a:endParaRPr lang="pt-BR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Espaço Reservado para Número de Slide 5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87622C-E40B-45D1-8F63-B14859A651B7}" type="slidenum">
              <a:rPr lang="pt-BR" smtClean="0"/>
              <a:pPr>
                <a:defRPr/>
              </a:pPr>
              <a:t>20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Conector reto 53"/>
          <p:cNvCxnSpPr/>
          <p:nvPr/>
        </p:nvCxnSpPr>
        <p:spPr>
          <a:xfrm flipV="1">
            <a:off x="6581796" y="4397067"/>
            <a:ext cx="0" cy="1107251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CaixaDeTexto 3"/>
          <p:cNvSpPr txBox="1"/>
          <p:nvPr/>
        </p:nvSpPr>
        <p:spPr>
          <a:xfrm>
            <a:off x="2997880" y="338089"/>
            <a:ext cx="79001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Setor de Seleção, Aquisição e Registro – Recebimento material por compra</a:t>
            </a:r>
            <a:endParaRPr lang="pt-BR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Forma livre 2"/>
          <p:cNvSpPr/>
          <p:nvPr/>
        </p:nvSpPr>
        <p:spPr>
          <a:xfrm>
            <a:off x="497701" y="768152"/>
            <a:ext cx="2461435" cy="1120232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776" tIns="76776" rIns="76776" bIns="76776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/>
              <a:t>Recebimento do material</a:t>
            </a:r>
            <a:endParaRPr lang="pt-BR" sz="1900" dirty="0"/>
          </a:p>
        </p:txBody>
      </p:sp>
      <p:sp>
        <p:nvSpPr>
          <p:cNvPr id="5" name="Forma livre 4"/>
          <p:cNvSpPr/>
          <p:nvPr/>
        </p:nvSpPr>
        <p:spPr>
          <a:xfrm>
            <a:off x="549608" y="2502869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Conferência dos volumes e assinatura do canhoto da nota fiscal.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6" name="Seta para baixo 5"/>
          <p:cNvSpPr/>
          <p:nvPr/>
        </p:nvSpPr>
        <p:spPr>
          <a:xfrm>
            <a:off x="1624785" y="1991226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7" name="Seta para baixo 6"/>
          <p:cNvSpPr/>
          <p:nvPr/>
        </p:nvSpPr>
        <p:spPr>
          <a:xfrm>
            <a:off x="1624785" y="3722795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8" name="Forma livre 7"/>
          <p:cNvSpPr/>
          <p:nvPr/>
        </p:nvSpPr>
        <p:spPr>
          <a:xfrm>
            <a:off x="510864" y="4152528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Conferir se o material entregue está de acordo com a NF 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9" name="Seta para baixo 8"/>
          <p:cNvSpPr/>
          <p:nvPr/>
        </p:nvSpPr>
        <p:spPr>
          <a:xfrm>
            <a:off x="1643329" y="5343941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0" name="Forma livre 9"/>
          <p:cNvSpPr/>
          <p:nvPr/>
        </p:nvSpPr>
        <p:spPr>
          <a:xfrm>
            <a:off x="511508" y="5803354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Armazenar nas estantes na sequência da NF 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11" name="Forma livre 10"/>
          <p:cNvSpPr/>
          <p:nvPr/>
        </p:nvSpPr>
        <p:spPr>
          <a:xfrm>
            <a:off x="549608" y="7460387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Conferir o s valores da NF com o da cotação 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12" name="Seta para baixo 11"/>
          <p:cNvSpPr/>
          <p:nvPr/>
        </p:nvSpPr>
        <p:spPr>
          <a:xfrm>
            <a:off x="1643329" y="703941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3" name="Forma livre 12"/>
          <p:cNvSpPr/>
          <p:nvPr/>
        </p:nvSpPr>
        <p:spPr>
          <a:xfrm>
            <a:off x="3787178" y="2129782"/>
            <a:ext cx="2522511" cy="2357168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Identificar o material:</a:t>
            </a:r>
          </a:p>
          <a:p>
            <a:pPr marL="285750" indent="-28575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700" dirty="0" smtClean="0">
                <a:solidFill>
                  <a:schemeClr val="tx1"/>
                </a:solidFill>
              </a:rPr>
              <a:t>Nº do pedido</a:t>
            </a:r>
          </a:p>
          <a:p>
            <a:pPr marL="285750" indent="-28575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700" dirty="0" smtClean="0">
                <a:solidFill>
                  <a:schemeClr val="tx1"/>
                </a:solidFill>
              </a:rPr>
              <a:t>Fornecedor</a:t>
            </a:r>
          </a:p>
          <a:p>
            <a:pPr marL="285750" indent="-28575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700" dirty="0" smtClean="0">
                <a:solidFill>
                  <a:schemeClr val="tx1"/>
                </a:solidFill>
              </a:rPr>
              <a:t>Nº do empenho</a:t>
            </a:r>
          </a:p>
          <a:p>
            <a:pPr marL="285750" indent="-28575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700" dirty="0" smtClean="0">
                <a:solidFill>
                  <a:schemeClr val="tx1"/>
                </a:solidFill>
              </a:rPr>
              <a:t>Data de recebimento</a:t>
            </a:r>
          </a:p>
          <a:p>
            <a:pPr marL="285750" indent="-28575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700" dirty="0" smtClean="0">
                <a:solidFill>
                  <a:schemeClr val="tx1"/>
                </a:solidFill>
              </a:rPr>
              <a:t>Quant. </a:t>
            </a:r>
            <a:r>
              <a:rPr lang="pt-BR" sz="1700" dirty="0">
                <a:solidFill>
                  <a:schemeClr val="tx1"/>
                </a:solidFill>
              </a:rPr>
              <a:t>d</a:t>
            </a:r>
            <a:r>
              <a:rPr lang="pt-BR" sz="1700" dirty="0" smtClean="0">
                <a:solidFill>
                  <a:schemeClr val="tx1"/>
                </a:solidFill>
              </a:rPr>
              <a:t>e exemplares.</a:t>
            </a:r>
            <a:endParaRPr lang="pt-BR" sz="1700" dirty="0">
              <a:solidFill>
                <a:schemeClr val="tx1"/>
              </a:solidFill>
            </a:endParaRPr>
          </a:p>
        </p:txBody>
      </p:sp>
      <p:cxnSp>
        <p:nvCxnSpPr>
          <p:cNvPr id="14" name="Conector reto 13"/>
          <p:cNvCxnSpPr/>
          <p:nvPr/>
        </p:nvCxnSpPr>
        <p:spPr>
          <a:xfrm>
            <a:off x="3212928" y="2561271"/>
            <a:ext cx="2568" cy="35712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/>
        </p:nvCxnSpPr>
        <p:spPr>
          <a:xfrm flipV="1">
            <a:off x="2954441" y="6132470"/>
            <a:ext cx="261055" cy="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Conector de seta reta 15"/>
          <p:cNvCxnSpPr/>
          <p:nvPr/>
        </p:nvCxnSpPr>
        <p:spPr>
          <a:xfrm>
            <a:off x="3215496" y="2590556"/>
            <a:ext cx="51962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Forma livre 18"/>
          <p:cNvSpPr/>
          <p:nvPr/>
        </p:nvSpPr>
        <p:spPr>
          <a:xfrm>
            <a:off x="3824297" y="5286088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Solicitar Nº. de  patrimônio  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21" name="Forma livre 20"/>
          <p:cNvSpPr/>
          <p:nvPr/>
        </p:nvSpPr>
        <p:spPr>
          <a:xfrm>
            <a:off x="3824297" y="6837886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Dar baixa no sistema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23" name="Forma livre 22"/>
          <p:cNvSpPr/>
          <p:nvPr/>
        </p:nvSpPr>
        <p:spPr>
          <a:xfrm>
            <a:off x="6964314" y="2125310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Afixar carimbos:</a:t>
            </a:r>
          </a:p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900" dirty="0" smtClean="0">
                <a:solidFill>
                  <a:schemeClr val="tx1"/>
                </a:solidFill>
              </a:rPr>
              <a:t>Registro</a:t>
            </a:r>
          </a:p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900" dirty="0">
                <a:solidFill>
                  <a:schemeClr val="tx1"/>
                </a:solidFill>
              </a:rPr>
              <a:t>P</a:t>
            </a:r>
            <a:r>
              <a:rPr lang="pt-BR" sz="1900" dirty="0" smtClean="0">
                <a:solidFill>
                  <a:schemeClr val="tx1"/>
                </a:solidFill>
              </a:rPr>
              <a:t>ropriedade</a:t>
            </a:r>
          </a:p>
        </p:txBody>
      </p:sp>
      <p:sp>
        <p:nvSpPr>
          <p:cNvPr id="24" name="Forma livre 23"/>
          <p:cNvSpPr/>
          <p:nvPr/>
        </p:nvSpPr>
        <p:spPr>
          <a:xfrm>
            <a:off x="3894298" y="8436650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Inserir a nota na planilha de controle de recebimento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25" name="Seta para baixo 24"/>
          <p:cNvSpPr/>
          <p:nvPr/>
        </p:nvSpPr>
        <p:spPr>
          <a:xfrm rot="16200000">
            <a:off x="6512117" y="2553238"/>
            <a:ext cx="297047" cy="37168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26" name="Seta para baixo 25"/>
          <p:cNvSpPr/>
          <p:nvPr/>
        </p:nvSpPr>
        <p:spPr>
          <a:xfrm>
            <a:off x="4820516" y="6424495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cxnSp>
        <p:nvCxnSpPr>
          <p:cNvPr id="27" name="Conector reto 26"/>
          <p:cNvCxnSpPr/>
          <p:nvPr/>
        </p:nvCxnSpPr>
        <p:spPr>
          <a:xfrm>
            <a:off x="3012389" y="8032795"/>
            <a:ext cx="471572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to 27"/>
          <p:cNvCxnSpPr/>
          <p:nvPr/>
        </p:nvCxnSpPr>
        <p:spPr>
          <a:xfrm flipH="1">
            <a:off x="3475307" y="6069716"/>
            <a:ext cx="8654" cy="196307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2" name="Conector de seta reta 31"/>
          <p:cNvCxnSpPr/>
          <p:nvPr/>
        </p:nvCxnSpPr>
        <p:spPr>
          <a:xfrm>
            <a:off x="3457902" y="6088803"/>
            <a:ext cx="27721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Forma livre 37"/>
          <p:cNvSpPr/>
          <p:nvPr/>
        </p:nvSpPr>
        <p:spPr>
          <a:xfrm>
            <a:off x="10109697" y="8299151"/>
            <a:ext cx="2461435" cy="1120232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776" tIns="76776" rIns="76776" bIns="76776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/>
              <a:t>Encaminhar  a CPT</a:t>
            </a:r>
            <a:endParaRPr lang="pt-BR" sz="1900" dirty="0"/>
          </a:p>
        </p:txBody>
      </p:sp>
      <p:sp>
        <p:nvSpPr>
          <p:cNvPr id="39" name="Seta para baixo 38"/>
          <p:cNvSpPr/>
          <p:nvPr/>
        </p:nvSpPr>
        <p:spPr>
          <a:xfrm rot="16200000">
            <a:off x="6512118" y="8771973"/>
            <a:ext cx="297047" cy="37168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40" name="Forma livre 39"/>
          <p:cNvSpPr/>
          <p:nvPr/>
        </p:nvSpPr>
        <p:spPr>
          <a:xfrm>
            <a:off x="6947968" y="3847070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Fazer e afixar etiqueta de patrimônio</a:t>
            </a:r>
          </a:p>
        </p:txBody>
      </p:sp>
      <p:sp>
        <p:nvSpPr>
          <p:cNvPr id="41" name="Seta para baixo 40"/>
          <p:cNvSpPr/>
          <p:nvPr/>
        </p:nvSpPr>
        <p:spPr>
          <a:xfrm>
            <a:off x="7975092" y="3371984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47" name="Seta para baixo 46"/>
          <p:cNvSpPr/>
          <p:nvPr/>
        </p:nvSpPr>
        <p:spPr>
          <a:xfrm rot="16200000">
            <a:off x="8016444" y="5691151"/>
            <a:ext cx="248749" cy="3576751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48" name="Forma livre 47"/>
          <p:cNvSpPr/>
          <p:nvPr/>
        </p:nvSpPr>
        <p:spPr>
          <a:xfrm>
            <a:off x="10122860" y="6745250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Colocar no carrinho e identificar </a:t>
            </a:r>
          </a:p>
        </p:txBody>
      </p:sp>
      <p:sp>
        <p:nvSpPr>
          <p:cNvPr id="49" name="Seta para baixo 48"/>
          <p:cNvSpPr/>
          <p:nvPr/>
        </p:nvSpPr>
        <p:spPr>
          <a:xfrm>
            <a:off x="11173064" y="7872418"/>
            <a:ext cx="288034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51" name="Forma livre 50"/>
          <p:cNvSpPr/>
          <p:nvPr/>
        </p:nvSpPr>
        <p:spPr>
          <a:xfrm>
            <a:off x="7009619" y="8350950"/>
            <a:ext cx="2461435" cy="1120232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776" tIns="76776" rIns="76776" bIns="76776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/>
              <a:t>Arquivar cópia  da NF </a:t>
            </a:r>
            <a:endParaRPr lang="pt-BR" sz="1900" dirty="0"/>
          </a:p>
        </p:txBody>
      </p:sp>
      <p:sp>
        <p:nvSpPr>
          <p:cNvPr id="52" name="Seta para baixo 51"/>
          <p:cNvSpPr/>
          <p:nvPr/>
        </p:nvSpPr>
        <p:spPr>
          <a:xfrm rot="16200000">
            <a:off x="6459789" y="5278001"/>
            <a:ext cx="297047" cy="476339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59" name="Seta para baixo 58"/>
          <p:cNvSpPr/>
          <p:nvPr/>
        </p:nvSpPr>
        <p:spPr>
          <a:xfrm rot="16200000">
            <a:off x="6565616" y="4320655"/>
            <a:ext cx="297047" cy="264686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60" name="Forma livre 59"/>
          <p:cNvSpPr/>
          <p:nvPr/>
        </p:nvSpPr>
        <p:spPr>
          <a:xfrm>
            <a:off x="7004438" y="5142077"/>
            <a:ext cx="2390984" cy="67944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>
                <a:solidFill>
                  <a:schemeClr val="tx1"/>
                </a:solidFill>
              </a:rPr>
              <a:t>Encaminhar NF a secretaria</a:t>
            </a: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61" name="Forma livre 60"/>
          <p:cNvSpPr/>
          <p:nvPr/>
        </p:nvSpPr>
        <p:spPr>
          <a:xfrm>
            <a:off x="6992958" y="6359968"/>
            <a:ext cx="2390984" cy="67944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>
                <a:solidFill>
                  <a:schemeClr val="bg1"/>
                </a:solidFill>
              </a:rPr>
              <a:t>Enviar a NF a Diretoria de  Materiais e Patrimônio</a:t>
            </a:r>
            <a:endParaRPr lang="pt-BR" sz="1600" dirty="0">
              <a:solidFill>
                <a:schemeClr val="bg1"/>
              </a:solidFill>
            </a:endParaRPr>
          </a:p>
        </p:txBody>
      </p:sp>
      <p:sp>
        <p:nvSpPr>
          <p:cNvPr id="72" name="Seta para baixo 71"/>
          <p:cNvSpPr/>
          <p:nvPr/>
        </p:nvSpPr>
        <p:spPr>
          <a:xfrm>
            <a:off x="7942418" y="5928425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73" name="Seta para baixo 72"/>
          <p:cNvSpPr/>
          <p:nvPr/>
        </p:nvSpPr>
        <p:spPr>
          <a:xfrm>
            <a:off x="4820516" y="7977653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92" name="Seta dobrada 91"/>
          <p:cNvSpPr/>
          <p:nvPr/>
        </p:nvSpPr>
        <p:spPr>
          <a:xfrm rot="5400000">
            <a:off x="9288874" y="4340372"/>
            <a:ext cx="2466534" cy="2090847"/>
          </a:xfrm>
          <a:prstGeom prst="bentArrow">
            <a:avLst>
              <a:gd name="adj1" fmla="val 7467"/>
              <a:gd name="adj2" fmla="val 7349"/>
              <a:gd name="adj3" fmla="val 11333"/>
              <a:gd name="adj4" fmla="val 4615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3" name="Espaço Reservado para Número de Slide 4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2D0437-A21A-4306-9264-AC64B4D8D2DA}" type="slidenum">
              <a:rPr lang="pt-BR" smtClean="0"/>
              <a:pPr>
                <a:defRPr/>
              </a:pPr>
              <a:t>21</a:t>
            </a:fld>
            <a:endParaRPr lang="pt-BR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3" name="Conector reto 52"/>
          <p:cNvCxnSpPr/>
          <p:nvPr/>
        </p:nvCxnSpPr>
        <p:spPr>
          <a:xfrm flipV="1">
            <a:off x="3324870" y="2936303"/>
            <a:ext cx="0" cy="1813742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CaixaDeTexto 3"/>
          <p:cNvSpPr txBox="1"/>
          <p:nvPr/>
        </p:nvSpPr>
        <p:spPr>
          <a:xfrm>
            <a:off x="2462783" y="338089"/>
            <a:ext cx="87674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Setor de Seleção, Aquisição e Registro – Recebimento material por doação/permuta</a:t>
            </a:r>
            <a:endParaRPr lang="pt-BR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Forma livre 2"/>
          <p:cNvSpPr/>
          <p:nvPr/>
        </p:nvSpPr>
        <p:spPr>
          <a:xfrm>
            <a:off x="497701" y="768152"/>
            <a:ext cx="2461435" cy="1120232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776" tIns="76776" rIns="76776" bIns="76776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/>
              <a:t>Recebimento do material</a:t>
            </a:r>
            <a:endParaRPr lang="pt-BR" sz="1900" dirty="0"/>
          </a:p>
        </p:txBody>
      </p:sp>
      <p:sp>
        <p:nvSpPr>
          <p:cNvPr id="5" name="Forma livre 4"/>
          <p:cNvSpPr/>
          <p:nvPr/>
        </p:nvSpPr>
        <p:spPr>
          <a:xfrm>
            <a:off x="549608" y="2502869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Avaliação.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6" name="Seta para baixo 5"/>
          <p:cNvSpPr/>
          <p:nvPr/>
        </p:nvSpPr>
        <p:spPr>
          <a:xfrm>
            <a:off x="1624785" y="1991226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7" name="Seta para baixo 6"/>
          <p:cNvSpPr/>
          <p:nvPr/>
        </p:nvSpPr>
        <p:spPr>
          <a:xfrm>
            <a:off x="1624785" y="3722795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8" name="Forma livre 7"/>
          <p:cNvSpPr/>
          <p:nvPr/>
        </p:nvSpPr>
        <p:spPr>
          <a:xfrm>
            <a:off x="510864" y="4152528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>
                <a:solidFill>
                  <a:schemeClr val="tx1"/>
                </a:solidFill>
              </a:rPr>
              <a:t>I</a:t>
            </a:r>
            <a:r>
              <a:rPr lang="pt-BR" sz="1900" dirty="0" smtClean="0">
                <a:solidFill>
                  <a:schemeClr val="tx1"/>
                </a:solidFill>
              </a:rPr>
              <a:t>nserir no acervo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9" name="Seta para baixo 8"/>
          <p:cNvSpPr/>
          <p:nvPr/>
        </p:nvSpPr>
        <p:spPr>
          <a:xfrm>
            <a:off x="1643329" y="5343941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2" name="Seta para baixo 11"/>
          <p:cNvSpPr/>
          <p:nvPr/>
        </p:nvSpPr>
        <p:spPr>
          <a:xfrm>
            <a:off x="1643329" y="703941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9" name="Forma livre 18"/>
          <p:cNvSpPr/>
          <p:nvPr/>
        </p:nvSpPr>
        <p:spPr>
          <a:xfrm>
            <a:off x="526716" y="5842702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Inserir na estatística de avaliação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23" name="Forma livre 22"/>
          <p:cNvSpPr/>
          <p:nvPr/>
        </p:nvSpPr>
        <p:spPr>
          <a:xfrm>
            <a:off x="497701" y="7620764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Afixar carimbos:</a:t>
            </a:r>
          </a:p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900" dirty="0" smtClean="0">
                <a:solidFill>
                  <a:schemeClr val="tx1"/>
                </a:solidFill>
              </a:rPr>
              <a:t>Registro</a:t>
            </a:r>
          </a:p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900" dirty="0">
                <a:solidFill>
                  <a:schemeClr val="tx1"/>
                </a:solidFill>
              </a:rPr>
              <a:t>P</a:t>
            </a:r>
            <a:r>
              <a:rPr lang="pt-BR" sz="1900" dirty="0" smtClean="0">
                <a:solidFill>
                  <a:schemeClr val="tx1"/>
                </a:solidFill>
              </a:rPr>
              <a:t>ropriedade</a:t>
            </a:r>
          </a:p>
        </p:txBody>
      </p:sp>
      <p:sp>
        <p:nvSpPr>
          <p:cNvPr id="25" name="Seta para baixo 24"/>
          <p:cNvSpPr/>
          <p:nvPr/>
        </p:nvSpPr>
        <p:spPr>
          <a:xfrm rot="16200000">
            <a:off x="3232943" y="2742129"/>
            <a:ext cx="297047" cy="538377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8" name="Forma livre 37"/>
          <p:cNvSpPr/>
          <p:nvPr/>
        </p:nvSpPr>
        <p:spPr>
          <a:xfrm>
            <a:off x="6846483" y="2412129"/>
            <a:ext cx="2461435" cy="1120232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776" tIns="76776" rIns="76776" bIns="76776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/>
              <a:t>Encaminhar  ao Setor de intercâmbio e doação</a:t>
            </a:r>
            <a:endParaRPr lang="pt-BR" sz="1900" dirty="0"/>
          </a:p>
        </p:txBody>
      </p:sp>
      <p:sp>
        <p:nvSpPr>
          <p:cNvPr id="39" name="Seta para baixo 38"/>
          <p:cNvSpPr/>
          <p:nvPr/>
        </p:nvSpPr>
        <p:spPr>
          <a:xfrm rot="16200000">
            <a:off x="3149595" y="7907783"/>
            <a:ext cx="297047" cy="37168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48" name="Forma livre 47"/>
          <p:cNvSpPr/>
          <p:nvPr/>
        </p:nvSpPr>
        <p:spPr>
          <a:xfrm>
            <a:off x="3692103" y="7620764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Colocar no carrinho </a:t>
            </a:r>
          </a:p>
        </p:txBody>
      </p:sp>
      <p:sp>
        <p:nvSpPr>
          <p:cNvPr id="42" name="Forma livre 41"/>
          <p:cNvSpPr/>
          <p:nvPr/>
        </p:nvSpPr>
        <p:spPr>
          <a:xfrm>
            <a:off x="3733130" y="2502869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Doação/Permuta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43" name="Seta para baixo 42"/>
          <p:cNvSpPr/>
          <p:nvPr/>
        </p:nvSpPr>
        <p:spPr>
          <a:xfrm rot="16200000">
            <a:off x="6342252" y="2825476"/>
            <a:ext cx="297047" cy="37168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44" name="Seta para baixo 43"/>
          <p:cNvSpPr/>
          <p:nvPr/>
        </p:nvSpPr>
        <p:spPr>
          <a:xfrm rot="16200000">
            <a:off x="6382972" y="7952188"/>
            <a:ext cx="297047" cy="37168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45" name="Forma livre 44"/>
          <p:cNvSpPr/>
          <p:nvPr/>
        </p:nvSpPr>
        <p:spPr>
          <a:xfrm>
            <a:off x="6846483" y="7499815"/>
            <a:ext cx="2461435" cy="1120232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776" tIns="76776" rIns="76776" bIns="76776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/>
              <a:t>Encaminhar  a CPT</a:t>
            </a:r>
            <a:endParaRPr lang="pt-BR" sz="1900" dirty="0"/>
          </a:p>
        </p:txBody>
      </p:sp>
      <p:sp>
        <p:nvSpPr>
          <p:cNvPr id="46" name="Forma livre 45"/>
          <p:cNvSpPr/>
          <p:nvPr/>
        </p:nvSpPr>
        <p:spPr>
          <a:xfrm>
            <a:off x="3726805" y="4194737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bg1"/>
                </a:solidFill>
              </a:rPr>
              <a:t>Descarte</a:t>
            </a:r>
            <a:endParaRPr lang="pt-BR" sz="1900" dirty="0">
              <a:solidFill>
                <a:schemeClr val="bg1"/>
              </a:solidFill>
            </a:endParaRPr>
          </a:p>
        </p:txBody>
      </p:sp>
      <p:sp>
        <p:nvSpPr>
          <p:cNvPr id="58" name="Seta para baixo 57"/>
          <p:cNvSpPr/>
          <p:nvPr/>
        </p:nvSpPr>
        <p:spPr>
          <a:xfrm rot="16200000">
            <a:off x="3306357" y="4564203"/>
            <a:ext cx="297047" cy="37168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26" name="Espaço Reservado para Número de Slide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2D0437-A21A-4306-9264-AC64B4D8D2DA}" type="slidenum">
              <a:rPr lang="pt-BR" smtClean="0"/>
              <a:pPr>
                <a:defRPr/>
              </a:pPr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1050246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462783" y="338089"/>
            <a:ext cx="77575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Setor de Seleção, Aquisição e Registro – Recebimento material de projeto </a:t>
            </a:r>
            <a:endParaRPr lang="pt-BR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Forma livre 2"/>
          <p:cNvSpPr/>
          <p:nvPr/>
        </p:nvSpPr>
        <p:spPr>
          <a:xfrm>
            <a:off x="468035" y="1292500"/>
            <a:ext cx="2461435" cy="1120232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776" tIns="76776" rIns="76776" bIns="76776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/>
              <a:t>Recebimento do material</a:t>
            </a:r>
            <a:endParaRPr lang="pt-BR" sz="1900" dirty="0"/>
          </a:p>
        </p:txBody>
      </p:sp>
      <p:sp>
        <p:nvSpPr>
          <p:cNvPr id="4" name="Seta para baixo 3"/>
          <p:cNvSpPr/>
          <p:nvPr/>
        </p:nvSpPr>
        <p:spPr>
          <a:xfrm>
            <a:off x="1549793" y="2568352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5" name="Forma livre 4"/>
          <p:cNvSpPr/>
          <p:nvPr/>
        </p:nvSpPr>
        <p:spPr>
          <a:xfrm>
            <a:off x="468035" y="3020135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Conferir material e NF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6" name="Forma livre 5"/>
          <p:cNvSpPr/>
          <p:nvPr/>
        </p:nvSpPr>
        <p:spPr>
          <a:xfrm>
            <a:off x="468035" y="4728592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Solicitar a FUNDECC termo de outorga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7" name="Seta para baixo 6"/>
          <p:cNvSpPr/>
          <p:nvPr/>
        </p:nvSpPr>
        <p:spPr>
          <a:xfrm>
            <a:off x="1534045" y="4224536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8" name="Seta para baixo 7"/>
          <p:cNvSpPr/>
          <p:nvPr/>
        </p:nvSpPr>
        <p:spPr>
          <a:xfrm>
            <a:off x="1572006" y="5952728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9" name="Forma livre 8"/>
          <p:cNvSpPr/>
          <p:nvPr/>
        </p:nvSpPr>
        <p:spPr>
          <a:xfrm>
            <a:off x="468035" y="6456784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Cadastrar licitação  dar baixa no sistema  (para gerar o pedido)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10" name="Forma livre 9"/>
          <p:cNvSpPr/>
          <p:nvPr/>
        </p:nvSpPr>
        <p:spPr>
          <a:xfrm>
            <a:off x="3822101" y="3038018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Encaminhar a CPT para processamento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11" name="Forma livre 10"/>
          <p:cNvSpPr/>
          <p:nvPr/>
        </p:nvSpPr>
        <p:spPr>
          <a:xfrm>
            <a:off x="481198" y="8040960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Afixar carimbos:</a:t>
            </a:r>
          </a:p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900" dirty="0" smtClean="0">
                <a:solidFill>
                  <a:schemeClr val="tx1"/>
                </a:solidFill>
              </a:rPr>
              <a:t>Registro</a:t>
            </a:r>
          </a:p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900" dirty="0">
                <a:solidFill>
                  <a:schemeClr val="tx1"/>
                </a:solidFill>
              </a:rPr>
              <a:t>P</a:t>
            </a:r>
            <a:r>
              <a:rPr lang="pt-BR" sz="1900" dirty="0" smtClean="0">
                <a:solidFill>
                  <a:schemeClr val="tx1"/>
                </a:solidFill>
              </a:rPr>
              <a:t>ropriedade</a:t>
            </a:r>
          </a:p>
        </p:txBody>
      </p:sp>
      <p:sp>
        <p:nvSpPr>
          <p:cNvPr id="12" name="Seta para baixo 11"/>
          <p:cNvSpPr/>
          <p:nvPr/>
        </p:nvSpPr>
        <p:spPr>
          <a:xfrm>
            <a:off x="1556375" y="7618309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cxnSp>
        <p:nvCxnSpPr>
          <p:cNvPr id="13" name="Conector reto 12"/>
          <p:cNvCxnSpPr/>
          <p:nvPr/>
        </p:nvCxnSpPr>
        <p:spPr>
          <a:xfrm flipH="1">
            <a:off x="3249715" y="3537401"/>
            <a:ext cx="17067" cy="502082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>
            <a:off x="2929470" y="8558226"/>
            <a:ext cx="337312" cy="1725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Conector de seta reta 17"/>
          <p:cNvCxnSpPr/>
          <p:nvPr/>
        </p:nvCxnSpPr>
        <p:spPr>
          <a:xfrm>
            <a:off x="3266782" y="3555284"/>
            <a:ext cx="40344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Seta para baixo 18"/>
          <p:cNvSpPr/>
          <p:nvPr/>
        </p:nvSpPr>
        <p:spPr>
          <a:xfrm>
            <a:off x="4897278" y="4224536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20" name="Forma livre 19"/>
          <p:cNvSpPr/>
          <p:nvPr/>
        </p:nvSpPr>
        <p:spPr>
          <a:xfrm>
            <a:off x="3893265" y="4763709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Retorno do material a CDA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21" name="Seta para baixo 20"/>
          <p:cNvSpPr/>
          <p:nvPr/>
        </p:nvSpPr>
        <p:spPr>
          <a:xfrm>
            <a:off x="4897278" y="5952728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22" name="Forma livre 21"/>
          <p:cNvSpPr/>
          <p:nvPr/>
        </p:nvSpPr>
        <p:spPr>
          <a:xfrm>
            <a:off x="3864715" y="6456784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Enviar </a:t>
            </a:r>
            <a:r>
              <a:rPr lang="pt-BR" sz="1900" dirty="0" err="1" smtClean="0">
                <a:solidFill>
                  <a:schemeClr val="tx1"/>
                </a:solidFill>
              </a:rPr>
              <a:t>email</a:t>
            </a:r>
            <a:r>
              <a:rPr lang="pt-BR" sz="1900" dirty="0" smtClean="0">
                <a:solidFill>
                  <a:schemeClr val="tx1"/>
                </a:solidFill>
              </a:rPr>
              <a:t> ao professor 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23" name="Forma livre 22"/>
          <p:cNvSpPr/>
          <p:nvPr/>
        </p:nvSpPr>
        <p:spPr>
          <a:xfrm>
            <a:off x="6904856" y="6456784"/>
            <a:ext cx="2567778" cy="227290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>
                <a:solidFill>
                  <a:schemeClr val="tx1"/>
                </a:solidFill>
              </a:rPr>
              <a:t>Alterar status:</a:t>
            </a:r>
          </a:p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900" dirty="0">
                <a:solidFill>
                  <a:schemeClr val="tx1"/>
                </a:solidFill>
              </a:rPr>
              <a:t>Situação: </a:t>
            </a:r>
            <a:r>
              <a:rPr lang="pt-BR" sz="1900" dirty="0" smtClean="0">
                <a:solidFill>
                  <a:schemeClr val="tx1"/>
                </a:solidFill>
              </a:rPr>
              <a:t> </a:t>
            </a:r>
            <a:r>
              <a:rPr lang="pt-BR" sz="1900" dirty="0" smtClean="0">
                <a:solidFill>
                  <a:schemeClr val="tx1"/>
                </a:solidFill>
              </a:rPr>
              <a:t>normal</a:t>
            </a:r>
            <a:endParaRPr lang="pt-BR" sz="1900" dirty="0">
              <a:solidFill>
                <a:schemeClr val="tx1"/>
              </a:solidFill>
            </a:endParaRPr>
          </a:p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900" dirty="0">
                <a:solidFill>
                  <a:schemeClr val="tx1"/>
                </a:solidFill>
              </a:rPr>
              <a:t> Localização: não disponível</a:t>
            </a:r>
          </a:p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900" dirty="0">
                <a:solidFill>
                  <a:schemeClr val="tx1"/>
                </a:solidFill>
              </a:rPr>
              <a:t> Tipo de empréstimo: não disponível</a:t>
            </a:r>
          </a:p>
        </p:txBody>
      </p:sp>
      <p:sp>
        <p:nvSpPr>
          <p:cNvPr id="24" name="Seta para baixo 23"/>
          <p:cNvSpPr/>
          <p:nvPr/>
        </p:nvSpPr>
        <p:spPr>
          <a:xfrm rot="16200000">
            <a:off x="6417113" y="6788208"/>
            <a:ext cx="297047" cy="37168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26" name="Forma livre 25"/>
          <p:cNvSpPr/>
          <p:nvPr/>
        </p:nvSpPr>
        <p:spPr>
          <a:xfrm>
            <a:off x="10168474" y="6456784"/>
            <a:ext cx="2461435" cy="1120232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776" tIns="76776" rIns="76776" bIns="76776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/>
              <a:t>Encaminhar  a coordenação da CIS</a:t>
            </a:r>
            <a:endParaRPr lang="pt-BR" sz="1900" dirty="0"/>
          </a:p>
        </p:txBody>
      </p:sp>
      <p:sp>
        <p:nvSpPr>
          <p:cNvPr id="27" name="Seta para baixo 26"/>
          <p:cNvSpPr/>
          <p:nvPr/>
        </p:nvSpPr>
        <p:spPr>
          <a:xfrm rot="16200000">
            <a:off x="9702355" y="6791705"/>
            <a:ext cx="297047" cy="37168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28" name="Espaço Reservado para Número de Slide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2D0437-A21A-4306-9264-AC64B4D8D2DA}" type="slidenum">
              <a:rPr lang="pt-BR" smtClean="0"/>
              <a:pPr>
                <a:defRPr/>
              </a:pPr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3656785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016424" y="274256"/>
            <a:ext cx="71336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Setor de intercâmbio e Doação - Processo de recebimento de doação</a:t>
            </a:r>
            <a:endParaRPr lang="pt-BR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Forma livre 7"/>
          <p:cNvSpPr/>
          <p:nvPr/>
        </p:nvSpPr>
        <p:spPr>
          <a:xfrm>
            <a:off x="568152" y="1200200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dirty="0" smtClean="0"/>
              <a:t>Recebimento de doações/permuta</a:t>
            </a:r>
            <a:endParaRPr lang="pt-BR" dirty="0"/>
          </a:p>
        </p:txBody>
      </p:sp>
      <p:sp>
        <p:nvSpPr>
          <p:cNvPr id="4" name="Seta para baixo 3"/>
          <p:cNvSpPr/>
          <p:nvPr/>
        </p:nvSpPr>
        <p:spPr>
          <a:xfrm>
            <a:off x="1643329" y="2311983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5" name="Forma livre 4"/>
          <p:cNvSpPr/>
          <p:nvPr/>
        </p:nvSpPr>
        <p:spPr>
          <a:xfrm>
            <a:off x="3507448" y="1200344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Doações in loco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7" name="Forma livre 6"/>
          <p:cNvSpPr/>
          <p:nvPr/>
        </p:nvSpPr>
        <p:spPr>
          <a:xfrm>
            <a:off x="632669" y="2740863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Doações/permuta recebidas pelo protocolo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9" name="Seta para baixo 8"/>
          <p:cNvSpPr/>
          <p:nvPr/>
        </p:nvSpPr>
        <p:spPr>
          <a:xfrm rot="16200000">
            <a:off x="3118259" y="1624365"/>
            <a:ext cx="297047" cy="37168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0" name="Seta para baixo 9"/>
          <p:cNvSpPr/>
          <p:nvPr/>
        </p:nvSpPr>
        <p:spPr>
          <a:xfrm>
            <a:off x="4433666" y="2311983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1" name="Forma livre 10"/>
          <p:cNvSpPr/>
          <p:nvPr/>
        </p:nvSpPr>
        <p:spPr>
          <a:xfrm>
            <a:off x="3529728" y="2740863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Preenchimento do termo de doação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12" name="Forma livre 11"/>
          <p:cNvSpPr/>
          <p:nvPr/>
        </p:nvSpPr>
        <p:spPr>
          <a:xfrm>
            <a:off x="632669" y="4337182"/>
            <a:ext cx="5323051" cy="67944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Enviar </a:t>
            </a:r>
            <a:r>
              <a:rPr lang="pt-BR" sz="1900" dirty="0" err="1" smtClean="0">
                <a:solidFill>
                  <a:schemeClr val="tx1"/>
                </a:solidFill>
              </a:rPr>
              <a:t>email</a:t>
            </a:r>
            <a:r>
              <a:rPr lang="pt-BR" sz="1900" dirty="0" smtClean="0">
                <a:solidFill>
                  <a:schemeClr val="tx1"/>
                </a:solidFill>
              </a:rPr>
              <a:t> de agradecimento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13" name="Seta para baixo 12"/>
          <p:cNvSpPr/>
          <p:nvPr/>
        </p:nvSpPr>
        <p:spPr>
          <a:xfrm>
            <a:off x="1707846" y="3953867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4" name="Seta para baixo 13"/>
          <p:cNvSpPr/>
          <p:nvPr/>
        </p:nvSpPr>
        <p:spPr>
          <a:xfrm>
            <a:off x="4455946" y="3953867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5" name="Forma livre 14"/>
          <p:cNvSpPr/>
          <p:nvPr/>
        </p:nvSpPr>
        <p:spPr>
          <a:xfrm>
            <a:off x="568152" y="8119168"/>
            <a:ext cx="2512789" cy="67944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Separar os materiais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16" name="Forma livre 15"/>
          <p:cNvSpPr/>
          <p:nvPr/>
        </p:nvSpPr>
        <p:spPr>
          <a:xfrm>
            <a:off x="560660" y="6888832"/>
            <a:ext cx="2520281" cy="67944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Arquivar termo de doação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17" name="Forma livre 16"/>
          <p:cNvSpPr/>
          <p:nvPr/>
        </p:nvSpPr>
        <p:spPr>
          <a:xfrm>
            <a:off x="568152" y="5520680"/>
            <a:ext cx="2512789" cy="67944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850" dirty="0" smtClean="0">
                <a:solidFill>
                  <a:schemeClr val="tx1"/>
                </a:solidFill>
              </a:rPr>
              <a:t>Identificar os materiais             </a:t>
            </a:r>
            <a:r>
              <a:rPr lang="pt-BR" sz="1400" dirty="0" smtClean="0">
                <a:solidFill>
                  <a:schemeClr val="tx1"/>
                </a:solidFill>
              </a:rPr>
              <a:t>(doador e data)</a:t>
            </a:r>
            <a:endParaRPr lang="pt-BR" sz="1400" dirty="0">
              <a:solidFill>
                <a:schemeClr val="tx1"/>
              </a:solidFill>
            </a:endParaRPr>
          </a:p>
        </p:txBody>
      </p:sp>
      <p:sp>
        <p:nvSpPr>
          <p:cNvPr id="18" name="Seta para baixo 17"/>
          <p:cNvSpPr/>
          <p:nvPr/>
        </p:nvSpPr>
        <p:spPr>
          <a:xfrm>
            <a:off x="1643329" y="516064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9" name="Seta para baixo 18"/>
          <p:cNvSpPr/>
          <p:nvPr/>
        </p:nvSpPr>
        <p:spPr>
          <a:xfrm>
            <a:off x="1643329" y="6384776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20" name="Seta para baixo 19"/>
          <p:cNvSpPr/>
          <p:nvPr/>
        </p:nvSpPr>
        <p:spPr>
          <a:xfrm>
            <a:off x="1643329" y="772865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cxnSp>
        <p:nvCxnSpPr>
          <p:cNvPr id="36" name="Conector reto 35"/>
          <p:cNvCxnSpPr/>
          <p:nvPr/>
        </p:nvCxnSpPr>
        <p:spPr>
          <a:xfrm>
            <a:off x="3216881" y="5810216"/>
            <a:ext cx="49901" cy="332811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to 38"/>
          <p:cNvCxnSpPr/>
          <p:nvPr/>
        </p:nvCxnSpPr>
        <p:spPr>
          <a:xfrm>
            <a:off x="1856805" y="9121080"/>
            <a:ext cx="1409977" cy="1725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1" name="Conector de seta reta 40"/>
          <p:cNvCxnSpPr/>
          <p:nvPr/>
        </p:nvCxnSpPr>
        <p:spPr>
          <a:xfrm>
            <a:off x="6100916" y="8458889"/>
            <a:ext cx="50234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2" name="Conector de seta reta 41"/>
          <p:cNvCxnSpPr/>
          <p:nvPr/>
        </p:nvCxnSpPr>
        <p:spPr>
          <a:xfrm>
            <a:off x="6080918" y="5986243"/>
            <a:ext cx="50234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3" name="Conector de seta reta 42"/>
          <p:cNvCxnSpPr/>
          <p:nvPr/>
        </p:nvCxnSpPr>
        <p:spPr>
          <a:xfrm>
            <a:off x="3216881" y="5853082"/>
            <a:ext cx="40344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5" name="Conector de seta reta 44"/>
          <p:cNvCxnSpPr/>
          <p:nvPr/>
        </p:nvCxnSpPr>
        <p:spPr>
          <a:xfrm>
            <a:off x="3266782" y="8458889"/>
            <a:ext cx="40344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6" name="Conector de seta reta 45"/>
          <p:cNvCxnSpPr/>
          <p:nvPr/>
        </p:nvCxnSpPr>
        <p:spPr>
          <a:xfrm>
            <a:off x="3241831" y="7228553"/>
            <a:ext cx="40344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1" name="Conector reto 50"/>
          <p:cNvCxnSpPr/>
          <p:nvPr/>
        </p:nvCxnSpPr>
        <p:spPr>
          <a:xfrm>
            <a:off x="1856805" y="8798610"/>
            <a:ext cx="0" cy="33972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3" name="Forma livre 52"/>
          <p:cNvSpPr/>
          <p:nvPr/>
        </p:nvSpPr>
        <p:spPr>
          <a:xfrm>
            <a:off x="3730185" y="5587712"/>
            <a:ext cx="2225535" cy="797063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Livros/folhetos/ anais etc</a:t>
            </a:r>
            <a:r>
              <a:rPr lang="pt-BR" sz="19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5" name="Forma livre 54"/>
          <p:cNvSpPr/>
          <p:nvPr/>
        </p:nvSpPr>
        <p:spPr>
          <a:xfrm>
            <a:off x="3761944" y="6888832"/>
            <a:ext cx="2225536" cy="839818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Periódicos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56" name="Forma livre 55"/>
          <p:cNvSpPr/>
          <p:nvPr/>
        </p:nvSpPr>
        <p:spPr>
          <a:xfrm>
            <a:off x="3762336" y="8007912"/>
            <a:ext cx="2215664" cy="790697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Informativos</a:t>
            </a:r>
            <a:endParaRPr lang="pt-BR" sz="1900" dirty="0">
              <a:solidFill>
                <a:schemeClr val="tx1"/>
              </a:solidFill>
            </a:endParaRPr>
          </a:p>
        </p:txBody>
      </p:sp>
      <p:cxnSp>
        <p:nvCxnSpPr>
          <p:cNvPr id="62" name="Conector de seta reta 61"/>
          <p:cNvCxnSpPr/>
          <p:nvPr/>
        </p:nvCxnSpPr>
        <p:spPr>
          <a:xfrm>
            <a:off x="6080918" y="7228553"/>
            <a:ext cx="50234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3" name="Forma livre 62"/>
          <p:cNvSpPr/>
          <p:nvPr/>
        </p:nvSpPr>
        <p:spPr>
          <a:xfrm>
            <a:off x="9641159" y="8007911"/>
            <a:ext cx="2225536" cy="790698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bg1"/>
                </a:solidFill>
              </a:rPr>
              <a:t>Colocar nos expositores</a:t>
            </a:r>
            <a:endParaRPr lang="pt-BR" sz="1900" dirty="0">
              <a:solidFill>
                <a:schemeClr val="bg1"/>
              </a:solidFill>
            </a:endParaRPr>
          </a:p>
        </p:txBody>
      </p:sp>
      <p:sp>
        <p:nvSpPr>
          <p:cNvPr id="64" name="Forma livre 63"/>
          <p:cNvSpPr/>
          <p:nvPr/>
        </p:nvSpPr>
        <p:spPr>
          <a:xfrm>
            <a:off x="6713766" y="6888832"/>
            <a:ext cx="2225536" cy="839818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dirty="0" smtClean="0">
                <a:solidFill>
                  <a:schemeClr val="bg1"/>
                </a:solidFill>
              </a:rPr>
              <a:t>Encaminhar Setor de indexação e periódicos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65" name="Forma livre 64"/>
          <p:cNvSpPr/>
          <p:nvPr/>
        </p:nvSpPr>
        <p:spPr>
          <a:xfrm>
            <a:off x="6638968" y="5587713"/>
            <a:ext cx="2225535" cy="797063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Preencher planilha de doações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66" name="Forma livre 65"/>
          <p:cNvSpPr/>
          <p:nvPr/>
        </p:nvSpPr>
        <p:spPr>
          <a:xfrm>
            <a:off x="9641160" y="5587713"/>
            <a:ext cx="2225535" cy="797063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dirty="0" smtClean="0">
                <a:solidFill>
                  <a:schemeClr val="bg1"/>
                </a:solidFill>
              </a:rPr>
              <a:t>Encaminhar Setor de seleção, aquisição e registro</a:t>
            </a:r>
            <a:endParaRPr lang="pt-BR" dirty="0">
              <a:solidFill>
                <a:schemeClr val="bg1"/>
              </a:solidFill>
            </a:endParaRPr>
          </a:p>
        </p:txBody>
      </p:sp>
      <p:cxnSp>
        <p:nvCxnSpPr>
          <p:cNvPr id="67" name="Conector de seta reta 66"/>
          <p:cNvCxnSpPr/>
          <p:nvPr/>
        </p:nvCxnSpPr>
        <p:spPr>
          <a:xfrm>
            <a:off x="9027402" y="5976280"/>
            <a:ext cx="50234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Forma livre 37"/>
          <p:cNvSpPr/>
          <p:nvPr/>
        </p:nvSpPr>
        <p:spPr>
          <a:xfrm>
            <a:off x="6713767" y="8007912"/>
            <a:ext cx="2225535" cy="797063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Carimbar e datar</a:t>
            </a:r>
            <a:endParaRPr lang="pt-BR" sz="1900" dirty="0">
              <a:solidFill>
                <a:schemeClr val="tx1"/>
              </a:solidFill>
            </a:endParaRPr>
          </a:p>
        </p:txBody>
      </p:sp>
      <p:cxnSp>
        <p:nvCxnSpPr>
          <p:cNvPr id="40" name="Conector de seta reta 39"/>
          <p:cNvCxnSpPr/>
          <p:nvPr/>
        </p:nvCxnSpPr>
        <p:spPr>
          <a:xfrm>
            <a:off x="9091702" y="8448926"/>
            <a:ext cx="50234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7" name="Espaço Reservado para Número de Slide 4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2D0437-A21A-4306-9264-AC64B4D8D2DA}" type="slidenum">
              <a:rPr lang="pt-BR" smtClean="0"/>
              <a:pPr>
                <a:defRPr/>
              </a:pPr>
              <a:t>24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016424" y="274256"/>
            <a:ext cx="65021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Setor de intercâmbio e Doação - Processo de envio de doação</a:t>
            </a:r>
            <a:endParaRPr lang="pt-BR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Forma livre 7"/>
          <p:cNvSpPr/>
          <p:nvPr/>
        </p:nvSpPr>
        <p:spPr>
          <a:xfrm>
            <a:off x="568152" y="1200200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dirty="0"/>
              <a:t>D</a:t>
            </a:r>
            <a:r>
              <a:rPr lang="pt-BR" dirty="0" smtClean="0"/>
              <a:t>oações</a:t>
            </a:r>
            <a:endParaRPr lang="pt-BR" dirty="0"/>
          </a:p>
        </p:txBody>
      </p:sp>
      <p:sp>
        <p:nvSpPr>
          <p:cNvPr id="4" name="Seta para baixo 3"/>
          <p:cNvSpPr/>
          <p:nvPr/>
        </p:nvSpPr>
        <p:spPr>
          <a:xfrm>
            <a:off x="1643329" y="2311983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7" name="Forma livre 6"/>
          <p:cNvSpPr/>
          <p:nvPr/>
        </p:nvSpPr>
        <p:spPr>
          <a:xfrm>
            <a:off x="632669" y="2740863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Material avaliado pelo setores da CDA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9" name="Seta para baixo 8"/>
          <p:cNvSpPr/>
          <p:nvPr/>
        </p:nvSpPr>
        <p:spPr>
          <a:xfrm rot="16200000">
            <a:off x="3233055" y="3129575"/>
            <a:ext cx="297047" cy="37168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1" name="Forma livre 10"/>
          <p:cNvSpPr/>
          <p:nvPr/>
        </p:nvSpPr>
        <p:spPr>
          <a:xfrm>
            <a:off x="3652644" y="2752939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Outras instituições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13" name="Seta para baixo 12"/>
          <p:cNvSpPr/>
          <p:nvPr/>
        </p:nvSpPr>
        <p:spPr>
          <a:xfrm>
            <a:off x="1643329" y="3908425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4" name="Seta para baixo 13"/>
          <p:cNvSpPr/>
          <p:nvPr/>
        </p:nvSpPr>
        <p:spPr>
          <a:xfrm>
            <a:off x="10928502" y="3908425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8" name="Seta para baixo 17"/>
          <p:cNvSpPr/>
          <p:nvPr/>
        </p:nvSpPr>
        <p:spPr>
          <a:xfrm>
            <a:off x="1643329" y="5481394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9" name="Seta para baixo 18"/>
          <p:cNvSpPr/>
          <p:nvPr/>
        </p:nvSpPr>
        <p:spPr>
          <a:xfrm>
            <a:off x="1643329" y="7068373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7" name="Forma livre 36"/>
          <p:cNvSpPr/>
          <p:nvPr/>
        </p:nvSpPr>
        <p:spPr>
          <a:xfrm>
            <a:off x="648039" y="5953294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Carimbar como doação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38" name="Forma livre 37"/>
          <p:cNvSpPr/>
          <p:nvPr/>
        </p:nvSpPr>
        <p:spPr>
          <a:xfrm>
            <a:off x="648039" y="4355456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Para módulo de doações na entrada da Biblioteca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40" name="Forma livre 39"/>
          <p:cNvSpPr/>
          <p:nvPr/>
        </p:nvSpPr>
        <p:spPr>
          <a:xfrm>
            <a:off x="9704366" y="2752939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Preencher planilha de doação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47" name="Forma livre 46"/>
          <p:cNvSpPr/>
          <p:nvPr/>
        </p:nvSpPr>
        <p:spPr>
          <a:xfrm>
            <a:off x="9704366" y="4332398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Termo de doação</a:t>
            </a: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(Uma cópia deve ser arquivada)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48" name="Seta para baixo 47"/>
          <p:cNvSpPr/>
          <p:nvPr/>
        </p:nvSpPr>
        <p:spPr>
          <a:xfrm rot="16200000">
            <a:off x="6254073" y="3129575"/>
            <a:ext cx="297047" cy="37168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49" name="Seta para baixo 48"/>
          <p:cNvSpPr/>
          <p:nvPr/>
        </p:nvSpPr>
        <p:spPr>
          <a:xfrm rot="16200000">
            <a:off x="9293126" y="3133451"/>
            <a:ext cx="297047" cy="37168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50" name="Seta para baixo 49"/>
          <p:cNvSpPr/>
          <p:nvPr/>
        </p:nvSpPr>
        <p:spPr>
          <a:xfrm rot="16200000">
            <a:off x="3318279" y="8067840"/>
            <a:ext cx="297047" cy="37168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52" name="Forma livre 51"/>
          <p:cNvSpPr/>
          <p:nvPr/>
        </p:nvSpPr>
        <p:spPr>
          <a:xfrm>
            <a:off x="717111" y="7587892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Armazenar nas estantes do Setor de intercâmbio e doação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54" name="Forma livre 53"/>
          <p:cNvSpPr/>
          <p:nvPr/>
        </p:nvSpPr>
        <p:spPr>
          <a:xfrm>
            <a:off x="3769528" y="7666918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bg1"/>
                </a:solidFill>
              </a:rPr>
              <a:t>Colocar no Módulo de doação </a:t>
            </a:r>
            <a:endParaRPr lang="pt-BR" sz="1900" dirty="0">
              <a:solidFill>
                <a:schemeClr val="bg1"/>
              </a:solidFill>
            </a:endParaRPr>
          </a:p>
        </p:txBody>
      </p:sp>
      <p:sp>
        <p:nvSpPr>
          <p:cNvPr id="23" name="Seta dobrada 22"/>
          <p:cNvSpPr/>
          <p:nvPr/>
        </p:nvSpPr>
        <p:spPr>
          <a:xfrm rot="5400000">
            <a:off x="3388698" y="6119810"/>
            <a:ext cx="1275122" cy="1661043"/>
          </a:xfrm>
          <a:prstGeom prst="bentArrow">
            <a:avLst>
              <a:gd name="adj1" fmla="val 13845"/>
              <a:gd name="adj2" fmla="val 21016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57" name="Seta para baixo 56"/>
          <p:cNvSpPr/>
          <p:nvPr/>
        </p:nvSpPr>
        <p:spPr>
          <a:xfrm>
            <a:off x="10928502" y="5500467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58" name="Seta para baixo 57"/>
          <p:cNvSpPr/>
          <p:nvPr/>
        </p:nvSpPr>
        <p:spPr>
          <a:xfrm rot="5400000">
            <a:off x="9255064" y="6279449"/>
            <a:ext cx="328768" cy="38222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59" name="Forma livre 58"/>
          <p:cNvSpPr/>
          <p:nvPr/>
        </p:nvSpPr>
        <p:spPr>
          <a:xfrm>
            <a:off x="6705510" y="2740863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endParaRPr lang="pt-BR" dirty="0" smtClean="0">
              <a:solidFill>
                <a:schemeClr val="tx1"/>
              </a:solidFill>
            </a:endParaRP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dirty="0" smtClean="0">
                <a:solidFill>
                  <a:schemeClr val="tx1"/>
                </a:solidFill>
              </a:rPr>
              <a:t>Consultar </a:t>
            </a:r>
            <a:r>
              <a:rPr lang="pt-BR" dirty="0">
                <a:solidFill>
                  <a:schemeClr val="tx1"/>
                </a:solidFill>
              </a:rPr>
              <a:t>a instituição sobre interesse em receber  a doação</a:t>
            </a:r>
            <a:r>
              <a:rPr lang="pt-BR" sz="1900" dirty="0">
                <a:solidFill>
                  <a:schemeClr val="tx1"/>
                </a:solidFill>
              </a:rPr>
              <a:t>.</a:t>
            </a: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60" name="Forma livre 59"/>
          <p:cNvSpPr/>
          <p:nvPr/>
        </p:nvSpPr>
        <p:spPr>
          <a:xfrm>
            <a:off x="9708910" y="5915799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Empacotar material a ser doado.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61" name="Seta para baixo 60"/>
          <p:cNvSpPr/>
          <p:nvPr/>
        </p:nvSpPr>
        <p:spPr>
          <a:xfrm>
            <a:off x="10915787" y="7074152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68" name="Forma livre 67"/>
          <p:cNvSpPr/>
          <p:nvPr/>
        </p:nvSpPr>
        <p:spPr>
          <a:xfrm>
            <a:off x="9840610" y="7587892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bg1"/>
                </a:solidFill>
              </a:rPr>
              <a:t>Encaminhar a secretária-BU para envio.</a:t>
            </a:r>
            <a:endParaRPr lang="pt-BR" sz="1900" dirty="0">
              <a:solidFill>
                <a:schemeClr val="bg1"/>
              </a:solidFill>
            </a:endParaRPr>
          </a:p>
        </p:txBody>
      </p:sp>
      <p:sp>
        <p:nvSpPr>
          <p:cNvPr id="69" name="Forma livre 68"/>
          <p:cNvSpPr/>
          <p:nvPr/>
        </p:nvSpPr>
        <p:spPr>
          <a:xfrm>
            <a:off x="6705510" y="5953294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bg1"/>
                </a:solidFill>
              </a:rPr>
              <a:t>Material retirado no Setor de Intercâmbio e  doção</a:t>
            </a:r>
            <a:endParaRPr lang="pt-BR" sz="1900" dirty="0">
              <a:solidFill>
                <a:schemeClr val="bg1"/>
              </a:solidFill>
            </a:endParaRPr>
          </a:p>
        </p:txBody>
      </p:sp>
      <p:sp>
        <p:nvSpPr>
          <p:cNvPr id="30" name="Espaço Reservado para Número de Slide 2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2D0437-A21A-4306-9264-AC64B4D8D2DA}" type="slidenum">
              <a:rPr lang="pt-BR" smtClean="0"/>
              <a:pPr>
                <a:defRPr/>
              </a:pPr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672592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Conector reto 32"/>
          <p:cNvCxnSpPr/>
          <p:nvPr/>
        </p:nvCxnSpPr>
        <p:spPr>
          <a:xfrm flipH="1">
            <a:off x="2602391" y="5145541"/>
            <a:ext cx="1578703" cy="0"/>
          </a:xfrm>
          <a:prstGeom prst="line">
            <a:avLst/>
          </a:prstGeom>
          <a:ln w="762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CaixaDeTexto 1"/>
          <p:cNvSpPr txBox="1"/>
          <p:nvPr/>
        </p:nvSpPr>
        <p:spPr>
          <a:xfrm>
            <a:off x="3400404" y="228568"/>
            <a:ext cx="62442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Setor de Indexação e Periódicos – Assinatura de periódicos</a:t>
            </a:r>
            <a:endParaRPr lang="pt-BR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Forma livre 2"/>
          <p:cNvSpPr/>
          <p:nvPr/>
        </p:nvSpPr>
        <p:spPr>
          <a:xfrm>
            <a:off x="468932" y="3814032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dirty="0" smtClean="0">
                <a:solidFill>
                  <a:schemeClr val="tx1"/>
                </a:solidFill>
              </a:rPr>
              <a:t>Assinatura/renovação dos jornais/</a:t>
            </a:r>
            <a:r>
              <a:rPr lang="pt-BR" dirty="0" err="1" smtClean="0">
                <a:solidFill>
                  <a:schemeClr val="tx1"/>
                </a:solidFill>
              </a:rPr>
              <a:t>Agrianual</a:t>
            </a:r>
            <a:r>
              <a:rPr lang="pt-BR" dirty="0" smtClean="0">
                <a:solidFill>
                  <a:schemeClr val="tx1"/>
                </a:solidFill>
              </a:rPr>
              <a:t>/ </a:t>
            </a:r>
            <a:r>
              <a:rPr lang="pt-BR" dirty="0" err="1" smtClean="0">
                <a:solidFill>
                  <a:schemeClr val="tx1"/>
                </a:solidFill>
              </a:rPr>
              <a:t>Anualpec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5" name="Forma livre 4"/>
          <p:cNvSpPr/>
          <p:nvPr/>
        </p:nvSpPr>
        <p:spPr>
          <a:xfrm>
            <a:off x="522215" y="5385815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Assinaturas dispensa de licitação/inexigibilidade 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8" name="Forma livre 7"/>
          <p:cNvSpPr/>
          <p:nvPr/>
        </p:nvSpPr>
        <p:spPr>
          <a:xfrm>
            <a:off x="468932" y="2581894"/>
            <a:ext cx="5079390" cy="77148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dirty="0" smtClean="0">
                <a:solidFill>
                  <a:schemeClr val="tx1"/>
                </a:solidFill>
              </a:rPr>
              <a:t>Encaminhamento da justificativa e/ou confirmação de interesse na renovação  pelo coordenador a BU/CDA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9" name="Forma livre 8"/>
          <p:cNvSpPr/>
          <p:nvPr/>
        </p:nvSpPr>
        <p:spPr>
          <a:xfrm>
            <a:off x="9857184" y="5396386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Fazer requisição, anexar justificativa da BU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10" name="Forma livre 9"/>
          <p:cNvSpPr/>
          <p:nvPr/>
        </p:nvSpPr>
        <p:spPr>
          <a:xfrm>
            <a:off x="6535860" y="5429754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Encaminhar  a secretária da BU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11" name="Seta para baixo 10"/>
          <p:cNvSpPr/>
          <p:nvPr/>
        </p:nvSpPr>
        <p:spPr>
          <a:xfrm>
            <a:off x="1622356" y="3442506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2" name="Seta para baixo 11"/>
          <p:cNvSpPr/>
          <p:nvPr/>
        </p:nvSpPr>
        <p:spPr>
          <a:xfrm>
            <a:off x="3935001" y="3463647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3" name="Seta para baixo 12"/>
          <p:cNvSpPr/>
          <p:nvPr/>
        </p:nvSpPr>
        <p:spPr>
          <a:xfrm>
            <a:off x="1622356" y="4994427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4" name="Seta para baixo 13"/>
          <p:cNvSpPr/>
          <p:nvPr/>
        </p:nvSpPr>
        <p:spPr>
          <a:xfrm>
            <a:off x="1595960" y="2135427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5" name="Forma livre 14"/>
          <p:cNvSpPr/>
          <p:nvPr/>
        </p:nvSpPr>
        <p:spPr>
          <a:xfrm>
            <a:off x="9870454" y="7016465"/>
            <a:ext cx="2457745" cy="99494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dirty="0" smtClean="0">
                <a:solidFill>
                  <a:schemeClr val="bg1"/>
                </a:solidFill>
              </a:rPr>
              <a:t>Encaminhar a DGM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6" name="Forma livre 15"/>
          <p:cNvSpPr/>
          <p:nvPr/>
        </p:nvSpPr>
        <p:spPr>
          <a:xfrm>
            <a:off x="502075" y="996790"/>
            <a:ext cx="2488553" cy="1001367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dirty="0" smtClean="0"/>
              <a:t>Solicitação do coordenador de curso ou demanda da BU</a:t>
            </a:r>
            <a:endParaRPr lang="pt-BR" dirty="0"/>
          </a:p>
        </p:txBody>
      </p:sp>
      <p:sp>
        <p:nvSpPr>
          <p:cNvPr id="17" name="Forma livre 16"/>
          <p:cNvSpPr/>
          <p:nvPr/>
        </p:nvSpPr>
        <p:spPr>
          <a:xfrm>
            <a:off x="3100050" y="3847685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dirty="0" smtClean="0">
                <a:solidFill>
                  <a:schemeClr val="tx1"/>
                </a:solidFill>
              </a:rPr>
              <a:t>Assinatura/renovação de periódicos técnicos e científicas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9" name="Seta para baixo 18"/>
          <p:cNvSpPr/>
          <p:nvPr/>
        </p:nvSpPr>
        <p:spPr>
          <a:xfrm>
            <a:off x="2541223" y="5145541"/>
            <a:ext cx="297918" cy="160378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20" name="Seta para baixo 19"/>
          <p:cNvSpPr/>
          <p:nvPr/>
        </p:nvSpPr>
        <p:spPr>
          <a:xfrm>
            <a:off x="3883176" y="2135427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22" name="Forma livre 21"/>
          <p:cNvSpPr/>
          <p:nvPr/>
        </p:nvSpPr>
        <p:spPr>
          <a:xfrm>
            <a:off x="3174664" y="5429754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Assinaturas por licitação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23" name="Forma livre 22"/>
          <p:cNvSpPr/>
          <p:nvPr/>
        </p:nvSpPr>
        <p:spPr>
          <a:xfrm>
            <a:off x="468117" y="7051944"/>
            <a:ext cx="2522511" cy="2357168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Solicitar a editora:</a:t>
            </a:r>
          </a:p>
          <a:p>
            <a:pPr marL="285750" indent="-28575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700" dirty="0" smtClean="0">
                <a:solidFill>
                  <a:schemeClr val="tx1"/>
                </a:solidFill>
              </a:rPr>
              <a:t>Proposta de orçamento</a:t>
            </a:r>
          </a:p>
          <a:p>
            <a:pPr marL="285750" indent="-28575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700" dirty="0" smtClean="0">
                <a:solidFill>
                  <a:schemeClr val="tx1"/>
                </a:solidFill>
              </a:rPr>
              <a:t>Carta de exclusividade</a:t>
            </a:r>
          </a:p>
          <a:p>
            <a:pPr marL="285750" indent="-28575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700" dirty="0" smtClean="0">
                <a:solidFill>
                  <a:schemeClr val="tx1"/>
                </a:solidFill>
              </a:rPr>
              <a:t>Três empenhos ou notas fiscais emitidos a outras instituições.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26" name="Forma livre 25"/>
          <p:cNvSpPr/>
          <p:nvPr/>
        </p:nvSpPr>
        <p:spPr>
          <a:xfrm>
            <a:off x="3206370" y="7051944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Solicitar três propostas de orçamento a fornecedores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28" name="Seta para baixo 27"/>
          <p:cNvSpPr/>
          <p:nvPr/>
        </p:nvSpPr>
        <p:spPr>
          <a:xfrm rot="16200000">
            <a:off x="9287312" y="5761178"/>
            <a:ext cx="297047" cy="37168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0" name="Forma livre 29"/>
          <p:cNvSpPr/>
          <p:nvPr/>
        </p:nvSpPr>
        <p:spPr>
          <a:xfrm>
            <a:off x="3133194" y="996790"/>
            <a:ext cx="2415128" cy="1001367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dirty="0" smtClean="0"/>
              <a:t>Consultar o coordenador de curso se há interesse na renovação</a:t>
            </a:r>
            <a:endParaRPr lang="pt-BR" dirty="0"/>
          </a:p>
        </p:txBody>
      </p:sp>
      <p:sp>
        <p:nvSpPr>
          <p:cNvPr id="21" name="Seta para baixo 20"/>
          <p:cNvSpPr/>
          <p:nvPr/>
        </p:nvSpPr>
        <p:spPr>
          <a:xfrm>
            <a:off x="3982245" y="5000457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41" name="Seta para baixo 40"/>
          <p:cNvSpPr/>
          <p:nvPr/>
        </p:nvSpPr>
        <p:spPr>
          <a:xfrm>
            <a:off x="1622356" y="6533609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43" name="Seta para baixo 42"/>
          <p:cNvSpPr/>
          <p:nvPr/>
        </p:nvSpPr>
        <p:spPr>
          <a:xfrm>
            <a:off x="4079186" y="6549023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cxnSp>
        <p:nvCxnSpPr>
          <p:cNvPr id="51" name="Conector reto 50"/>
          <p:cNvCxnSpPr/>
          <p:nvPr/>
        </p:nvCxnSpPr>
        <p:spPr>
          <a:xfrm>
            <a:off x="5986525" y="5903081"/>
            <a:ext cx="24951" cy="305824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to 51"/>
          <p:cNvCxnSpPr/>
          <p:nvPr/>
        </p:nvCxnSpPr>
        <p:spPr>
          <a:xfrm flipH="1">
            <a:off x="3090228" y="8961321"/>
            <a:ext cx="2921248" cy="1337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4" name="Conector reto 53"/>
          <p:cNvCxnSpPr/>
          <p:nvPr/>
        </p:nvCxnSpPr>
        <p:spPr>
          <a:xfrm>
            <a:off x="4324186" y="8197309"/>
            <a:ext cx="0" cy="77738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8" name="Conector de seta reta 57"/>
          <p:cNvCxnSpPr/>
          <p:nvPr/>
        </p:nvCxnSpPr>
        <p:spPr>
          <a:xfrm>
            <a:off x="5986525" y="5913652"/>
            <a:ext cx="40344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9" name="Seta para baixo 58"/>
          <p:cNvSpPr/>
          <p:nvPr/>
        </p:nvSpPr>
        <p:spPr>
          <a:xfrm>
            <a:off x="10932361" y="6526337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2" name="Espaço Reservado para Número de Slide 3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2D0437-A21A-4306-9264-AC64B4D8D2DA}" type="slidenum">
              <a:rPr lang="pt-BR" smtClean="0"/>
              <a:pPr>
                <a:defRPr/>
              </a:pPr>
              <a:t>26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400404" y="228568"/>
            <a:ext cx="62442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Setor de Indexação e Periódicos – Assinatura de periódicos</a:t>
            </a:r>
            <a:endParaRPr lang="pt-BR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Forma livre 2"/>
          <p:cNvSpPr/>
          <p:nvPr/>
        </p:nvSpPr>
        <p:spPr>
          <a:xfrm>
            <a:off x="542356" y="6061321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dirty="0" smtClean="0">
                <a:solidFill>
                  <a:schemeClr val="tx1"/>
                </a:solidFill>
              </a:rPr>
              <a:t>Encaminhar NF a secretária/diretoria BU</a:t>
            </a:r>
            <a:r>
              <a:rPr lang="pt-BR" sz="1400" dirty="0" smtClean="0">
                <a:solidFill>
                  <a:schemeClr val="tx1"/>
                </a:solidFill>
              </a:rPr>
              <a:t> (Necessário assinatura  do diretor)</a:t>
            </a:r>
            <a:endParaRPr lang="pt-BR" sz="1400" dirty="0">
              <a:solidFill>
                <a:schemeClr val="tx1"/>
              </a:solidFill>
            </a:endParaRPr>
          </a:p>
        </p:txBody>
      </p:sp>
      <p:sp>
        <p:nvSpPr>
          <p:cNvPr id="5" name="Forma livre 4"/>
          <p:cNvSpPr/>
          <p:nvPr/>
        </p:nvSpPr>
        <p:spPr>
          <a:xfrm>
            <a:off x="502075" y="4297360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Anotar dados do fascículo na Nota Fiscal (Vol., No., ano)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10" name="Forma livre 9"/>
          <p:cNvSpPr/>
          <p:nvPr/>
        </p:nvSpPr>
        <p:spPr>
          <a:xfrm>
            <a:off x="9708225" y="4286680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Cadastrar assinatura no </a:t>
            </a:r>
            <a:r>
              <a:rPr lang="pt-BR" sz="1900" dirty="0" err="1" smtClean="0">
                <a:solidFill>
                  <a:schemeClr val="tx1"/>
                </a:solidFill>
              </a:rPr>
              <a:t>kardex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11" name="Seta para baixo 10"/>
          <p:cNvSpPr/>
          <p:nvPr/>
        </p:nvSpPr>
        <p:spPr>
          <a:xfrm>
            <a:off x="1622356" y="3847685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2" name="Seta para baixo 11"/>
          <p:cNvSpPr/>
          <p:nvPr/>
        </p:nvSpPr>
        <p:spPr>
          <a:xfrm>
            <a:off x="1595960" y="7271823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3" name="Seta para baixo 12"/>
          <p:cNvSpPr/>
          <p:nvPr/>
        </p:nvSpPr>
        <p:spPr>
          <a:xfrm>
            <a:off x="10804717" y="3847685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4" name="Seta para baixo 13"/>
          <p:cNvSpPr/>
          <p:nvPr/>
        </p:nvSpPr>
        <p:spPr>
          <a:xfrm>
            <a:off x="1595960" y="2135427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5" name="Forma livre 14"/>
          <p:cNvSpPr/>
          <p:nvPr/>
        </p:nvSpPr>
        <p:spPr>
          <a:xfrm>
            <a:off x="9774795" y="7699725"/>
            <a:ext cx="2457745" cy="99494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dirty="0" smtClean="0">
                <a:solidFill>
                  <a:schemeClr val="bg1"/>
                </a:solidFill>
              </a:rPr>
              <a:t>Arquivar cópia do processo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6" name="Forma livre 15"/>
          <p:cNvSpPr/>
          <p:nvPr/>
        </p:nvSpPr>
        <p:spPr>
          <a:xfrm>
            <a:off x="502075" y="996790"/>
            <a:ext cx="2488553" cy="1001367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dirty="0" smtClean="0"/>
              <a:t>Periódico assinado/renovado</a:t>
            </a:r>
            <a:endParaRPr lang="pt-BR" dirty="0"/>
          </a:p>
        </p:txBody>
      </p:sp>
      <p:sp>
        <p:nvSpPr>
          <p:cNvPr id="22" name="Forma livre 21"/>
          <p:cNvSpPr/>
          <p:nvPr/>
        </p:nvSpPr>
        <p:spPr>
          <a:xfrm>
            <a:off x="3610808" y="2589492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Cadastrar licitação no sistema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26" name="Forma livre 25"/>
          <p:cNvSpPr/>
          <p:nvPr/>
        </p:nvSpPr>
        <p:spPr>
          <a:xfrm>
            <a:off x="547179" y="7660139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bg1"/>
                </a:solidFill>
              </a:rPr>
              <a:t>Encaminhar NF </a:t>
            </a:r>
            <a:r>
              <a:rPr lang="pt-BR" sz="1700" dirty="0" smtClean="0">
                <a:solidFill>
                  <a:srgbClr val="FF0000"/>
                </a:solidFill>
              </a:rPr>
              <a:t>PROPLAG</a:t>
            </a:r>
            <a:endParaRPr lang="pt-BR" sz="1700" dirty="0">
              <a:solidFill>
                <a:srgbClr val="FF0000"/>
              </a:solidFill>
            </a:endParaRPr>
          </a:p>
        </p:txBody>
      </p:sp>
      <p:sp>
        <p:nvSpPr>
          <p:cNvPr id="28" name="Seta para baixo 27"/>
          <p:cNvSpPr/>
          <p:nvPr/>
        </p:nvSpPr>
        <p:spPr>
          <a:xfrm rot="16200000">
            <a:off x="3154523" y="2841684"/>
            <a:ext cx="297047" cy="37168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41" name="Seta para baixo 40"/>
          <p:cNvSpPr/>
          <p:nvPr/>
        </p:nvSpPr>
        <p:spPr>
          <a:xfrm>
            <a:off x="1622356" y="557641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43" name="Seta para baixo 42"/>
          <p:cNvSpPr/>
          <p:nvPr/>
        </p:nvSpPr>
        <p:spPr>
          <a:xfrm>
            <a:off x="10815350" y="7271822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59" name="Seta para baixo 58"/>
          <p:cNvSpPr/>
          <p:nvPr/>
        </p:nvSpPr>
        <p:spPr>
          <a:xfrm>
            <a:off x="10804717" y="554211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1" name="Forma livre 30"/>
          <p:cNvSpPr/>
          <p:nvPr/>
        </p:nvSpPr>
        <p:spPr>
          <a:xfrm>
            <a:off x="468932" y="2589492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Recebimento do primeiro fascículo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32" name="Seta para baixo 31"/>
          <p:cNvSpPr/>
          <p:nvPr/>
        </p:nvSpPr>
        <p:spPr>
          <a:xfrm rot="16200000">
            <a:off x="6223804" y="2905894"/>
            <a:ext cx="297047" cy="37168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4" name="Forma livre 33"/>
          <p:cNvSpPr/>
          <p:nvPr/>
        </p:nvSpPr>
        <p:spPr>
          <a:xfrm>
            <a:off x="6686552" y="2586022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Cadastrar o empenho em orçamento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35" name="Seta para baixo 34"/>
          <p:cNvSpPr/>
          <p:nvPr/>
        </p:nvSpPr>
        <p:spPr>
          <a:xfrm rot="16200000">
            <a:off x="9310312" y="2934664"/>
            <a:ext cx="297047" cy="37168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6" name="Forma livre 35"/>
          <p:cNvSpPr/>
          <p:nvPr/>
        </p:nvSpPr>
        <p:spPr>
          <a:xfrm>
            <a:off x="9708225" y="2589491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Dar baixa – Pedido/recebimento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37" name="Forma livre 36"/>
          <p:cNvSpPr/>
          <p:nvPr/>
        </p:nvSpPr>
        <p:spPr>
          <a:xfrm>
            <a:off x="9740173" y="5917708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Preencher planilha de controle de assinaturas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25" name="Espaço Reservado para Número de Slide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2D0437-A21A-4306-9264-AC64B4D8D2DA}" type="slidenum">
              <a:rPr lang="pt-BR" smtClean="0"/>
              <a:pPr>
                <a:defRPr/>
              </a:pPr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25468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" name="Conector reto 60"/>
          <p:cNvCxnSpPr/>
          <p:nvPr/>
        </p:nvCxnSpPr>
        <p:spPr>
          <a:xfrm flipV="1">
            <a:off x="6329362" y="3014650"/>
            <a:ext cx="0" cy="1813742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CaixaDeTexto 1"/>
          <p:cNvSpPr txBox="1"/>
          <p:nvPr/>
        </p:nvSpPr>
        <p:spPr>
          <a:xfrm>
            <a:off x="3400404" y="228568"/>
            <a:ext cx="59586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Setor de Indexação e Periódicos –  Periódicos assinatura</a:t>
            </a:r>
            <a:endParaRPr lang="pt-BR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Forma livre 9"/>
          <p:cNvSpPr/>
          <p:nvPr/>
        </p:nvSpPr>
        <p:spPr>
          <a:xfrm>
            <a:off x="9758386" y="2586022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Gerar e afixar etiqueta de localização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12" name="Seta para baixo 11"/>
          <p:cNvSpPr/>
          <p:nvPr/>
        </p:nvSpPr>
        <p:spPr>
          <a:xfrm>
            <a:off x="10829956" y="3871906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4" name="Seta para baixo 13"/>
          <p:cNvSpPr/>
          <p:nvPr/>
        </p:nvSpPr>
        <p:spPr>
          <a:xfrm>
            <a:off x="1595960" y="2135427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6" name="Forma livre 15"/>
          <p:cNvSpPr/>
          <p:nvPr/>
        </p:nvSpPr>
        <p:spPr>
          <a:xfrm>
            <a:off x="502075" y="996790"/>
            <a:ext cx="2488553" cy="1001367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dirty="0" smtClean="0"/>
              <a:t>Fascículo de periódico</a:t>
            </a:r>
            <a:endParaRPr lang="pt-BR" dirty="0"/>
          </a:p>
        </p:txBody>
      </p:sp>
      <p:sp>
        <p:nvSpPr>
          <p:cNvPr id="28" name="Seta para baixo 27"/>
          <p:cNvSpPr/>
          <p:nvPr/>
        </p:nvSpPr>
        <p:spPr>
          <a:xfrm rot="16200000">
            <a:off x="3154523" y="2841684"/>
            <a:ext cx="297047" cy="37168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2" name="Seta para baixo 31"/>
          <p:cNvSpPr/>
          <p:nvPr/>
        </p:nvSpPr>
        <p:spPr>
          <a:xfrm rot="16200000">
            <a:off x="6223804" y="2905894"/>
            <a:ext cx="297047" cy="37168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4" name="Forma livre 33"/>
          <p:cNvSpPr/>
          <p:nvPr/>
        </p:nvSpPr>
        <p:spPr>
          <a:xfrm>
            <a:off x="471446" y="2586022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Afixar carimbos:</a:t>
            </a:r>
          </a:p>
          <a:p>
            <a:pPr defTabSz="744582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ü"/>
            </a:pPr>
            <a:r>
              <a:rPr lang="pt-BR" sz="1700" dirty="0" smtClean="0">
                <a:solidFill>
                  <a:schemeClr val="tx1"/>
                </a:solidFill>
              </a:rPr>
              <a:t>Propriedade</a:t>
            </a:r>
          </a:p>
          <a:p>
            <a:pPr defTabSz="744582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ü"/>
            </a:pPr>
            <a:r>
              <a:rPr lang="pt-BR" sz="1700" dirty="0" smtClean="0">
                <a:solidFill>
                  <a:schemeClr val="tx1"/>
                </a:solidFill>
              </a:rPr>
              <a:t>Registro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35" name="Seta para baixo 34"/>
          <p:cNvSpPr/>
          <p:nvPr/>
        </p:nvSpPr>
        <p:spPr>
          <a:xfrm rot="16200000">
            <a:off x="9310312" y="2934664"/>
            <a:ext cx="297047" cy="37168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6" name="Forma livre 35"/>
          <p:cNvSpPr/>
          <p:nvPr/>
        </p:nvSpPr>
        <p:spPr>
          <a:xfrm>
            <a:off x="3614718" y="2586022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Inserir fascículos no </a:t>
            </a:r>
            <a:r>
              <a:rPr lang="pt-BR" sz="1700" dirty="0" err="1" smtClean="0">
                <a:solidFill>
                  <a:schemeClr val="tx1"/>
                </a:solidFill>
              </a:rPr>
              <a:t>Kardex</a:t>
            </a:r>
            <a:r>
              <a:rPr lang="pt-BR" sz="1700" dirty="0" smtClean="0">
                <a:solidFill>
                  <a:schemeClr val="tx1"/>
                </a:solidFill>
              </a:rPr>
              <a:t> 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25" name="Seta para baixo 24"/>
          <p:cNvSpPr/>
          <p:nvPr/>
        </p:nvSpPr>
        <p:spPr>
          <a:xfrm rot="16200000">
            <a:off x="6265171" y="4579039"/>
            <a:ext cx="285752" cy="30024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27" name="Forma livre 26"/>
          <p:cNvSpPr/>
          <p:nvPr/>
        </p:nvSpPr>
        <p:spPr>
          <a:xfrm>
            <a:off x="6900866" y="7800996"/>
            <a:ext cx="5429288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bg1"/>
                </a:solidFill>
              </a:rPr>
              <a:t>Enviar email ao coordenador informando recebimento do novo fascículo.</a:t>
            </a:r>
            <a:endParaRPr lang="pt-BR" sz="1900" dirty="0">
              <a:solidFill>
                <a:schemeClr val="bg1"/>
              </a:solidFill>
            </a:endParaRPr>
          </a:p>
        </p:txBody>
      </p:sp>
      <p:sp>
        <p:nvSpPr>
          <p:cNvPr id="33" name="Forma livre 32"/>
          <p:cNvSpPr/>
          <p:nvPr/>
        </p:nvSpPr>
        <p:spPr>
          <a:xfrm>
            <a:off x="6757990" y="4371972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Se disponível versão eletrônica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40" name="Forma livre 39"/>
          <p:cNvSpPr/>
          <p:nvPr/>
        </p:nvSpPr>
        <p:spPr>
          <a:xfrm>
            <a:off x="9758386" y="4371972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dirty="0" smtClean="0">
                <a:solidFill>
                  <a:schemeClr val="tx1"/>
                </a:solidFill>
              </a:rPr>
              <a:t>Afixar etiqueta redonda vermelha</a:t>
            </a:r>
            <a:endParaRPr lang="pt-BR" sz="1400" dirty="0">
              <a:solidFill>
                <a:schemeClr val="tx1"/>
              </a:solidFill>
            </a:endParaRPr>
          </a:p>
        </p:txBody>
      </p:sp>
      <p:sp>
        <p:nvSpPr>
          <p:cNvPr id="42" name="Forma livre 41"/>
          <p:cNvSpPr/>
          <p:nvPr/>
        </p:nvSpPr>
        <p:spPr>
          <a:xfrm>
            <a:off x="9901262" y="6086484"/>
            <a:ext cx="2457745" cy="99494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dirty="0" smtClean="0">
                <a:solidFill>
                  <a:schemeClr val="bg1"/>
                </a:solidFill>
              </a:rPr>
              <a:t>Colocar nos expositores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53" name="Forma livre 52"/>
          <p:cNvSpPr/>
          <p:nvPr/>
        </p:nvSpPr>
        <p:spPr>
          <a:xfrm>
            <a:off x="6686552" y="2586022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Encaminhar a CPT para  afixar e ativar etiqueta </a:t>
            </a:r>
            <a:r>
              <a:rPr lang="pt-BR" sz="1900" dirty="0" err="1" smtClean="0">
                <a:solidFill>
                  <a:schemeClr val="tx1"/>
                </a:solidFill>
              </a:rPr>
              <a:t>rfid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62" name="Forma livre 61"/>
          <p:cNvSpPr/>
          <p:nvPr/>
        </p:nvSpPr>
        <p:spPr>
          <a:xfrm>
            <a:off x="6829428" y="6086484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Salvar cópia do sumário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63" name="Seta para baixo 62"/>
          <p:cNvSpPr/>
          <p:nvPr/>
        </p:nvSpPr>
        <p:spPr>
          <a:xfrm>
            <a:off x="10901394" y="5586418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64" name="Seta para baixo 63"/>
          <p:cNvSpPr/>
          <p:nvPr/>
        </p:nvSpPr>
        <p:spPr>
          <a:xfrm>
            <a:off x="7900998" y="5586418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65" name="Seta para baixo 64"/>
          <p:cNvSpPr/>
          <p:nvPr/>
        </p:nvSpPr>
        <p:spPr>
          <a:xfrm>
            <a:off x="11044270" y="7229492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66" name="Seta para baixo 65"/>
          <p:cNvSpPr/>
          <p:nvPr/>
        </p:nvSpPr>
        <p:spPr>
          <a:xfrm>
            <a:off x="7900998" y="7229492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26" name="Espaço Reservado para Número de Slide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2D0437-A21A-4306-9264-AC64B4D8D2DA}" type="slidenum">
              <a:rPr lang="pt-BR" smtClean="0"/>
              <a:pPr>
                <a:defRPr/>
              </a:pPr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25468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4" name="Conector reto 43"/>
          <p:cNvCxnSpPr/>
          <p:nvPr/>
        </p:nvCxnSpPr>
        <p:spPr>
          <a:xfrm>
            <a:off x="8258190" y="5657858"/>
            <a:ext cx="2637121" cy="1588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to 28"/>
          <p:cNvCxnSpPr/>
          <p:nvPr/>
        </p:nvCxnSpPr>
        <p:spPr>
          <a:xfrm flipV="1">
            <a:off x="3328966" y="4729162"/>
            <a:ext cx="0" cy="1813742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CaixaDeTexto 1"/>
          <p:cNvSpPr txBox="1"/>
          <p:nvPr/>
        </p:nvSpPr>
        <p:spPr>
          <a:xfrm>
            <a:off x="3400404" y="228568"/>
            <a:ext cx="80217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Setor de Indexação e Periódicos –  Periódicos recebidos por doação/permuta</a:t>
            </a:r>
            <a:endParaRPr lang="pt-BR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Forma livre 2"/>
          <p:cNvSpPr/>
          <p:nvPr/>
        </p:nvSpPr>
        <p:spPr>
          <a:xfrm>
            <a:off x="542356" y="6061321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dirty="0" smtClean="0">
                <a:solidFill>
                  <a:schemeClr val="tx1"/>
                </a:solidFill>
              </a:rPr>
              <a:t>Doação</a:t>
            </a:r>
            <a:endParaRPr lang="pt-BR" sz="1400" dirty="0">
              <a:solidFill>
                <a:schemeClr val="tx1"/>
              </a:solidFill>
            </a:endParaRPr>
          </a:p>
        </p:txBody>
      </p:sp>
      <p:sp>
        <p:nvSpPr>
          <p:cNvPr id="5" name="Forma livre 4"/>
          <p:cNvSpPr/>
          <p:nvPr/>
        </p:nvSpPr>
        <p:spPr>
          <a:xfrm>
            <a:off x="502075" y="4297360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Avaliar 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10" name="Forma livre 9"/>
          <p:cNvSpPr/>
          <p:nvPr/>
        </p:nvSpPr>
        <p:spPr>
          <a:xfrm>
            <a:off x="9708225" y="4286680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Gerar e afixar etiqueta de localização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11" name="Seta para baixo 10"/>
          <p:cNvSpPr/>
          <p:nvPr/>
        </p:nvSpPr>
        <p:spPr>
          <a:xfrm>
            <a:off x="1622356" y="3847685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2" name="Seta para baixo 11"/>
          <p:cNvSpPr/>
          <p:nvPr/>
        </p:nvSpPr>
        <p:spPr>
          <a:xfrm>
            <a:off x="1595960" y="7271823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3" name="Seta para baixo 12"/>
          <p:cNvSpPr/>
          <p:nvPr/>
        </p:nvSpPr>
        <p:spPr>
          <a:xfrm>
            <a:off x="10804717" y="3847685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4" name="Seta para baixo 13"/>
          <p:cNvSpPr/>
          <p:nvPr/>
        </p:nvSpPr>
        <p:spPr>
          <a:xfrm>
            <a:off x="1595960" y="2135427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5" name="Forma livre 14"/>
          <p:cNvSpPr/>
          <p:nvPr/>
        </p:nvSpPr>
        <p:spPr>
          <a:xfrm>
            <a:off x="9829824" y="6015046"/>
            <a:ext cx="2457745" cy="99494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dirty="0" smtClean="0">
                <a:solidFill>
                  <a:schemeClr val="bg1"/>
                </a:solidFill>
              </a:rPr>
              <a:t>Enviar a CIS 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6" name="Forma livre 15"/>
          <p:cNvSpPr/>
          <p:nvPr/>
        </p:nvSpPr>
        <p:spPr>
          <a:xfrm>
            <a:off x="502075" y="996790"/>
            <a:ext cx="2488553" cy="1001367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dirty="0" smtClean="0"/>
              <a:t>Fascículo de periódico</a:t>
            </a:r>
            <a:endParaRPr lang="pt-BR" dirty="0"/>
          </a:p>
        </p:txBody>
      </p:sp>
      <p:sp>
        <p:nvSpPr>
          <p:cNvPr id="22" name="Forma livre 21"/>
          <p:cNvSpPr/>
          <p:nvPr/>
        </p:nvSpPr>
        <p:spPr>
          <a:xfrm>
            <a:off x="3610808" y="2589492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Fascículo para completar coleção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28" name="Seta para baixo 27"/>
          <p:cNvSpPr/>
          <p:nvPr/>
        </p:nvSpPr>
        <p:spPr>
          <a:xfrm rot="16200000">
            <a:off x="3154523" y="2841684"/>
            <a:ext cx="297047" cy="37168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41" name="Seta para baixo 40"/>
          <p:cNvSpPr/>
          <p:nvPr/>
        </p:nvSpPr>
        <p:spPr>
          <a:xfrm>
            <a:off x="1622356" y="557641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59" name="Seta para baixo 58"/>
          <p:cNvSpPr/>
          <p:nvPr/>
        </p:nvSpPr>
        <p:spPr>
          <a:xfrm>
            <a:off x="10758518" y="5514980"/>
            <a:ext cx="310991" cy="41932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1" name="Forma livre 30"/>
          <p:cNvSpPr/>
          <p:nvPr/>
        </p:nvSpPr>
        <p:spPr>
          <a:xfrm>
            <a:off x="468932" y="2589492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Verificar se já consta no acervo da biblioteca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32" name="Seta para baixo 31"/>
          <p:cNvSpPr/>
          <p:nvPr/>
        </p:nvSpPr>
        <p:spPr>
          <a:xfrm rot="16200000">
            <a:off x="6223804" y="2905894"/>
            <a:ext cx="297047" cy="37168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4" name="Forma livre 33"/>
          <p:cNvSpPr/>
          <p:nvPr/>
        </p:nvSpPr>
        <p:spPr>
          <a:xfrm>
            <a:off x="6686552" y="2586022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Afixar carimbos:</a:t>
            </a:r>
          </a:p>
          <a:p>
            <a:pPr defTabSz="744582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ü"/>
            </a:pPr>
            <a:r>
              <a:rPr lang="pt-BR" sz="1700" dirty="0" smtClean="0">
                <a:solidFill>
                  <a:schemeClr val="tx1"/>
                </a:solidFill>
              </a:rPr>
              <a:t>Propriedade</a:t>
            </a:r>
          </a:p>
          <a:p>
            <a:pPr defTabSz="744582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ü"/>
            </a:pPr>
            <a:r>
              <a:rPr lang="pt-BR" sz="1700" dirty="0" smtClean="0">
                <a:solidFill>
                  <a:schemeClr val="tx1"/>
                </a:solidFill>
              </a:rPr>
              <a:t>Registro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35" name="Seta para baixo 34"/>
          <p:cNvSpPr/>
          <p:nvPr/>
        </p:nvSpPr>
        <p:spPr>
          <a:xfrm rot="16200000">
            <a:off x="9310312" y="2934664"/>
            <a:ext cx="297047" cy="37168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6" name="Forma livre 35"/>
          <p:cNvSpPr/>
          <p:nvPr/>
        </p:nvSpPr>
        <p:spPr>
          <a:xfrm>
            <a:off x="9708225" y="2589491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Inserir fascículos no </a:t>
            </a:r>
            <a:r>
              <a:rPr lang="pt-BR" sz="1700" dirty="0" err="1" smtClean="0">
                <a:solidFill>
                  <a:schemeClr val="tx1"/>
                </a:solidFill>
              </a:rPr>
              <a:t>Kardex</a:t>
            </a:r>
            <a:r>
              <a:rPr lang="pt-BR" sz="1700" dirty="0" smtClean="0">
                <a:solidFill>
                  <a:schemeClr val="tx1"/>
                </a:solidFill>
              </a:rPr>
              <a:t> 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24" name="Forma livre 23"/>
          <p:cNvSpPr/>
          <p:nvPr/>
        </p:nvSpPr>
        <p:spPr>
          <a:xfrm>
            <a:off x="614322" y="7800996"/>
            <a:ext cx="2457745" cy="99494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dirty="0" smtClean="0">
                <a:solidFill>
                  <a:schemeClr val="bg1"/>
                </a:solidFill>
              </a:rPr>
              <a:t>Encaminhar ao Setor de intercâmbio e doação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25" name="Seta para baixo 24"/>
          <p:cNvSpPr/>
          <p:nvPr/>
        </p:nvSpPr>
        <p:spPr>
          <a:xfrm rot="16200000">
            <a:off x="3223408" y="4548968"/>
            <a:ext cx="297047" cy="37168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27" name="Forma livre 26"/>
          <p:cNvSpPr/>
          <p:nvPr/>
        </p:nvSpPr>
        <p:spPr>
          <a:xfrm>
            <a:off x="3686156" y="5729294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bg1"/>
                </a:solidFill>
              </a:rPr>
              <a:t>Descarte</a:t>
            </a:r>
            <a:endParaRPr lang="pt-BR" sz="1900" dirty="0">
              <a:solidFill>
                <a:schemeClr val="bg1"/>
              </a:solidFill>
            </a:endParaRPr>
          </a:p>
        </p:txBody>
      </p:sp>
      <p:sp>
        <p:nvSpPr>
          <p:cNvPr id="30" name="Seta para baixo 29"/>
          <p:cNvSpPr/>
          <p:nvPr/>
        </p:nvSpPr>
        <p:spPr>
          <a:xfrm rot="16200000">
            <a:off x="3264775" y="6293551"/>
            <a:ext cx="357190" cy="228807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3" name="Forma livre 32"/>
          <p:cNvSpPr/>
          <p:nvPr/>
        </p:nvSpPr>
        <p:spPr>
          <a:xfrm>
            <a:off x="3686156" y="4229096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Cadastrar título no acervo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39" name="Seta dobrada para cima 38"/>
          <p:cNvSpPr/>
          <p:nvPr/>
        </p:nvSpPr>
        <p:spPr>
          <a:xfrm>
            <a:off x="6400800" y="3800468"/>
            <a:ext cx="1785950" cy="1071570"/>
          </a:xfrm>
          <a:prstGeom prst="bentUpArrow">
            <a:avLst>
              <a:gd name="adj1" fmla="val 10143"/>
              <a:gd name="adj2" fmla="val 12873"/>
              <a:gd name="adj3" fmla="val 2119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Forma livre 39"/>
          <p:cNvSpPr/>
          <p:nvPr/>
        </p:nvSpPr>
        <p:spPr>
          <a:xfrm>
            <a:off x="7115180" y="6015046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dirty="0" smtClean="0">
                <a:solidFill>
                  <a:schemeClr val="tx1"/>
                </a:solidFill>
              </a:rPr>
              <a:t>Afixar etiqueta redonda vermelha</a:t>
            </a:r>
            <a:endParaRPr lang="pt-BR" sz="1400" dirty="0">
              <a:solidFill>
                <a:schemeClr val="tx1"/>
              </a:solidFill>
            </a:endParaRPr>
          </a:p>
        </p:txBody>
      </p:sp>
      <p:sp>
        <p:nvSpPr>
          <p:cNvPr id="42" name="Forma livre 41"/>
          <p:cNvSpPr/>
          <p:nvPr/>
        </p:nvSpPr>
        <p:spPr>
          <a:xfrm>
            <a:off x="7186618" y="7586682"/>
            <a:ext cx="2457745" cy="99494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dirty="0" smtClean="0">
                <a:solidFill>
                  <a:schemeClr val="bg1"/>
                </a:solidFill>
              </a:rPr>
              <a:t>Colocar nos expositores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43" name="Seta para baixo 42"/>
          <p:cNvSpPr/>
          <p:nvPr/>
        </p:nvSpPr>
        <p:spPr>
          <a:xfrm>
            <a:off x="8258188" y="7158054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48" name="Seta para baixo 47"/>
          <p:cNvSpPr/>
          <p:nvPr/>
        </p:nvSpPr>
        <p:spPr>
          <a:xfrm>
            <a:off x="8186750" y="5657856"/>
            <a:ext cx="357190" cy="249317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8" name="Espaço Reservado para Número de Slide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2D0437-A21A-4306-9264-AC64B4D8D2DA}" type="slidenum">
              <a:rPr lang="pt-BR" smtClean="0"/>
              <a:pPr>
                <a:defRPr/>
              </a:pPr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25468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57132" y="472868"/>
            <a:ext cx="12401592" cy="898708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pPr algn="ctr"/>
            <a:r>
              <a:rPr lang="pt-BR" sz="50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Sumário</a:t>
            </a:r>
          </a:p>
        </p:txBody>
      </p:sp>
      <p:sp>
        <p:nvSpPr>
          <p:cNvPr id="7" name="Retângulo 6"/>
          <p:cNvSpPr/>
          <p:nvPr/>
        </p:nvSpPr>
        <p:spPr>
          <a:xfrm>
            <a:off x="1400140" y="2142426"/>
            <a:ext cx="1042994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Secretária...........................................................................................................................................03</a:t>
            </a:r>
          </a:p>
          <a:p>
            <a:pPr algn="just"/>
            <a:endParaRPr lang="pt-BR" b="1" dirty="0" smtClean="0">
              <a:solidFill>
                <a:schemeClr val="accent1">
                  <a:lumMod val="50000"/>
                </a:schemeClr>
              </a:solidFill>
              <a:latin typeface="Arial"/>
            </a:endParaRPr>
          </a:p>
          <a:p>
            <a:pPr algn="just"/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Coordenadoria de Desenvolvimento do Acervo (CDA).................................................................16</a:t>
            </a:r>
          </a:p>
          <a:p>
            <a:pPr algn="just"/>
            <a:endParaRPr lang="pt-BR" b="1" dirty="0" smtClean="0">
              <a:solidFill>
                <a:schemeClr val="accent1">
                  <a:lumMod val="50000"/>
                </a:schemeClr>
              </a:solidFill>
              <a:latin typeface="Arial"/>
            </a:endParaRPr>
          </a:p>
          <a:p>
            <a:pPr algn="just"/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Coordenadoria de Processos Técnicos (CPT)...............................................................................33</a:t>
            </a:r>
          </a:p>
          <a:p>
            <a:pPr algn="just"/>
            <a:endParaRPr lang="pt-BR" b="1" dirty="0" smtClean="0">
              <a:solidFill>
                <a:schemeClr val="accent1">
                  <a:lumMod val="50000"/>
                </a:schemeClr>
              </a:solidFill>
              <a:latin typeface="Arial"/>
            </a:endParaRPr>
          </a:p>
          <a:p>
            <a:pPr algn="just"/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Coordenadoria de Informação e Serviços (CIS).............................................................................45</a:t>
            </a:r>
          </a:p>
          <a:p>
            <a:pPr algn="just"/>
            <a:endParaRPr lang="pt-BR" b="1" dirty="0" smtClean="0">
              <a:solidFill>
                <a:schemeClr val="accent1">
                  <a:lumMod val="50000"/>
                </a:schemeClr>
              </a:solidFill>
              <a:latin typeface="Arial"/>
            </a:endParaRPr>
          </a:p>
          <a:p>
            <a:pPr algn="just"/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Coordenadoria de Repositório Institucional (CRI).........................................................................62</a:t>
            </a:r>
          </a:p>
          <a:p>
            <a:pPr algn="just"/>
            <a:endParaRPr lang="pt-BR" b="1" dirty="0" smtClean="0">
              <a:solidFill>
                <a:schemeClr val="accent1">
                  <a:lumMod val="50000"/>
                </a:schemeClr>
              </a:solidFill>
              <a:latin typeface="Arial"/>
            </a:endParaRPr>
          </a:p>
          <a:p>
            <a:pPr algn="just"/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Coordenadoria de Tecnologia da Informação (CTI).......................................................................65</a:t>
            </a:r>
          </a:p>
          <a:p>
            <a:pPr algn="just"/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</a:t>
            </a:r>
            <a:endParaRPr lang="pt-BR" dirty="0" smtClean="0">
              <a:solidFill>
                <a:schemeClr val="accent1">
                  <a:lumMod val="50000"/>
                </a:schemeClr>
              </a:solidFill>
              <a:latin typeface="Arial"/>
            </a:endParaRPr>
          </a:p>
          <a:p>
            <a:pPr algn="just"/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309941" y="442882"/>
            <a:ext cx="87577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Setor de Conservação e Preservação do Acervo – Envio material para encadernação</a:t>
            </a:r>
            <a:endParaRPr lang="pt-BR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Forma livre 2"/>
          <p:cNvSpPr/>
          <p:nvPr/>
        </p:nvSpPr>
        <p:spPr>
          <a:xfrm>
            <a:off x="643707" y="4494242"/>
            <a:ext cx="2448272" cy="136815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400" dirty="0" smtClean="0">
                <a:solidFill>
                  <a:schemeClr val="tx1"/>
                </a:solidFill>
              </a:rPr>
              <a:t>Alterar status</a:t>
            </a:r>
          </a:p>
          <a:p>
            <a:pPr marL="285750" indent="-28575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400" dirty="0" smtClean="0">
                <a:solidFill>
                  <a:schemeClr val="tx1"/>
                </a:solidFill>
              </a:rPr>
              <a:t>Situação: Reparos</a:t>
            </a:r>
          </a:p>
          <a:p>
            <a:pPr marL="285750" indent="-28575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400" dirty="0" smtClean="0">
                <a:solidFill>
                  <a:schemeClr val="tx1"/>
                </a:solidFill>
              </a:rPr>
              <a:t> Localização: Encadernação</a:t>
            </a:r>
          </a:p>
          <a:p>
            <a:pPr marL="285750" indent="-28575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400" dirty="0" smtClean="0">
                <a:solidFill>
                  <a:schemeClr val="tx1"/>
                </a:solidFill>
              </a:rPr>
              <a:t> Tipo de empréstimo: não disponível</a:t>
            </a:r>
            <a:endParaRPr lang="pt-BR" sz="1400" dirty="0">
              <a:solidFill>
                <a:schemeClr val="tx1"/>
              </a:solidFill>
            </a:endParaRPr>
          </a:p>
        </p:txBody>
      </p:sp>
      <p:sp>
        <p:nvSpPr>
          <p:cNvPr id="4" name="Forma livre 3"/>
          <p:cNvSpPr/>
          <p:nvPr/>
        </p:nvSpPr>
        <p:spPr>
          <a:xfrm>
            <a:off x="646452" y="1200200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bg1"/>
                </a:solidFill>
              </a:rPr>
              <a:t>Material danificado</a:t>
            </a:r>
            <a:endParaRPr lang="pt-BR" sz="1700" dirty="0">
              <a:solidFill>
                <a:schemeClr val="bg1"/>
              </a:solidFill>
            </a:endParaRPr>
          </a:p>
        </p:txBody>
      </p:sp>
      <p:sp>
        <p:nvSpPr>
          <p:cNvPr id="5" name="Forma livre 4"/>
          <p:cNvSpPr/>
          <p:nvPr/>
        </p:nvSpPr>
        <p:spPr>
          <a:xfrm>
            <a:off x="614322" y="2871774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Encaminhado a CDA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6" name="Seta para baixo 5"/>
          <p:cNvSpPr/>
          <p:nvPr/>
        </p:nvSpPr>
        <p:spPr>
          <a:xfrm>
            <a:off x="1595960" y="2444958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7" name="Seta para baixo 6"/>
          <p:cNvSpPr/>
          <p:nvPr/>
        </p:nvSpPr>
        <p:spPr>
          <a:xfrm>
            <a:off x="1543016" y="408622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8" name="Seta para baixo 7"/>
          <p:cNvSpPr/>
          <p:nvPr/>
        </p:nvSpPr>
        <p:spPr>
          <a:xfrm>
            <a:off x="1614454" y="6086484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9" name="Forma livre 8"/>
          <p:cNvSpPr/>
          <p:nvPr/>
        </p:nvSpPr>
        <p:spPr>
          <a:xfrm>
            <a:off x="673183" y="6575559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Armazenar nas estantes (aguardando envio)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10" name="Forma livre 9"/>
          <p:cNvSpPr/>
          <p:nvPr/>
        </p:nvSpPr>
        <p:spPr>
          <a:xfrm>
            <a:off x="646452" y="8256984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Preparar o material para envio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11" name="Seta para baixo 10"/>
          <p:cNvSpPr/>
          <p:nvPr/>
        </p:nvSpPr>
        <p:spPr>
          <a:xfrm>
            <a:off x="1641189" y="7824936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cxnSp>
        <p:nvCxnSpPr>
          <p:cNvPr id="12" name="Conector reto 11"/>
          <p:cNvCxnSpPr/>
          <p:nvPr/>
        </p:nvCxnSpPr>
        <p:spPr>
          <a:xfrm>
            <a:off x="3121455" y="9137240"/>
            <a:ext cx="54304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/>
        </p:nvCxnSpPr>
        <p:spPr>
          <a:xfrm>
            <a:off x="3664496" y="3445658"/>
            <a:ext cx="0" cy="569158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Conector de seta reta 20"/>
          <p:cNvCxnSpPr/>
          <p:nvPr/>
        </p:nvCxnSpPr>
        <p:spPr>
          <a:xfrm>
            <a:off x="3664496" y="3451418"/>
            <a:ext cx="40344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3" name="Forma livre 22"/>
          <p:cNvSpPr/>
          <p:nvPr/>
        </p:nvSpPr>
        <p:spPr>
          <a:xfrm>
            <a:off x="4240560" y="2861792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Retirar cópias das páginas se necessário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24" name="Seta para baixo 23"/>
          <p:cNvSpPr/>
          <p:nvPr/>
        </p:nvSpPr>
        <p:spPr>
          <a:xfrm>
            <a:off x="5315737" y="4013108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25" name="Forma livre 24"/>
          <p:cNvSpPr/>
          <p:nvPr/>
        </p:nvSpPr>
        <p:spPr>
          <a:xfrm>
            <a:off x="4240560" y="6572483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Telefonar a encadernadora solicitando a retirada do material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26" name="Forma livre 25"/>
          <p:cNvSpPr/>
          <p:nvPr/>
        </p:nvSpPr>
        <p:spPr>
          <a:xfrm>
            <a:off x="4240560" y="4494242"/>
            <a:ext cx="2448272" cy="136815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400" dirty="0" smtClean="0">
                <a:solidFill>
                  <a:schemeClr val="tx1"/>
                </a:solidFill>
              </a:rPr>
              <a:t>Alterar status</a:t>
            </a:r>
          </a:p>
          <a:p>
            <a:pPr marL="285750" indent="-28575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400" dirty="0" smtClean="0">
                <a:solidFill>
                  <a:schemeClr val="tx1"/>
                </a:solidFill>
              </a:rPr>
              <a:t>Situação: Reparos</a:t>
            </a:r>
          </a:p>
          <a:p>
            <a:pPr marL="285750" indent="-28575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400" dirty="0" smtClean="0">
                <a:solidFill>
                  <a:schemeClr val="tx1"/>
                </a:solidFill>
              </a:rPr>
              <a:t> Localização: enviado a encadernação</a:t>
            </a:r>
          </a:p>
          <a:p>
            <a:pPr marL="285750" indent="-28575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400" dirty="0" smtClean="0">
                <a:solidFill>
                  <a:schemeClr val="tx1"/>
                </a:solidFill>
              </a:rPr>
              <a:t> Tipo de empréstimo: não disponível</a:t>
            </a:r>
            <a:endParaRPr lang="pt-BR" sz="1400" dirty="0">
              <a:solidFill>
                <a:schemeClr val="tx1"/>
              </a:solidFill>
            </a:endParaRPr>
          </a:p>
        </p:txBody>
      </p:sp>
      <p:sp>
        <p:nvSpPr>
          <p:cNvPr id="27" name="Seta para baixo 26"/>
          <p:cNvSpPr/>
          <p:nvPr/>
        </p:nvSpPr>
        <p:spPr>
          <a:xfrm>
            <a:off x="5315737" y="6094426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28" name="Seta para baixo 27"/>
          <p:cNvSpPr/>
          <p:nvPr/>
        </p:nvSpPr>
        <p:spPr>
          <a:xfrm>
            <a:off x="5329230" y="7729558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29" name="Forma livre 28"/>
          <p:cNvSpPr/>
          <p:nvPr/>
        </p:nvSpPr>
        <p:spPr>
          <a:xfrm>
            <a:off x="4292153" y="8170806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Emitir relatório e conferir material a ser enviado</a:t>
            </a:r>
            <a:endParaRPr lang="pt-BR" sz="1700" dirty="0">
              <a:solidFill>
                <a:schemeClr val="tx1"/>
              </a:solidFill>
            </a:endParaRPr>
          </a:p>
        </p:txBody>
      </p:sp>
      <p:cxnSp>
        <p:nvCxnSpPr>
          <p:cNvPr id="30" name="Conector reto 29"/>
          <p:cNvCxnSpPr/>
          <p:nvPr/>
        </p:nvCxnSpPr>
        <p:spPr>
          <a:xfrm>
            <a:off x="6740425" y="9137240"/>
            <a:ext cx="54304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to 30"/>
          <p:cNvCxnSpPr/>
          <p:nvPr/>
        </p:nvCxnSpPr>
        <p:spPr>
          <a:xfrm>
            <a:off x="7283466" y="3451418"/>
            <a:ext cx="0" cy="569158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2" name="Conector de seta reta 31"/>
          <p:cNvCxnSpPr/>
          <p:nvPr/>
        </p:nvCxnSpPr>
        <p:spPr>
          <a:xfrm>
            <a:off x="7283466" y="3445658"/>
            <a:ext cx="40344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3" name="Forma livre 32"/>
          <p:cNvSpPr/>
          <p:nvPr/>
        </p:nvSpPr>
        <p:spPr>
          <a:xfrm>
            <a:off x="7765394" y="2928392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Conferir material com responsável pelo recolhimento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34" name="Forma livre 33"/>
          <p:cNvSpPr/>
          <p:nvPr/>
        </p:nvSpPr>
        <p:spPr>
          <a:xfrm>
            <a:off x="7868489" y="4494242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Colocar material nas caixas 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35" name="Seta para baixo 34"/>
          <p:cNvSpPr/>
          <p:nvPr/>
        </p:nvSpPr>
        <p:spPr>
          <a:xfrm>
            <a:off x="8770845" y="4052743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6" name="Forma livre 35"/>
          <p:cNvSpPr/>
          <p:nvPr/>
        </p:nvSpPr>
        <p:spPr>
          <a:xfrm>
            <a:off x="7868489" y="6094426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bg1"/>
                </a:solidFill>
              </a:rPr>
              <a:t>Enviar para encadernação</a:t>
            </a:r>
            <a:endParaRPr lang="pt-BR" sz="1700" dirty="0">
              <a:solidFill>
                <a:schemeClr val="bg1"/>
              </a:solidFill>
            </a:endParaRPr>
          </a:p>
        </p:txBody>
      </p:sp>
      <p:sp>
        <p:nvSpPr>
          <p:cNvPr id="37" name="Seta para baixo 36"/>
          <p:cNvSpPr/>
          <p:nvPr/>
        </p:nvSpPr>
        <p:spPr>
          <a:xfrm>
            <a:off x="8794707" y="5702016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9" name="Espaço Reservado para Número de Slide 3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2D0437-A21A-4306-9264-AC64B4D8D2DA}" type="slidenum">
              <a:rPr lang="pt-BR" smtClean="0"/>
              <a:pPr>
                <a:defRPr/>
              </a:pPr>
              <a:t>30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a livre 1"/>
          <p:cNvSpPr/>
          <p:nvPr/>
        </p:nvSpPr>
        <p:spPr>
          <a:xfrm>
            <a:off x="7043742" y="6372236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bg1"/>
                </a:solidFill>
              </a:rPr>
              <a:t>Enviar NF para  </a:t>
            </a:r>
            <a:r>
              <a:rPr lang="pt-BR" sz="1700" dirty="0" smtClean="0">
                <a:solidFill>
                  <a:srgbClr val="FF0000"/>
                </a:solidFill>
              </a:rPr>
              <a:t>a PROPLAG</a:t>
            </a:r>
            <a:endParaRPr lang="pt-BR" sz="1700" dirty="0">
              <a:solidFill>
                <a:srgbClr val="FF0000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309941" y="442882"/>
            <a:ext cx="90928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Setor de Conservação e Preservação do Acervo </a:t>
            </a:r>
            <a:r>
              <a:rPr lang="pt-BR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Retorno do material da </a:t>
            </a:r>
            <a:r>
              <a:rPr lang="pt-B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encadernação</a:t>
            </a:r>
            <a:endParaRPr lang="pt-BR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rma livre 3"/>
          <p:cNvSpPr/>
          <p:nvPr/>
        </p:nvSpPr>
        <p:spPr>
          <a:xfrm>
            <a:off x="646452" y="1200200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bg1"/>
                </a:solidFill>
              </a:rPr>
              <a:t>Retorno do material encadernação</a:t>
            </a:r>
            <a:endParaRPr lang="pt-BR" sz="1700" dirty="0">
              <a:solidFill>
                <a:schemeClr val="bg1"/>
              </a:solidFill>
            </a:endParaRPr>
          </a:p>
        </p:txBody>
      </p:sp>
      <p:sp>
        <p:nvSpPr>
          <p:cNvPr id="5" name="Forma livre 4"/>
          <p:cNvSpPr/>
          <p:nvPr/>
        </p:nvSpPr>
        <p:spPr>
          <a:xfrm>
            <a:off x="635001" y="2928392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Recebimento na CDA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6" name="Seta para baixo 5"/>
          <p:cNvSpPr/>
          <p:nvPr/>
        </p:nvSpPr>
        <p:spPr>
          <a:xfrm>
            <a:off x="1595960" y="2444958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7" name="Seta para baixo 6"/>
          <p:cNvSpPr/>
          <p:nvPr/>
        </p:nvSpPr>
        <p:spPr>
          <a:xfrm>
            <a:off x="1614454" y="408622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8" name="Forma livre 7"/>
          <p:cNvSpPr/>
          <p:nvPr/>
        </p:nvSpPr>
        <p:spPr>
          <a:xfrm>
            <a:off x="614322" y="4586286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Conferência do material, com responsável da encadernadora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9" name="Seta para baixo 8"/>
          <p:cNvSpPr/>
          <p:nvPr/>
        </p:nvSpPr>
        <p:spPr>
          <a:xfrm>
            <a:off x="1685892" y="5800732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0" name="Forma livre 9"/>
          <p:cNvSpPr/>
          <p:nvPr/>
        </p:nvSpPr>
        <p:spPr>
          <a:xfrm>
            <a:off x="614322" y="6300798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Conferência da Nota Fiscal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11" name="Seta para baixo 10"/>
          <p:cNvSpPr/>
          <p:nvPr/>
        </p:nvSpPr>
        <p:spPr>
          <a:xfrm rot="16200000">
            <a:off x="3366284" y="6692108"/>
            <a:ext cx="297047" cy="37168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2" name="Forma livre 11"/>
          <p:cNvSpPr/>
          <p:nvPr/>
        </p:nvSpPr>
        <p:spPr>
          <a:xfrm>
            <a:off x="3900470" y="6372236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Assinar e datar 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13" name="Seta para baixo 12"/>
          <p:cNvSpPr/>
          <p:nvPr/>
        </p:nvSpPr>
        <p:spPr>
          <a:xfrm rot="16200000">
            <a:off x="6580994" y="6763546"/>
            <a:ext cx="297047" cy="37168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4" name="Forma livre 13"/>
          <p:cNvSpPr/>
          <p:nvPr/>
        </p:nvSpPr>
        <p:spPr>
          <a:xfrm>
            <a:off x="614322" y="7943872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Preencher planilha de controle de empenhos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15" name="Seta para baixo 14"/>
          <p:cNvSpPr/>
          <p:nvPr/>
        </p:nvSpPr>
        <p:spPr>
          <a:xfrm>
            <a:off x="1614454" y="7515244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8" name="Seta para baixo 17"/>
          <p:cNvSpPr/>
          <p:nvPr/>
        </p:nvSpPr>
        <p:spPr>
          <a:xfrm rot="16200000">
            <a:off x="6580994" y="3548836"/>
            <a:ext cx="297047" cy="37168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9" name="Forma livre 18"/>
          <p:cNvSpPr/>
          <p:nvPr/>
        </p:nvSpPr>
        <p:spPr>
          <a:xfrm>
            <a:off x="7043742" y="2800336"/>
            <a:ext cx="2428892" cy="200026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endParaRPr lang="pt-BR" sz="1400" dirty="0" smtClean="0">
              <a:solidFill>
                <a:schemeClr val="tx1"/>
              </a:solidFill>
            </a:endParaRP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400" dirty="0" smtClean="0">
                <a:solidFill>
                  <a:schemeClr val="tx1"/>
                </a:solidFill>
              </a:rPr>
              <a:t>Alterar status no sistema:</a:t>
            </a:r>
          </a:p>
          <a:p>
            <a:pPr marL="285750" indent="-28575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400" dirty="0" smtClean="0">
                <a:solidFill>
                  <a:schemeClr val="tx1"/>
                </a:solidFill>
              </a:rPr>
              <a:t>Situação: Em processamento</a:t>
            </a:r>
          </a:p>
          <a:p>
            <a:pPr marL="285750" indent="-28575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400" dirty="0" smtClean="0">
                <a:solidFill>
                  <a:schemeClr val="tx1"/>
                </a:solidFill>
              </a:rPr>
              <a:t> Localização: CPT</a:t>
            </a:r>
          </a:p>
          <a:p>
            <a:pPr marL="285750" indent="-28575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400" dirty="0" smtClean="0">
                <a:solidFill>
                  <a:schemeClr val="tx1"/>
                </a:solidFill>
              </a:rPr>
              <a:t> Tipo de empréstimo: não disponível</a:t>
            </a:r>
          </a:p>
          <a:p>
            <a:pPr defTabSz="744582">
              <a:lnSpc>
                <a:spcPct val="90000"/>
              </a:lnSpc>
              <a:spcAft>
                <a:spcPct val="35000"/>
              </a:spcAft>
            </a:pP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20" name="Forma livre 19"/>
          <p:cNvSpPr/>
          <p:nvPr/>
        </p:nvSpPr>
        <p:spPr>
          <a:xfrm>
            <a:off x="3971908" y="7943872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bg1"/>
                </a:solidFill>
              </a:rPr>
              <a:t>Arquivar relatório e cópia da nota fiscal</a:t>
            </a:r>
            <a:endParaRPr lang="pt-BR" sz="1700" dirty="0">
              <a:solidFill>
                <a:schemeClr val="bg1"/>
              </a:solidFill>
            </a:endParaRPr>
          </a:p>
        </p:txBody>
      </p:sp>
      <p:cxnSp>
        <p:nvCxnSpPr>
          <p:cNvPr id="21" name="Conector reto 20"/>
          <p:cNvCxnSpPr/>
          <p:nvPr/>
        </p:nvCxnSpPr>
        <p:spPr>
          <a:xfrm>
            <a:off x="3114652" y="5157790"/>
            <a:ext cx="428628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 rot="5400000">
            <a:off x="2828900" y="4443410"/>
            <a:ext cx="1428760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Conector de seta reta 26"/>
          <p:cNvCxnSpPr/>
          <p:nvPr/>
        </p:nvCxnSpPr>
        <p:spPr>
          <a:xfrm>
            <a:off x="3543280" y="3729030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9" name="Forma livre 28"/>
          <p:cNvSpPr/>
          <p:nvPr/>
        </p:nvSpPr>
        <p:spPr>
          <a:xfrm>
            <a:off x="3971908" y="2871774"/>
            <a:ext cx="2500330" cy="192882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Afixar carimbos: </a:t>
            </a:r>
          </a:p>
          <a:p>
            <a:pPr defTabSz="744582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ü"/>
            </a:pPr>
            <a:r>
              <a:rPr lang="pt-BR" sz="1400" dirty="0" smtClean="0">
                <a:solidFill>
                  <a:schemeClr val="tx1"/>
                </a:solidFill>
              </a:rPr>
              <a:t>De data da devolução da encadernação.(folha de guarda do verso da publicação) </a:t>
            </a:r>
          </a:p>
          <a:p>
            <a:pPr defTabSz="744582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ü"/>
            </a:pPr>
            <a:r>
              <a:rPr lang="pt-BR" sz="1400" dirty="0" smtClean="0">
                <a:solidFill>
                  <a:schemeClr val="tx1"/>
                </a:solidFill>
              </a:rPr>
              <a:t> De propriedade no corte frontal da publicação</a:t>
            </a:r>
            <a:endParaRPr lang="pt-BR" sz="1400" dirty="0">
              <a:solidFill>
                <a:schemeClr val="tx1"/>
              </a:solidFill>
            </a:endParaRPr>
          </a:p>
        </p:txBody>
      </p:sp>
      <p:sp>
        <p:nvSpPr>
          <p:cNvPr id="32" name="Seta para baixo 31"/>
          <p:cNvSpPr/>
          <p:nvPr/>
        </p:nvSpPr>
        <p:spPr>
          <a:xfrm rot="16200000">
            <a:off x="3294846" y="8335182"/>
            <a:ext cx="297047" cy="37168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3" name="Forma livre 32"/>
          <p:cNvSpPr/>
          <p:nvPr/>
        </p:nvSpPr>
        <p:spPr>
          <a:xfrm>
            <a:off x="10115576" y="2943212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bg1"/>
                </a:solidFill>
              </a:rPr>
              <a:t>Enviar  a Coordenadoria de Processos Técnicos</a:t>
            </a:r>
            <a:endParaRPr lang="pt-BR" sz="1700" dirty="0">
              <a:solidFill>
                <a:schemeClr val="bg1"/>
              </a:solidFill>
            </a:endParaRPr>
          </a:p>
        </p:txBody>
      </p:sp>
      <p:sp>
        <p:nvSpPr>
          <p:cNvPr id="35" name="Seta para baixo 34"/>
          <p:cNvSpPr/>
          <p:nvPr/>
        </p:nvSpPr>
        <p:spPr>
          <a:xfrm rot="16200000">
            <a:off x="9652828" y="3334522"/>
            <a:ext cx="297047" cy="37168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28" name="Espaço Reservado para Número de Slide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2D0437-A21A-4306-9264-AC64B4D8D2DA}" type="slidenum">
              <a:rPr lang="pt-BR" smtClean="0"/>
              <a:pPr>
                <a:defRPr/>
              </a:pPr>
              <a:t>31</a:t>
            </a:fld>
            <a:endParaRPr lang="pt-BR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Conector reto 35"/>
          <p:cNvCxnSpPr/>
          <p:nvPr/>
        </p:nvCxnSpPr>
        <p:spPr>
          <a:xfrm flipV="1">
            <a:off x="3571143" y="1631916"/>
            <a:ext cx="0" cy="1813742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Forma livre 1"/>
          <p:cNvSpPr/>
          <p:nvPr/>
        </p:nvSpPr>
        <p:spPr>
          <a:xfrm>
            <a:off x="9999984" y="8095136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bg1"/>
                </a:solidFill>
              </a:rPr>
              <a:t>Reciclagem</a:t>
            </a:r>
            <a:endParaRPr lang="pt-BR" sz="1700" dirty="0">
              <a:solidFill>
                <a:schemeClr val="bg1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094724" y="442882"/>
            <a:ext cx="61833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Coordenadoria de Desenvolvimento do Acervo - Descarte</a:t>
            </a:r>
            <a:endParaRPr lang="pt-BR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rma livre 3"/>
          <p:cNvSpPr/>
          <p:nvPr/>
        </p:nvSpPr>
        <p:spPr>
          <a:xfrm>
            <a:off x="646452" y="1200200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bg1"/>
                </a:solidFill>
              </a:rPr>
              <a:t>Material avaliado para descarte</a:t>
            </a:r>
            <a:endParaRPr lang="pt-BR" sz="1700" dirty="0">
              <a:solidFill>
                <a:schemeClr val="bg1"/>
              </a:solidFill>
            </a:endParaRPr>
          </a:p>
        </p:txBody>
      </p:sp>
      <p:sp>
        <p:nvSpPr>
          <p:cNvPr id="5" name="Forma livre 4"/>
          <p:cNvSpPr/>
          <p:nvPr/>
        </p:nvSpPr>
        <p:spPr>
          <a:xfrm>
            <a:off x="635001" y="2928392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Material cadastrado no sistema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6" name="Seta para baixo 5"/>
          <p:cNvSpPr/>
          <p:nvPr/>
        </p:nvSpPr>
        <p:spPr>
          <a:xfrm>
            <a:off x="1595960" y="2444958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7" name="Seta para baixo 6"/>
          <p:cNvSpPr/>
          <p:nvPr/>
        </p:nvSpPr>
        <p:spPr>
          <a:xfrm>
            <a:off x="1614454" y="408622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8" name="Forma livre 7"/>
          <p:cNvSpPr/>
          <p:nvPr/>
        </p:nvSpPr>
        <p:spPr>
          <a:xfrm>
            <a:off x="614322" y="4586286"/>
            <a:ext cx="2448272" cy="194250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endParaRPr lang="pt-BR" sz="1700" dirty="0" smtClean="0">
              <a:solidFill>
                <a:schemeClr val="tx1"/>
              </a:solidFill>
            </a:endParaRP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Alterar status:</a:t>
            </a:r>
          </a:p>
          <a:p>
            <a:pPr marL="285750" indent="-28575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chemeClr val="tx1"/>
                </a:solidFill>
              </a:rPr>
              <a:t>Situação: </a:t>
            </a:r>
            <a:r>
              <a:rPr lang="pt-BR" sz="1600" dirty="0" smtClean="0">
                <a:solidFill>
                  <a:schemeClr val="tx1"/>
                </a:solidFill>
              </a:rPr>
              <a:t>Excluído</a:t>
            </a:r>
            <a:endParaRPr lang="pt-BR" sz="1600" dirty="0">
              <a:solidFill>
                <a:schemeClr val="tx1"/>
              </a:solidFill>
            </a:endParaRPr>
          </a:p>
          <a:p>
            <a:pPr marL="285750" indent="-28575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chemeClr val="tx1"/>
                </a:solidFill>
              </a:rPr>
              <a:t> Localização: </a:t>
            </a:r>
            <a:r>
              <a:rPr lang="pt-BR" sz="1600" dirty="0" smtClean="0">
                <a:solidFill>
                  <a:schemeClr val="tx1"/>
                </a:solidFill>
              </a:rPr>
              <a:t>não disponível</a:t>
            </a:r>
            <a:endParaRPr lang="pt-BR" sz="1600" dirty="0">
              <a:solidFill>
                <a:schemeClr val="tx1"/>
              </a:solidFill>
            </a:endParaRPr>
          </a:p>
          <a:p>
            <a:pPr marL="285750" indent="-28575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chemeClr val="tx1"/>
                </a:solidFill>
              </a:rPr>
              <a:t> Tipo de empréstimo: não disponível</a:t>
            </a: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endParaRPr lang="pt-BR" sz="1700" dirty="0" smtClean="0">
              <a:solidFill>
                <a:schemeClr val="tx1"/>
              </a:solidFill>
            </a:endParaRPr>
          </a:p>
          <a:p>
            <a:pPr defTabSz="744582">
              <a:lnSpc>
                <a:spcPct val="90000"/>
              </a:lnSpc>
              <a:spcAft>
                <a:spcPct val="35000"/>
              </a:spcAft>
            </a:pP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9" name="Seta para baixo 8"/>
          <p:cNvSpPr/>
          <p:nvPr/>
        </p:nvSpPr>
        <p:spPr>
          <a:xfrm>
            <a:off x="8023801" y="5821949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0" name="Forma livre 9"/>
          <p:cNvSpPr/>
          <p:nvPr/>
        </p:nvSpPr>
        <p:spPr>
          <a:xfrm>
            <a:off x="10001200" y="6332781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Colocar em caixas e lacrar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11" name="Seta para baixo 10"/>
          <p:cNvSpPr/>
          <p:nvPr/>
        </p:nvSpPr>
        <p:spPr>
          <a:xfrm rot="16200000">
            <a:off x="3379796" y="1359295"/>
            <a:ext cx="297047" cy="716340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2" name="Forma livre 11"/>
          <p:cNvSpPr/>
          <p:nvPr/>
        </p:nvSpPr>
        <p:spPr>
          <a:xfrm>
            <a:off x="6985505" y="4645001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Cancelar carimbos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13" name="Seta para baixo 12"/>
          <p:cNvSpPr/>
          <p:nvPr/>
        </p:nvSpPr>
        <p:spPr>
          <a:xfrm rot="16200000">
            <a:off x="6349671" y="4937246"/>
            <a:ext cx="297047" cy="37168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4" name="Forma livre 13"/>
          <p:cNvSpPr/>
          <p:nvPr/>
        </p:nvSpPr>
        <p:spPr>
          <a:xfrm>
            <a:off x="3700649" y="4605822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Remover etiquetas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15" name="Seta para baixo 14"/>
          <p:cNvSpPr/>
          <p:nvPr/>
        </p:nvSpPr>
        <p:spPr>
          <a:xfrm>
            <a:off x="11117197" y="7633858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8" name="Seta para baixo 17"/>
          <p:cNvSpPr/>
          <p:nvPr/>
        </p:nvSpPr>
        <p:spPr>
          <a:xfrm rot="16200000">
            <a:off x="3552125" y="3290265"/>
            <a:ext cx="297047" cy="37168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2" name="Seta para baixo 31"/>
          <p:cNvSpPr/>
          <p:nvPr/>
        </p:nvSpPr>
        <p:spPr>
          <a:xfrm rot="16200000">
            <a:off x="3236778" y="4976426"/>
            <a:ext cx="297047" cy="37168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5" name="Seta para baixo 34"/>
          <p:cNvSpPr/>
          <p:nvPr/>
        </p:nvSpPr>
        <p:spPr>
          <a:xfrm rot="16200000">
            <a:off x="9557745" y="6664205"/>
            <a:ext cx="297047" cy="37168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26" name="Forma livre 25"/>
          <p:cNvSpPr/>
          <p:nvPr/>
        </p:nvSpPr>
        <p:spPr>
          <a:xfrm>
            <a:off x="6985505" y="6332781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Afixar carimbo de descarte assinar e datar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28" name="Forma livre 27"/>
          <p:cNvSpPr/>
          <p:nvPr/>
        </p:nvSpPr>
        <p:spPr>
          <a:xfrm>
            <a:off x="4178035" y="2928392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Informativos retirados dos expositores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30" name="Forma livre 29"/>
          <p:cNvSpPr/>
          <p:nvPr/>
        </p:nvSpPr>
        <p:spPr>
          <a:xfrm>
            <a:off x="4100763" y="1198593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Doações (apostilas, cópias xerografadas, folder/banner, material danificado)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31" name="Seta dobrada 30"/>
          <p:cNvSpPr/>
          <p:nvPr/>
        </p:nvSpPr>
        <p:spPr>
          <a:xfrm rot="5400000">
            <a:off x="6931387" y="1597040"/>
            <a:ext cx="4481222" cy="4744674"/>
          </a:xfrm>
          <a:prstGeom prst="bentArrow">
            <a:avLst>
              <a:gd name="adj1" fmla="val 2377"/>
              <a:gd name="adj2" fmla="val 3747"/>
              <a:gd name="adj3" fmla="val 5822"/>
              <a:gd name="adj4" fmla="val 4615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34" name="Seta dobrada 33"/>
          <p:cNvSpPr/>
          <p:nvPr/>
        </p:nvSpPr>
        <p:spPr>
          <a:xfrm rot="5400000">
            <a:off x="7026240" y="3103591"/>
            <a:ext cx="1106572" cy="1500198"/>
          </a:xfrm>
          <a:prstGeom prst="bentArrow">
            <a:avLst>
              <a:gd name="adj1" fmla="val 7853"/>
              <a:gd name="adj2" fmla="val 14312"/>
              <a:gd name="adj3" fmla="val 14656"/>
              <a:gd name="adj4" fmla="val 498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2D0437-A21A-4306-9264-AC64B4D8D2DA}" type="slidenum">
              <a:rPr lang="pt-BR" smtClean="0"/>
              <a:pPr>
                <a:defRPr/>
              </a:pPr>
              <a:t>32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2447993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6"/>
          <p:cNvGrpSpPr/>
          <p:nvPr/>
        </p:nvGrpSpPr>
        <p:grpSpPr>
          <a:xfrm>
            <a:off x="169917" y="940043"/>
            <a:ext cx="5552733" cy="5290313"/>
            <a:chOff x="195024" y="447476"/>
            <a:chExt cx="3966237" cy="3750670"/>
          </a:xfrm>
        </p:grpSpPr>
        <p:sp>
          <p:nvSpPr>
            <p:cNvPr id="8" name="Forma livre 7"/>
            <p:cNvSpPr/>
            <p:nvPr/>
          </p:nvSpPr>
          <p:spPr>
            <a:xfrm>
              <a:off x="307796" y="447476"/>
              <a:ext cx="3853465" cy="465171"/>
            </a:xfrm>
            <a:custGeom>
              <a:avLst/>
              <a:gdLst>
                <a:gd name="connsiteX0" fmla="*/ 0 w 3564238"/>
                <a:gd name="connsiteY0" fmla="*/ 68742 h 687424"/>
                <a:gd name="connsiteX1" fmla="*/ 68742 w 3564238"/>
                <a:gd name="connsiteY1" fmla="*/ 0 h 687424"/>
                <a:gd name="connsiteX2" fmla="*/ 3495496 w 3564238"/>
                <a:gd name="connsiteY2" fmla="*/ 0 h 687424"/>
                <a:gd name="connsiteX3" fmla="*/ 3564238 w 3564238"/>
                <a:gd name="connsiteY3" fmla="*/ 68742 h 687424"/>
                <a:gd name="connsiteX4" fmla="*/ 3564238 w 3564238"/>
                <a:gd name="connsiteY4" fmla="*/ 618682 h 687424"/>
                <a:gd name="connsiteX5" fmla="*/ 3495496 w 3564238"/>
                <a:gd name="connsiteY5" fmla="*/ 687424 h 687424"/>
                <a:gd name="connsiteX6" fmla="*/ 68742 w 3564238"/>
                <a:gd name="connsiteY6" fmla="*/ 687424 h 687424"/>
                <a:gd name="connsiteX7" fmla="*/ 0 w 3564238"/>
                <a:gd name="connsiteY7" fmla="*/ 618682 h 687424"/>
                <a:gd name="connsiteX8" fmla="*/ 0 w 3564238"/>
                <a:gd name="connsiteY8" fmla="*/ 68742 h 68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64238" h="687424">
                  <a:moveTo>
                    <a:pt x="0" y="68742"/>
                  </a:moveTo>
                  <a:cubicBezTo>
                    <a:pt x="0" y="30777"/>
                    <a:pt x="30777" y="0"/>
                    <a:pt x="68742" y="0"/>
                  </a:cubicBezTo>
                  <a:lnTo>
                    <a:pt x="3495496" y="0"/>
                  </a:lnTo>
                  <a:cubicBezTo>
                    <a:pt x="3533461" y="0"/>
                    <a:pt x="3564238" y="30777"/>
                    <a:pt x="3564238" y="68742"/>
                  </a:cubicBezTo>
                  <a:lnTo>
                    <a:pt x="3564238" y="618682"/>
                  </a:lnTo>
                  <a:cubicBezTo>
                    <a:pt x="3564238" y="656647"/>
                    <a:pt x="3533461" y="687424"/>
                    <a:pt x="3495496" y="687424"/>
                  </a:cubicBezTo>
                  <a:lnTo>
                    <a:pt x="68742" y="687424"/>
                  </a:lnTo>
                  <a:cubicBezTo>
                    <a:pt x="30777" y="687424"/>
                    <a:pt x="0" y="656647"/>
                    <a:pt x="0" y="618682"/>
                  </a:cubicBezTo>
                  <a:lnTo>
                    <a:pt x="0" y="68742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3474" tIns="73474" rIns="73474" bIns="73474" numCol="1" spcCol="1270" anchor="ctr" anchorCtr="0">
              <a:noAutofit/>
            </a:bodyPr>
            <a:lstStyle/>
            <a:p>
              <a:pPr algn="ctr" defTabSz="744582">
                <a:lnSpc>
                  <a:spcPct val="90000"/>
                </a:lnSpc>
                <a:spcAft>
                  <a:spcPct val="35000"/>
                </a:spcAft>
              </a:pPr>
              <a:r>
                <a:rPr lang="pt-BR" sz="1600" dirty="0" smtClean="0"/>
                <a:t>Biblioteca</a:t>
              </a:r>
            </a:p>
            <a:p>
              <a:pPr algn="ctr" defTabSz="744582">
                <a:lnSpc>
                  <a:spcPct val="90000"/>
                </a:lnSpc>
                <a:spcAft>
                  <a:spcPct val="35000"/>
                </a:spcAft>
              </a:pPr>
              <a:r>
                <a:rPr lang="pt-BR" sz="1600" dirty="0" smtClean="0"/>
                <a:t>Acompanhamento e conferência das bibliografias</a:t>
              </a:r>
              <a:endParaRPr lang="pt-BR" sz="1600" dirty="0"/>
            </a:p>
          </p:txBody>
        </p:sp>
        <p:sp>
          <p:nvSpPr>
            <p:cNvPr id="10" name="Forma livre 9"/>
            <p:cNvSpPr/>
            <p:nvPr/>
          </p:nvSpPr>
          <p:spPr>
            <a:xfrm>
              <a:off x="227683" y="1165080"/>
              <a:ext cx="1945303" cy="673919"/>
            </a:xfrm>
            <a:custGeom>
              <a:avLst/>
              <a:gdLst>
                <a:gd name="connsiteX0" fmla="*/ 0 w 1758168"/>
                <a:gd name="connsiteY0" fmla="*/ 80017 h 800166"/>
                <a:gd name="connsiteX1" fmla="*/ 80017 w 1758168"/>
                <a:gd name="connsiteY1" fmla="*/ 0 h 800166"/>
                <a:gd name="connsiteX2" fmla="*/ 1678151 w 1758168"/>
                <a:gd name="connsiteY2" fmla="*/ 0 h 800166"/>
                <a:gd name="connsiteX3" fmla="*/ 1758168 w 1758168"/>
                <a:gd name="connsiteY3" fmla="*/ 80017 h 800166"/>
                <a:gd name="connsiteX4" fmla="*/ 1758168 w 1758168"/>
                <a:gd name="connsiteY4" fmla="*/ 720149 h 800166"/>
                <a:gd name="connsiteX5" fmla="*/ 1678151 w 1758168"/>
                <a:gd name="connsiteY5" fmla="*/ 800166 h 800166"/>
                <a:gd name="connsiteX6" fmla="*/ 80017 w 1758168"/>
                <a:gd name="connsiteY6" fmla="*/ 800166 h 800166"/>
                <a:gd name="connsiteX7" fmla="*/ 0 w 1758168"/>
                <a:gd name="connsiteY7" fmla="*/ 720149 h 800166"/>
                <a:gd name="connsiteX8" fmla="*/ 0 w 1758168"/>
                <a:gd name="connsiteY8" fmla="*/ 80017 h 800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58168" h="800166">
                  <a:moveTo>
                    <a:pt x="0" y="80017"/>
                  </a:moveTo>
                  <a:cubicBezTo>
                    <a:pt x="0" y="35825"/>
                    <a:pt x="35825" y="0"/>
                    <a:pt x="80017" y="0"/>
                  </a:cubicBezTo>
                  <a:lnTo>
                    <a:pt x="1678151" y="0"/>
                  </a:lnTo>
                  <a:cubicBezTo>
                    <a:pt x="1722343" y="0"/>
                    <a:pt x="1758168" y="35825"/>
                    <a:pt x="1758168" y="80017"/>
                  </a:cubicBezTo>
                  <a:lnTo>
                    <a:pt x="1758168" y="720149"/>
                  </a:lnTo>
                  <a:cubicBezTo>
                    <a:pt x="1758168" y="764341"/>
                    <a:pt x="1722343" y="800166"/>
                    <a:pt x="1678151" y="800166"/>
                  </a:cubicBezTo>
                  <a:lnTo>
                    <a:pt x="80017" y="800166"/>
                  </a:lnTo>
                  <a:cubicBezTo>
                    <a:pt x="35825" y="800166"/>
                    <a:pt x="0" y="764341"/>
                    <a:pt x="0" y="720149"/>
                  </a:cubicBezTo>
                  <a:lnTo>
                    <a:pt x="0" y="80017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776" tIns="76776" rIns="76776" bIns="76776" numCol="1" spcCol="1270" anchor="ctr" anchorCtr="0">
              <a:noAutofit/>
            </a:bodyPr>
            <a:lstStyle/>
            <a:p>
              <a:pPr algn="ctr" defTabSz="744582">
                <a:lnSpc>
                  <a:spcPct val="90000"/>
                </a:lnSpc>
                <a:spcAft>
                  <a:spcPct val="35000"/>
                </a:spcAft>
              </a:pPr>
              <a:r>
                <a:rPr lang="pt-BR" sz="1600" dirty="0" smtClean="0"/>
                <a:t>PRIORIDADE I </a:t>
              </a:r>
            </a:p>
            <a:p>
              <a:pPr algn="ctr" defTabSz="744582">
                <a:lnSpc>
                  <a:spcPct val="90000"/>
                </a:lnSpc>
                <a:spcAft>
                  <a:spcPct val="35000"/>
                </a:spcAft>
              </a:pPr>
              <a:r>
                <a:rPr lang="pt-BR" sz="1600" dirty="0" smtClean="0"/>
                <a:t>Cursos em processo de avaliação  MEC/ CONSELHO</a:t>
              </a:r>
              <a:endParaRPr lang="pt-BR" sz="1600" dirty="0"/>
            </a:p>
          </p:txBody>
        </p:sp>
        <p:sp>
          <p:nvSpPr>
            <p:cNvPr id="14" name="Forma livre 13"/>
            <p:cNvSpPr/>
            <p:nvPr/>
          </p:nvSpPr>
          <p:spPr>
            <a:xfrm>
              <a:off x="2199893" y="1165081"/>
              <a:ext cx="1917866" cy="673919"/>
            </a:xfrm>
            <a:custGeom>
              <a:avLst/>
              <a:gdLst>
                <a:gd name="connsiteX0" fmla="*/ 0 w 1730196"/>
                <a:gd name="connsiteY0" fmla="*/ 80005 h 800050"/>
                <a:gd name="connsiteX1" fmla="*/ 80005 w 1730196"/>
                <a:gd name="connsiteY1" fmla="*/ 0 h 800050"/>
                <a:gd name="connsiteX2" fmla="*/ 1650191 w 1730196"/>
                <a:gd name="connsiteY2" fmla="*/ 0 h 800050"/>
                <a:gd name="connsiteX3" fmla="*/ 1730196 w 1730196"/>
                <a:gd name="connsiteY3" fmla="*/ 80005 h 800050"/>
                <a:gd name="connsiteX4" fmla="*/ 1730196 w 1730196"/>
                <a:gd name="connsiteY4" fmla="*/ 720045 h 800050"/>
                <a:gd name="connsiteX5" fmla="*/ 1650191 w 1730196"/>
                <a:gd name="connsiteY5" fmla="*/ 800050 h 800050"/>
                <a:gd name="connsiteX6" fmla="*/ 80005 w 1730196"/>
                <a:gd name="connsiteY6" fmla="*/ 800050 h 800050"/>
                <a:gd name="connsiteX7" fmla="*/ 0 w 1730196"/>
                <a:gd name="connsiteY7" fmla="*/ 720045 h 800050"/>
                <a:gd name="connsiteX8" fmla="*/ 0 w 1730196"/>
                <a:gd name="connsiteY8" fmla="*/ 80005 h 8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0196" h="800050">
                  <a:moveTo>
                    <a:pt x="0" y="80005"/>
                  </a:moveTo>
                  <a:cubicBezTo>
                    <a:pt x="0" y="35819"/>
                    <a:pt x="35819" y="0"/>
                    <a:pt x="80005" y="0"/>
                  </a:cubicBezTo>
                  <a:lnTo>
                    <a:pt x="1650191" y="0"/>
                  </a:lnTo>
                  <a:cubicBezTo>
                    <a:pt x="1694377" y="0"/>
                    <a:pt x="1730196" y="35819"/>
                    <a:pt x="1730196" y="80005"/>
                  </a:cubicBezTo>
                  <a:lnTo>
                    <a:pt x="1730196" y="720045"/>
                  </a:lnTo>
                  <a:cubicBezTo>
                    <a:pt x="1730196" y="764231"/>
                    <a:pt x="1694377" y="800050"/>
                    <a:pt x="1650191" y="800050"/>
                  </a:cubicBezTo>
                  <a:lnTo>
                    <a:pt x="80005" y="800050"/>
                  </a:lnTo>
                  <a:cubicBezTo>
                    <a:pt x="35819" y="800050"/>
                    <a:pt x="0" y="764231"/>
                    <a:pt x="0" y="720045"/>
                  </a:cubicBezTo>
                  <a:lnTo>
                    <a:pt x="0" y="80005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773" tIns="76773" rIns="76773" bIns="76773" numCol="1" spcCol="1270" anchor="ctr" anchorCtr="0">
              <a:noAutofit/>
            </a:bodyPr>
            <a:lstStyle/>
            <a:p>
              <a:pPr algn="ctr" defTabSz="744582">
                <a:lnSpc>
                  <a:spcPct val="90000"/>
                </a:lnSpc>
                <a:spcAft>
                  <a:spcPct val="35000"/>
                </a:spcAft>
              </a:pPr>
              <a:r>
                <a:rPr lang="pt-BR" sz="1600" dirty="0" smtClean="0"/>
                <a:t>PRIORIDADE II</a:t>
              </a:r>
            </a:p>
            <a:p>
              <a:pPr algn="ctr" defTabSz="744582">
                <a:lnSpc>
                  <a:spcPct val="90000"/>
                </a:lnSpc>
                <a:spcAft>
                  <a:spcPct val="35000"/>
                </a:spcAft>
              </a:pPr>
              <a:r>
                <a:rPr lang="pt-BR" sz="1600" dirty="0" smtClean="0"/>
                <a:t>Demais cursos de graduação UFLA</a:t>
              </a:r>
              <a:endParaRPr lang="pt-BR" sz="1600" dirty="0"/>
            </a:p>
          </p:txBody>
        </p:sp>
        <p:sp>
          <p:nvSpPr>
            <p:cNvPr id="16" name="Forma livre 15"/>
            <p:cNvSpPr/>
            <p:nvPr/>
          </p:nvSpPr>
          <p:spPr>
            <a:xfrm>
              <a:off x="201295" y="2133004"/>
              <a:ext cx="3933366" cy="794282"/>
            </a:xfrm>
            <a:custGeom>
              <a:avLst/>
              <a:gdLst>
                <a:gd name="connsiteX0" fmla="*/ 0 w 1720316"/>
                <a:gd name="connsiteY0" fmla="*/ 85351 h 853507"/>
                <a:gd name="connsiteX1" fmla="*/ 85351 w 1720316"/>
                <a:gd name="connsiteY1" fmla="*/ 0 h 853507"/>
                <a:gd name="connsiteX2" fmla="*/ 1634965 w 1720316"/>
                <a:gd name="connsiteY2" fmla="*/ 0 h 853507"/>
                <a:gd name="connsiteX3" fmla="*/ 1720316 w 1720316"/>
                <a:gd name="connsiteY3" fmla="*/ 85351 h 853507"/>
                <a:gd name="connsiteX4" fmla="*/ 1720316 w 1720316"/>
                <a:gd name="connsiteY4" fmla="*/ 768156 h 853507"/>
                <a:gd name="connsiteX5" fmla="*/ 1634965 w 1720316"/>
                <a:gd name="connsiteY5" fmla="*/ 853507 h 853507"/>
                <a:gd name="connsiteX6" fmla="*/ 85351 w 1720316"/>
                <a:gd name="connsiteY6" fmla="*/ 853507 h 853507"/>
                <a:gd name="connsiteX7" fmla="*/ 0 w 1720316"/>
                <a:gd name="connsiteY7" fmla="*/ 768156 h 853507"/>
                <a:gd name="connsiteX8" fmla="*/ 0 w 1720316"/>
                <a:gd name="connsiteY8" fmla="*/ 85351 h 853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0316" h="853507">
                  <a:moveTo>
                    <a:pt x="0" y="85351"/>
                  </a:moveTo>
                  <a:cubicBezTo>
                    <a:pt x="0" y="38213"/>
                    <a:pt x="38213" y="0"/>
                    <a:pt x="85351" y="0"/>
                  </a:cubicBezTo>
                  <a:lnTo>
                    <a:pt x="1634965" y="0"/>
                  </a:lnTo>
                  <a:cubicBezTo>
                    <a:pt x="1682103" y="0"/>
                    <a:pt x="1720316" y="38213"/>
                    <a:pt x="1720316" y="85351"/>
                  </a:cubicBezTo>
                  <a:lnTo>
                    <a:pt x="1720316" y="768156"/>
                  </a:lnTo>
                  <a:cubicBezTo>
                    <a:pt x="1720316" y="815294"/>
                    <a:pt x="1682103" y="853507"/>
                    <a:pt x="1634965" y="853507"/>
                  </a:cubicBezTo>
                  <a:lnTo>
                    <a:pt x="85351" y="853507"/>
                  </a:lnTo>
                  <a:cubicBezTo>
                    <a:pt x="38213" y="853507"/>
                    <a:pt x="0" y="815294"/>
                    <a:pt x="0" y="768156"/>
                  </a:cubicBezTo>
                  <a:lnTo>
                    <a:pt x="0" y="85351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8338" tIns="78338" rIns="78338" bIns="78338" numCol="1" spcCol="1270" anchor="ctr" anchorCtr="0">
              <a:noAutofit/>
            </a:bodyPr>
            <a:lstStyle/>
            <a:p>
              <a:pPr algn="ctr" defTabSz="744582">
                <a:lnSpc>
                  <a:spcPct val="90000"/>
                </a:lnSpc>
                <a:spcAft>
                  <a:spcPct val="35000"/>
                </a:spcAft>
              </a:pPr>
              <a:r>
                <a:rPr lang="pt-BR" sz="1600" dirty="0" smtClean="0"/>
                <a:t>Receber/Solicitar as ementas dos projetos pedagógicos dos cursos                                                       </a:t>
              </a:r>
            </a:p>
            <a:p>
              <a:pPr algn="ctr" defTabSz="744582">
                <a:lnSpc>
                  <a:spcPct val="90000"/>
                </a:lnSpc>
                <a:spcAft>
                  <a:spcPct val="35000"/>
                </a:spcAft>
              </a:pPr>
              <a:r>
                <a:rPr lang="pt-BR" sz="1600" dirty="0" smtClean="0"/>
                <a:t>Via DADE ou Coordenadoria dos cursos</a:t>
              </a:r>
              <a:endParaRPr lang="pt-BR" sz="1600" dirty="0"/>
            </a:p>
          </p:txBody>
        </p:sp>
        <p:sp>
          <p:nvSpPr>
            <p:cNvPr id="18" name="Forma livre 17"/>
            <p:cNvSpPr/>
            <p:nvPr/>
          </p:nvSpPr>
          <p:spPr>
            <a:xfrm>
              <a:off x="195024" y="3294816"/>
              <a:ext cx="3922735" cy="903330"/>
            </a:xfrm>
            <a:custGeom>
              <a:avLst/>
              <a:gdLst>
                <a:gd name="connsiteX0" fmla="*/ 0 w 1718959"/>
                <a:gd name="connsiteY0" fmla="*/ 99719 h 997185"/>
                <a:gd name="connsiteX1" fmla="*/ 99719 w 1718959"/>
                <a:gd name="connsiteY1" fmla="*/ 0 h 997185"/>
                <a:gd name="connsiteX2" fmla="*/ 1619241 w 1718959"/>
                <a:gd name="connsiteY2" fmla="*/ 0 h 997185"/>
                <a:gd name="connsiteX3" fmla="*/ 1718960 w 1718959"/>
                <a:gd name="connsiteY3" fmla="*/ 99719 h 997185"/>
                <a:gd name="connsiteX4" fmla="*/ 1718959 w 1718959"/>
                <a:gd name="connsiteY4" fmla="*/ 897467 h 997185"/>
                <a:gd name="connsiteX5" fmla="*/ 1619240 w 1718959"/>
                <a:gd name="connsiteY5" fmla="*/ 997186 h 997185"/>
                <a:gd name="connsiteX6" fmla="*/ 99719 w 1718959"/>
                <a:gd name="connsiteY6" fmla="*/ 997185 h 997185"/>
                <a:gd name="connsiteX7" fmla="*/ 0 w 1718959"/>
                <a:gd name="connsiteY7" fmla="*/ 897466 h 997185"/>
                <a:gd name="connsiteX8" fmla="*/ 0 w 1718959"/>
                <a:gd name="connsiteY8" fmla="*/ 99719 h 997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8959" h="997185">
                  <a:moveTo>
                    <a:pt x="0" y="99719"/>
                  </a:moveTo>
                  <a:cubicBezTo>
                    <a:pt x="0" y="44646"/>
                    <a:pt x="44646" y="0"/>
                    <a:pt x="99719" y="0"/>
                  </a:cubicBezTo>
                  <a:lnTo>
                    <a:pt x="1619241" y="0"/>
                  </a:lnTo>
                  <a:cubicBezTo>
                    <a:pt x="1674314" y="0"/>
                    <a:pt x="1718960" y="44646"/>
                    <a:pt x="1718960" y="99719"/>
                  </a:cubicBezTo>
                  <a:cubicBezTo>
                    <a:pt x="1718960" y="365635"/>
                    <a:pt x="1718959" y="631551"/>
                    <a:pt x="1718959" y="897467"/>
                  </a:cubicBezTo>
                  <a:cubicBezTo>
                    <a:pt x="1718959" y="952540"/>
                    <a:pt x="1674313" y="997186"/>
                    <a:pt x="1619240" y="997186"/>
                  </a:cubicBezTo>
                  <a:lnTo>
                    <a:pt x="99719" y="997185"/>
                  </a:lnTo>
                  <a:cubicBezTo>
                    <a:pt x="44646" y="997185"/>
                    <a:pt x="0" y="952539"/>
                    <a:pt x="0" y="897466"/>
                  </a:cubicBezTo>
                  <a:lnTo>
                    <a:pt x="0" y="99719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2547" tIns="82547" rIns="82547" bIns="82547" numCol="1" spcCol="1270" anchor="ctr" anchorCtr="0">
              <a:noAutofit/>
            </a:bodyPr>
            <a:lstStyle/>
            <a:p>
              <a:pPr algn="ctr" defTabSz="744582">
                <a:lnSpc>
                  <a:spcPct val="90000"/>
                </a:lnSpc>
                <a:spcAft>
                  <a:spcPct val="35000"/>
                </a:spcAft>
              </a:pPr>
              <a:r>
                <a:rPr lang="pt-BR" sz="1600" dirty="0" smtClean="0"/>
                <a:t>Conferir as bibliografias básicas e complementares de cada unidade curricular           </a:t>
              </a:r>
            </a:p>
            <a:p>
              <a:pPr algn="ctr" defTabSz="744582">
                <a:lnSpc>
                  <a:spcPct val="90000"/>
                </a:lnSpc>
                <a:spcAft>
                  <a:spcPct val="35000"/>
                </a:spcAft>
              </a:pPr>
              <a:r>
                <a:rPr lang="pt-BR" sz="1600" dirty="0" smtClean="0"/>
                <a:t>Bibliografia básica: 3 títulos e verificar quantidade</a:t>
              </a:r>
            </a:p>
            <a:p>
              <a:pPr algn="ctr" defTabSz="744582">
                <a:lnSpc>
                  <a:spcPct val="90000"/>
                </a:lnSpc>
                <a:spcAft>
                  <a:spcPct val="35000"/>
                </a:spcAft>
              </a:pPr>
              <a:r>
                <a:rPr lang="pt-BR" sz="1600" dirty="0" smtClean="0"/>
                <a:t>Bibliografia complementar: 5 títulos e verificar quantidade</a:t>
              </a:r>
              <a:endParaRPr lang="pt-BR" sz="1600" dirty="0"/>
            </a:p>
          </p:txBody>
        </p:sp>
      </p:grpSp>
      <p:sp>
        <p:nvSpPr>
          <p:cNvPr id="27" name="Forma livre 26"/>
          <p:cNvSpPr/>
          <p:nvPr/>
        </p:nvSpPr>
        <p:spPr>
          <a:xfrm>
            <a:off x="207586" y="6632290"/>
            <a:ext cx="5538296" cy="1223811"/>
          </a:xfrm>
          <a:custGeom>
            <a:avLst/>
            <a:gdLst>
              <a:gd name="connsiteX0" fmla="*/ 0 w 2003225"/>
              <a:gd name="connsiteY0" fmla="*/ 87456 h 874562"/>
              <a:gd name="connsiteX1" fmla="*/ 87456 w 2003225"/>
              <a:gd name="connsiteY1" fmla="*/ 0 h 874562"/>
              <a:gd name="connsiteX2" fmla="*/ 1915769 w 2003225"/>
              <a:gd name="connsiteY2" fmla="*/ 0 h 874562"/>
              <a:gd name="connsiteX3" fmla="*/ 2003225 w 2003225"/>
              <a:gd name="connsiteY3" fmla="*/ 87456 h 874562"/>
              <a:gd name="connsiteX4" fmla="*/ 2003225 w 2003225"/>
              <a:gd name="connsiteY4" fmla="*/ 787106 h 874562"/>
              <a:gd name="connsiteX5" fmla="*/ 1915769 w 2003225"/>
              <a:gd name="connsiteY5" fmla="*/ 874562 h 874562"/>
              <a:gd name="connsiteX6" fmla="*/ 87456 w 2003225"/>
              <a:gd name="connsiteY6" fmla="*/ 874562 h 874562"/>
              <a:gd name="connsiteX7" fmla="*/ 0 w 2003225"/>
              <a:gd name="connsiteY7" fmla="*/ 787106 h 874562"/>
              <a:gd name="connsiteX8" fmla="*/ 0 w 2003225"/>
              <a:gd name="connsiteY8" fmla="*/ 87456 h 874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03225" h="874562">
                <a:moveTo>
                  <a:pt x="0" y="87456"/>
                </a:moveTo>
                <a:cubicBezTo>
                  <a:pt x="0" y="39155"/>
                  <a:pt x="39155" y="0"/>
                  <a:pt x="87456" y="0"/>
                </a:cubicBezTo>
                <a:lnTo>
                  <a:pt x="1915769" y="0"/>
                </a:lnTo>
                <a:cubicBezTo>
                  <a:pt x="1964070" y="0"/>
                  <a:pt x="2003225" y="39155"/>
                  <a:pt x="2003225" y="87456"/>
                </a:cubicBezTo>
                <a:lnTo>
                  <a:pt x="2003225" y="787106"/>
                </a:lnTo>
                <a:cubicBezTo>
                  <a:pt x="2003225" y="835407"/>
                  <a:pt x="1964070" y="874562"/>
                  <a:pt x="1915769" y="874562"/>
                </a:cubicBezTo>
                <a:lnTo>
                  <a:pt x="87456" y="874562"/>
                </a:lnTo>
                <a:cubicBezTo>
                  <a:pt x="39155" y="874562"/>
                  <a:pt x="0" y="835407"/>
                  <a:pt x="0" y="787106"/>
                </a:cubicBezTo>
                <a:lnTo>
                  <a:pt x="0" y="87456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4470" tIns="94470" rIns="94470" bIns="94470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/>
              <a:t>	</a:t>
            </a:r>
            <a:r>
              <a:rPr lang="pt-BR" sz="1600" dirty="0" smtClean="0"/>
              <a:t>Identificar quais unidades curriculares não contemplam o exigido pelo instrumento de avaliação INEP/MEC em relação à títulos e quantidade</a:t>
            </a: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/>
              <a:t>Verificar a atualização das bibliografias sugeridas</a:t>
            </a:r>
            <a:endParaRPr lang="pt-BR" sz="1600" dirty="0"/>
          </a:p>
        </p:txBody>
      </p:sp>
      <p:sp>
        <p:nvSpPr>
          <p:cNvPr id="36" name="Forma livre 35"/>
          <p:cNvSpPr/>
          <p:nvPr/>
        </p:nvSpPr>
        <p:spPr>
          <a:xfrm>
            <a:off x="230373" y="8264435"/>
            <a:ext cx="5552733" cy="1216685"/>
          </a:xfrm>
          <a:custGeom>
            <a:avLst/>
            <a:gdLst>
              <a:gd name="connsiteX0" fmla="*/ 0 w 2003225"/>
              <a:gd name="connsiteY0" fmla="*/ 87456 h 874562"/>
              <a:gd name="connsiteX1" fmla="*/ 87456 w 2003225"/>
              <a:gd name="connsiteY1" fmla="*/ 0 h 874562"/>
              <a:gd name="connsiteX2" fmla="*/ 1915769 w 2003225"/>
              <a:gd name="connsiteY2" fmla="*/ 0 h 874562"/>
              <a:gd name="connsiteX3" fmla="*/ 2003225 w 2003225"/>
              <a:gd name="connsiteY3" fmla="*/ 87456 h 874562"/>
              <a:gd name="connsiteX4" fmla="*/ 2003225 w 2003225"/>
              <a:gd name="connsiteY4" fmla="*/ 787106 h 874562"/>
              <a:gd name="connsiteX5" fmla="*/ 1915769 w 2003225"/>
              <a:gd name="connsiteY5" fmla="*/ 874562 h 874562"/>
              <a:gd name="connsiteX6" fmla="*/ 87456 w 2003225"/>
              <a:gd name="connsiteY6" fmla="*/ 874562 h 874562"/>
              <a:gd name="connsiteX7" fmla="*/ 0 w 2003225"/>
              <a:gd name="connsiteY7" fmla="*/ 787106 h 874562"/>
              <a:gd name="connsiteX8" fmla="*/ 0 w 2003225"/>
              <a:gd name="connsiteY8" fmla="*/ 87456 h 874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03225" h="874562">
                <a:moveTo>
                  <a:pt x="0" y="87456"/>
                </a:moveTo>
                <a:cubicBezTo>
                  <a:pt x="0" y="39155"/>
                  <a:pt x="39155" y="0"/>
                  <a:pt x="87456" y="0"/>
                </a:cubicBezTo>
                <a:lnTo>
                  <a:pt x="1915769" y="0"/>
                </a:lnTo>
                <a:cubicBezTo>
                  <a:pt x="1964070" y="0"/>
                  <a:pt x="2003225" y="39155"/>
                  <a:pt x="2003225" y="87456"/>
                </a:cubicBezTo>
                <a:lnTo>
                  <a:pt x="2003225" y="787106"/>
                </a:lnTo>
                <a:cubicBezTo>
                  <a:pt x="2003225" y="835407"/>
                  <a:pt x="1964070" y="874562"/>
                  <a:pt x="1915769" y="874562"/>
                </a:cubicBezTo>
                <a:lnTo>
                  <a:pt x="87456" y="874562"/>
                </a:lnTo>
                <a:cubicBezTo>
                  <a:pt x="39155" y="874562"/>
                  <a:pt x="0" y="835407"/>
                  <a:pt x="0" y="787106"/>
                </a:cubicBezTo>
                <a:lnTo>
                  <a:pt x="0" y="87456"/>
                </a:lnTo>
                <a:close/>
              </a:path>
            </a:pathLst>
          </a:cu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4470" tIns="94470" rIns="94470" bIns="94470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/>
              <a:t>Encaminhar para DADE/Coordenação de curso quais unidades curriculares precisam ser corrigidas (quantidade de títulos, quantidade de exemplares e atualização)</a:t>
            </a:r>
            <a:endParaRPr lang="pt-BR" sz="1600" dirty="0"/>
          </a:p>
        </p:txBody>
      </p:sp>
      <p:cxnSp>
        <p:nvCxnSpPr>
          <p:cNvPr id="80" name="Conector reto 79"/>
          <p:cNvCxnSpPr/>
          <p:nvPr/>
        </p:nvCxnSpPr>
        <p:spPr>
          <a:xfrm>
            <a:off x="5783106" y="8852438"/>
            <a:ext cx="293844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2" name="Forma livre 81"/>
          <p:cNvSpPr/>
          <p:nvPr/>
        </p:nvSpPr>
        <p:spPr>
          <a:xfrm>
            <a:off x="6406888" y="940043"/>
            <a:ext cx="5688632" cy="1219158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/>
              <a:t>Receber as correções das bibliografias das unidades curriculares</a:t>
            </a: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/>
              <a:t>Conferir as correções realizadas e apontar quais são os títulos/exemplares necessários para aquisição</a:t>
            </a:r>
            <a:endParaRPr lang="pt-BR" sz="1600" dirty="0"/>
          </a:p>
        </p:txBody>
      </p:sp>
      <p:sp>
        <p:nvSpPr>
          <p:cNvPr id="83" name="Seta para baixo 82"/>
          <p:cNvSpPr/>
          <p:nvPr/>
        </p:nvSpPr>
        <p:spPr>
          <a:xfrm>
            <a:off x="9136306" y="7476431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85" name="Forma livre 84"/>
          <p:cNvSpPr/>
          <p:nvPr/>
        </p:nvSpPr>
        <p:spPr>
          <a:xfrm>
            <a:off x="6392440" y="2564731"/>
            <a:ext cx="5756166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/>
              <a:t>Verificar a disponibilidade de verbas (CDA) para aquisição dos títulos que não existirem na base de dados da Biblioteca e também a quantidade de exemplares necessários</a:t>
            </a:r>
          </a:p>
        </p:txBody>
      </p:sp>
      <p:sp>
        <p:nvSpPr>
          <p:cNvPr id="87" name="Seta para baixo 86"/>
          <p:cNvSpPr/>
          <p:nvPr/>
        </p:nvSpPr>
        <p:spPr>
          <a:xfrm>
            <a:off x="9051756" y="2218343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88" name="Seta para baixo 87"/>
          <p:cNvSpPr/>
          <p:nvPr/>
        </p:nvSpPr>
        <p:spPr>
          <a:xfrm>
            <a:off x="3999715" y="1329673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89" name="Seta para baixo 88"/>
          <p:cNvSpPr/>
          <p:nvPr/>
        </p:nvSpPr>
        <p:spPr>
          <a:xfrm>
            <a:off x="1178813" y="1306875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90" name="Seta para baixo 89"/>
          <p:cNvSpPr/>
          <p:nvPr/>
        </p:nvSpPr>
        <p:spPr>
          <a:xfrm>
            <a:off x="3987822" y="2936779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91" name="Seta para baixo 90"/>
          <p:cNvSpPr/>
          <p:nvPr/>
        </p:nvSpPr>
        <p:spPr>
          <a:xfrm>
            <a:off x="1178813" y="292162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93" name="Seta para baixo 92"/>
          <p:cNvSpPr/>
          <p:nvPr/>
        </p:nvSpPr>
        <p:spPr>
          <a:xfrm>
            <a:off x="2857780" y="452123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94" name="Seta para baixo 93"/>
          <p:cNvSpPr/>
          <p:nvPr/>
        </p:nvSpPr>
        <p:spPr>
          <a:xfrm>
            <a:off x="2876265" y="7932227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95" name="Seta para baixo 94"/>
          <p:cNvSpPr/>
          <p:nvPr/>
        </p:nvSpPr>
        <p:spPr>
          <a:xfrm>
            <a:off x="2857780" y="6291112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00" name="Forma livre 99"/>
          <p:cNvSpPr/>
          <p:nvPr/>
        </p:nvSpPr>
        <p:spPr>
          <a:xfrm>
            <a:off x="6446466" y="4079945"/>
            <a:ext cx="5589401" cy="833473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>
                <a:solidFill>
                  <a:schemeClr val="bg1"/>
                </a:solidFill>
              </a:rPr>
              <a:t>Verificar nas respectivas editoras se o título indicado está disponível para aquisição </a:t>
            </a:r>
            <a:endParaRPr lang="pt-BR" sz="1600" dirty="0">
              <a:solidFill>
                <a:schemeClr val="bg1"/>
              </a:solidFill>
            </a:endParaRPr>
          </a:p>
        </p:txBody>
      </p:sp>
      <p:sp>
        <p:nvSpPr>
          <p:cNvPr id="132" name="Seta para baixo 131"/>
          <p:cNvSpPr/>
          <p:nvPr/>
        </p:nvSpPr>
        <p:spPr>
          <a:xfrm>
            <a:off x="9057115" y="3662822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cxnSp>
        <p:nvCxnSpPr>
          <p:cNvPr id="179" name="Conector de seta reta 178"/>
          <p:cNvCxnSpPr/>
          <p:nvPr/>
        </p:nvCxnSpPr>
        <p:spPr>
          <a:xfrm flipV="1">
            <a:off x="6076950" y="1268104"/>
            <a:ext cx="369516" cy="2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1" name="Conector reto 180"/>
          <p:cNvCxnSpPr/>
          <p:nvPr/>
        </p:nvCxnSpPr>
        <p:spPr>
          <a:xfrm flipH="1">
            <a:off x="6076950" y="1268104"/>
            <a:ext cx="19742" cy="7584335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2" name="Forma livre 191"/>
          <p:cNvSpPr/>
          <p:nvPr/>
        </p:nvSpPr>
        <p:spPr>
          <a:xfrm>
            <a:off x="6406888" y="6632290"/>
            <a:ext cx="5606530" cy="791912"/>
          </a:xfrm>
          <a:custGeom>
            <a:avLst/>
            <a:gdLst>
              <a:gd name="connsiteX0" fmla="*/ 0 w 2003225"/>
              <a:gd name="connsiteY0" fmla="*/ 87456 h 874562"/>
              <a:gd name="connsiteX1" fmla="*/ 87456 w 2003225"/>
              <a:gd name="connsiteY1" fmla="*/ 0 h 874562"/>
              <a:gd name="connsiteX2" fmla="*/ 1915769 w 2003225"/>
              <a:gd name="connsiteY2" fmla="*/ 0 h 874562"/>
              <a:gd name="connsiteX3" fmla="*/ 2003225 w 2003225"/>
              <a:gd name="connsiteY3" fmla="*/ 87456 h 874562"/>
              <a:gd name="connsiteX4" fmla="*/ 2003225 w 2003225"/>
              <a:gd name="connsiteY4" fmla="*/ 787106 h 874562"/>
              <a:gd name="connsiteX5" fmla="*/ 1915769 w 2003225"/>
              <a:gd name="connsiteY5" fmla="*/ 874562 h 874562"/>
              <a:gd name="connsiteX6" fmla="*/ 87456 w 2003225"/>
              <a:gd name="connsiteY6" fmla="*/ 874562 h 874562"/>
              <a:gd name="connsiteX7" fmla="*/ 0 w 2003225"/>
              <a:gd name="connsiteY7" fmla="*/ 787106 h 874562"/>
              <a:gd name="connsiteX8" fmla="*/ 0 w 2003225"/>
              <a:gd name="connsiteY8" fmla="*/ 87456 h 874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03225" h="874562">
                <a:moveTo>
                  <a:pt x="0" y="87456"/>
                </a:moveTo>
                <a:cubicBezTo>
                  <a:pt x="0" y="39155"/>
                  <a:pt x="39155" y="0"/>
                  <a:pt x="87456" y="0"/>
                </a:cubicBezTo>
                <a:lnTo>
                  <a:pt x="1915769" y="0"/>
                </a:lnTo>
                <a:cubicBezTo>
                  <a:pt x="1964070" y="0"/>
                  <a:pt x="2003225" y="39155"/>
                  <a:pt x="2003225" y="87456"/>
                </a:cubicBezTo>
                <a:lnTo>
                  <a:pt x="2003225" y="787106"/>
                </a:lnTo>
                <a:cubicBezTo>
                  <a:pt x="2003225" y="835407"/>
                  <a:pt x="1964070" y="874562"/>
                  <a:pt x="1915769" y="874562"/>
                </a:cubicBezTo>
                <a:lnTo>
                  <a:pt x="87456" y="874562"/>
                </a:lnTo>
                <a:cubicBezTo>
                  <a:pt x="39155" y="874562"/>
                  <a:pt x="0" y="835407"/>
                  <a:pt x="0" y="787106"/>
                </a:cubicBezTo>
                <a:lnTo>
                  <a:pt x="0" y="87456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4470" tIns="94470" rIns="94470" bIns="94470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/>
              <a:t>Fazer a solicitação das requisições no sistema Pergamum por unidade curricular vinculados ao professor da disciplina</a:t>
            </a:r>
          </a:p>
        </p:txBody>
      </p:sp>
      <p:cxnSp>
        <p:nvCxnSpPr>
          <p:cNvPr id="200" name="Conector de seta reta 199"/>
          <p:cNvCxnSpPr/>
          <p:nvPr/>
        </p:nvCxnSpPr>
        <p:spPr>
          <a:xfrm>
            <a:off x="9898082" y="2788812"/>
            <a:ext cx="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CaixaDeTexto 50"/>
          <p:cNvSpPr txBox="1"/>
          <p:nvPr/>
        </p:nvSpPr>
        <p:spPr>
          <a:xfrm>
            <a:off x="320040" y="167637"/>
            <a:ext cx="104324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tx1"/>
                </a:solidFill>
              </a:rPr>
              <a:t>SERVIÇO DE PROCURADORIA INFORMACIONAL PARA ACOMPANHAR A REVISÃO </a:t>
            </a:r>
          </a:p>
          <a:p>
            <a:pPr algn="ctr"/>
            <a:r>
              <a:rPr lang="pt-BR" sz="2000" b="1" dirty="0" smtClean="0">
                <a:solidFill>
                  <a:schemeClr val="tx1"/>
                </a:solidFill>
              </a:rPr>
              <a:t>DE BIBLIOGRAFIAS E CORREÇÕES DE PPC – GRADUAÇÃO E PÓS-GRADUAÇÃO</a:t>
            </a:r>
            <a:endParaRPr lang="pt-B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Forma livre 63"/>
          <p:cNvSpPr/>
          <p:nvPr/>
        </p:nvSpPr>
        <p:spPr>
          <a:xfrm>
            <a:off x="9299825" y="5458057"/>
            <a:ext cx="2736042" cy="701325"/>
          </a:xfrm>
          <a:custGeom>
            <a:avLst/>
            <a:gdLst>
              <a:gd name="connsiteX0" fmla="*/ 0 w 2003225"/>
              <a:gd name="connsiteY0" fmla="*/ 87456 h 874562"/>
              <a:gd name="connsiteX1" fmla="*/ 87456 w 2003225"/>
              <a:gd name="connsiteY1" fmla="*/ 0 h 874562"/>
              <a:gd name="connsiteX2" fmla="*/ 1915769 w 2003225"/>
              <a:gd name="connsiteY2" fmla="*/ 0 h 874562"/>
              <a:gd name="connsiteX3" fmla="*/ 2003225 w 2003225"/>
              <a:gd name="connsiteY3" fmla="*/ 87456 h 874562"/>
              <a:gd name="connsiteX4" fmla="*/ 2003225 w 2003225"/>
              <a:gd name="connsiteY4" fmla="*/ 787106 h 874562"/>
              <a:gd name="connsiteX5" fmla="*/ 1915769 w 2003225"/>
              <a:gd name="connsiteY5" fmla="*/ 874562 h 874562"/>
              <a:gd name="connsiteX6" fmla="*/ 87456 w 2003225"/>
              <a:gd name="connsiteY6" fmla="*/ 874562 h 874562"/>
              <a:gd name="connsiteX7" fmla="*/ 0 w 2003225"/>
              <a:gd name="connsiteY7" fmla="*/ 787106 h 874562"/>
              <a:gd name="connsiteX8" fmla="*/ 0 w 2003225"/>
              <a:gd name="connsiteY8" fmla="*/ 87456 h 874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03225" h="874562">
                <a:moveTo>
                  <a:pt x="0" y="87456"/>
                </a:moveTo>
                <a:cubicBezTo>
                  <a:pt x="0" y="39155"/>
                  <a:pt x="39155" y="0"/>
                  <a:pt x="87456" y="0"/>
                </a:cubicBezTo>
                <a:lnTo>
                  <a:pt x="1915769" y="0"/>
                </a:lnTo>
                <a:cubicBezTo>
                  <a:pt x="1964070" y="0"/>
                  <a:pt x="2003225" y="39155"/>
                  <a:pt x="2003225" y="87456"/>
                </a:cubicBezTo>
                <a:lnTo>
                  <a:pt x="2003225" y="787106"/>
                </a:lnTo>
                <a:cubicBezTo>
                  <a:pt x="2003225" y="835407"/>
                  <a:pt x="1964070" y="874562"/>
                  <a:pt x="1915769" y="874562"/>
                </a:cubicBezTo>
                <a:lnTo>
                  <a:pt x="87456" y="874562"/>
                </a:lnTo>
                <a:cubicBezTo>
                  <a:pt x="39155" y="874562"/>
                  <a:pt x="0" y="835407"/>
                  <a:pt x="0" y="787106"/>
                </a:cubicBezTo>
                <a:lnTo>
                  <a:pt x="0" y="87456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4470" tIns="94470" rIns="94470" bIns="94470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/>
              <a:t>Títulos esgotados</a:t>
            </a:r>
            <a:endParaRPr lang="pt-BR" sz="1600" dirty="0"/>
          </a:p>
        </p:txBody>
      </p:sp>
      <p:sp>
        <p:nvSpPr>
          <p:cNvPr id="65" name="Forma livre 64"/>
          <p:cNvSpPr/>
          <p:nvPr/>
        </p:nvSpPr>
        <p:spPr>
          <a:xfrm>
            <a:off x="6548728" y="5439302"/>
            <a:ext cx="2601066" cy="720080"/>
          </a:xfrm>
          <a:custGeom>
            <a:avLst/>
            <a:gdLst>
              <a:gd name="connsiteX0" fmla="*/ 0 w 2003225"/>
              <a:gd name="connsiteY0" fmla="*/ 87456 h 874562"/>
              <a:gd name="connsiteX1" fmla="*/ 87456 w 2003225"/>
              <a:gd name="connsiteY1" fmla="*/ 0 h 874562"/>
              <a:gd name="connsiteX2" fmla="*/ 1915769 w 2003225"/>
              <a:gd name="connsiteY2" fmla="*/ 0 h 874562"/>
              <a:gd name="connsiteX3" fmla="*/ 2003225 w 2003225"/>
              <a:gd name="connsiteY3" fmla="*/ 87456 h 874562"/>
              <a:gd name="connsiteX4" fmla="*/ 2003225 w 2003225"/>
              <a:gd name="connsiteY4" fmla="*/ 787106 h 874562"/>
              <a:gd name="connsiteX5" fmla="*/ 1915769 w 2003225"/>
              <a:gd name="connsiteY5" fmla="*/ 874562 h 874562"/>
              <a:gd name="connsiteX6" fmla="*/ 87456 w 2003225"/>
              <a:gd name="connsiteY6" fmla="*/ 874562 h 874562"/>
              <a:gd name="connsiteX7" fmla="*/ 0 w 2003225"/>
              <a:gd name="connsiteY7" fmla="*/ 787106 h 874562"/>
              <a:gd name="connsiteX8" fmla="*/ 0 w 2003225"/>
              <a:gd name="connsiteY8" fmla="*/ 87456 h 874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03225" h="874562">
                <a:moveTo>
                  <a:pt x="0" y="87456"/>
                </a:moveTo>
                <a:cubicBezTo>
                  <a:pt x="0" y="39155"/>
                  <a:pt x="39155" y="0"/>
                  <a:pt x="87456" y="0"/>
                </a:cubicBezTo>
                <a:lnTo>
                  <a:pt x="1915769" y="0"/>
                </a:lnTo>
                <a:cubicBezTo>
                  <a:pt x="1964070" y="0"/>
                  <a:pt x="2003225" y="39155"/>
                  <a:pt x="2003225" y="87456"/>
                </a:cubicBezTo>
                <a:lnTo>
                  <a:pt x="2003225" y="787106"/>
                </a:lnTo>
                <a:cubicBezTo>
                  <a:pt x="2003225" y="835407"/>
                  <a:pt x="1964070" y="874562"/>
                  <a:pt x="1915769" y="874562"/>
                </a:cubicBezTo>
                <a:lnTo>
                  <a:pt x="87456" y="874562"/>
                </a:lnTo>
                <a:cubicBezTo>
                  <a:pt x="39155" y="874562"/>
                  <a:pt x="0" y="835407"/>
                  <a:pt x="0" y="787106"/>
                </a:cubicBezTo>
                <a:lnTo>
                  <a:pt x="0" y="87456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4470" tIns="94470" rIns="94470" bIns="94470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/>
              <a:t>Títulos disponíveis</a:t>
            </a:r>
            <a:endParaRPr lang="pt-BR" sz="1600" dirty="0"/>
          </a:p>
        </p:txBody>
      </p:sp>
      <p:sp>
        <p:nvSpPr>
          <p:cNvPr id="67" name="Seta para baixo 66"/>
          <p:cNvSpPr/>
          <p:nvPr/>
        </p:nvSpPr>
        <p:spPr>
          <a:xfrm>
            <a:off x="10426960" y="5002363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68" name="Seta para baixo 67"/>
          <p:cNvSpPr/>
          <p:nvPr/>
        </p:nvSpPr>
        <p:spPr>
          <a:xfrm>
            <a:off x="7806316" y="5002363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70" name="Seta para baixo 69"/>
          <p:cNvSpPr/>
          <p:nvPr/>
        </p:nvSpPr>
        <p:spPr>
          <a:xfrm>
            <a:off x="7828146" y="6230356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75" name="Forma livre 74"/>
          <p:cNvSpPr/>
          <p:nvPr/>
        </p:nvSpPr>
        <p:spPr>
          <a:xfrm>
            <a:off x="6480344" y="7850690"/>
            <a:ext cx="5580358" cy="1260564"/>
          </a:xfrm>
          <a:custGeom>
            <a:avLst/>
            <a:gdLst>
              <a:gd name="connsiteX0" fmla="*/ 0 w 2003225"/>
              <a:gd name="connsiteY0" fmla="*/ 87456 h 874562"/>
              <a:gd name="connsiteX1" fmla="*/ 87456 w 2003225"/>
              <a:gd name="connsiteY1" fmla="*/ 0 h 874562"/>
              <a:gd name="connsiteX2" fmla="*/ 1915769 w 2003225"/>
              <a:gd name="connsiteY2" fmla="*/ 0 h 874562"/>
              <a:gd name="connsiteX3" fmla="*/ 2003225 w 2003225"/>
              <a:gd name="connsiteY3" fmla="*/ 87456 h 874562"/>
              <a:gd name="connsiteX4" fmla="*/ 2003225 w 2003225"/>
              <a:gd name="connsiteY4" fmla="*/ 787106 h 874562"/>
              <a:gd name="connsiteX5" fmla="*/ 1915769 w 2003225"/>
              <a:gd name="connsiteY5" fmla="*/ 874562 h 874562"/>
              <a:gd name="connsiteX6" fmla="*/ 87456 w 2003225"/>
              <a:gd name="connsiteY6" fmla="*/ 874562 h 874562"/>
              <a:gd name="connsiteX7" fmla="*/ 0 w 2003225"/>
              <a:gd name="connsiteY7" fmla="*/ 787106 h 874562"/>
              <a:gd name="connsiteX8" fmla="*/ 0 w 2003225"/>
              <a:gd name="connsiteY8" fmla="*/ 87456 h 874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03225" h="874562">
                <a:moveTo>
                  <a:pt x="0" y="87456"/>
                </a:moveTo>
                <a:cubicBezTo>
                  <a:pt x="0" y="39155"/>
                  <a:pt x="39155" y="0"/>
                  <a:pt x="87456" y="0"/>
                </a:cubicBezTo>
                <a:lnTo>
                  <a:pt x="1915769" y="0"/>
                </a:lnTo>
                <a:cubicBezTo>
                  <a:pt x="1964070" y="0"/>
                  <a:pt x="2003225" y="39155"/>
                  <a:pt x="2003225" y="87456"/>
                </a:cubicBezTo>
                <a:lnTo>
                  <a:pt x="2003225" y="787106"/>
                </a:lnTo>
                <a:cubicBezTo>
                  <a:pt x="2003225" y="835407"/>
                  <a:pt x="1964070" y="874562"/>
                  <a:pt x="1915769" y="874562"/>
                </a:cubicBezTo>
                <a:lnTo>
                  <a:pt x="87456" y="874562"/>
                </a:lnTo>
                <a:cubicBezTo>
                  <a:pt x="39155" y="874562"/>
                  <a:pt x="0" y="835407"/>
                  <a:pt x="0" y="787106"/>
                </a:cubicBezTo>
                <a:lnTo>
                  <a:pt x="0" y="87456"/>
                </a:lnTo>
                <a:close/>
              </a:path>
            </a:pathLst>
          </a:cu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4470" tIns="94470" rIns="94470" bIns="94470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/>
              <a:t>Cadastrar todas as unidades curriculares no sistema Pergamum com todos os vínculos necessários</a:t>
            </a: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/>
              <a:t>Encaminhar relatório final para DADE e COORDENADORES DOS CURSOS </a:t>
            </a:r>
          </a:p>
        </p:txBody>
      </p:sp>
      <p:cxnSp>
        <p:nvCxnSpPr>
          <p:cNvPr id="76" name="Conector reto 75"/>
          <p:cNvCxnSpPr/>
          <p:nvPr/>
        </p:nvCxnSpPr>
        <p:spPr>
          <a:xfrm flipV="1">
            <a:off x="12488630" y="5785518"/>
            <a:ext cx="7788" cy="347958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9" name="Conector de seta reta 78"/>
          <p:cNvCxnSpPr/>
          <p:nvPr/>
        </p:nvCxnSpPr>
        <p:spPr>
          <a:xfrm flipH="1" flipV="1">
            <a:off x="5927146" y="9278365"/>
            <a:ext cx="6583143" cy="2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9" name="Conector reto 98"/>
          <p:cNvCxnSpPr/>
          <p:nvPr/>
        </p:nvCxnSpPr>
        <p:spPr>
          <a:xfrm>
            <a:off x="12035867" y="5785518"/>
            <a:ext cx="444342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9" name="Espaço Reservado para Número de Slide 3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87622C-E40B-45D1-8F63-B14859A651B7}" type="slidenum">
              <a:rPr lang="pt-BR" smtClean="0"/>
              <a:pPr>
                <a:defRPr/>
              </a:pPr>
              <a:t>33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185694" y="371444"/>
            <a:ext cx="12401592" cy="1791260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pPr algn="ctr"/>
            <a:r>
              <a:rPr lang="pt-BR" sz="54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Coordenadoria de Processos Técnicos(CPT)</a:t>
            </a:r>
          </a:p>
        </p:txBody>
      </p:sp>
      <p:sp>
        <p:nvSpPr>
          <p:cNvPr id="7" name="Retângulo 6"/>
          <p:cNvSpPr/>
          <p:nvPr/>
        </p:nvSpPr>
        <p:spPr>
          <a:xfrm>
            <a:off x="400008" y="2366906"/>
            <a:ext cx="1143008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Relação das atividades desenvolvidas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endParaRPr lang="pt-BR" dirty="0" smtClean="0">
              <a:solidFill>
                <a:schemeClr val="accent1">
                  <a:lumMod val="50000"/>
                </a:schemeClr>
              </a:solidFill>
              <a:latin typeface="Arial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classifica, cataloga e indexa os materiais bibliográficos e </a:t>
            </a:r>
            <a:r>
              <a:rPr lang="pt-BR" dirty="0" err="1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multimeios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destinados ao acervo; 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atualizar os padrões e as normas de classificação e catalogação de acordo com os códigos e manuais da área, adotados na Biblioteca Universitária; 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promove estudos que viabilizem o aprimoramento e/ou alteração dos serviços;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integra-se aos sistemas de catalogação cooperativa; 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assessora na indexação de material bibliográfico produzido pela Universidade; 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emite as etiquetas para afixar nos materiais bibliográficos e </a:t>
            </a:r>
            <a:r>
              <a:rPr lang="pt-BR" dirty="0" err="1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multimeios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; 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libera o status no sistema dos materiais bibliográficos para disponibilização no acervo;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revisa e realiza acertos na base de dados da Biblioteca que não estão de acordo com as normas de catalogação; 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insere e padroniza novas autoridades de autores/entidades e assuntos, utilizando como fonte de pesquisa catálogos de autoridades nacionais e internacionais e tesauros on-line e impressos; 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revisa e transfere autoridades duplicadas; 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atende pedidos de elaboração de ficha catalográfica das publicações editadas e publicadas na UFLA, como livros, textos acadêmicos, anais de eventos e encaminha aos solicitantes; 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gerencia o sistema automático de geração de ficha catalográfica, com dados de identificação da obra fornecidos pelo próprio autor, para dissertações e teses defendidas na UFLA; 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orienta usuários no uso do sistema automático de geração de ficha catalográfica; 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prepara estatísticas mensais de atividades desenvolvidas no setor;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atende usuários que procuram materiais em processamento ou retidos no setor;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atende e auxilia servidores das coordenadorias em demandas e dúvidas quanto ao acervo bibliográfico;</a:t>
            </a:r>
          </a:p>
          <a:p>
            <a:pPr algn="just"/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realiza atendimento via telefone, e-mail e chat aos usuários (Serviço de Referência Virtual).</a:t>
            </a: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E2229F-F70C-4D77-A9C0-8578BEC8064B}" type="slidenum">
              <a:rPr lang="pt-BR" smtClean="0"/>
              <a:pPr>
                <a:defRPr/>
              </a:pPr>
              <a:t>34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4614850" y="228568"/>
            <a:ext cx="31744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Setor de ficha </a:t>
            </a:r>
            <a:r>
              <a:rPr lang="pt-BR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catalográfica</a:t>
            </a:r>
            <a:endParaRPr lang="pt-B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Forma livre 2"/>
          <p:cNvSpPr/>
          <p:nvPr/>
        </p:nvSpPr>
        <p:spPr>
          <a:xfrm>
            <a:off x="4043346" y="1157262"/>
            <a:ext cx="2571768" cy="1263108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776" tIns="76776" rIns="76776" bIns="76776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/>
              <a:t>Solicitação da ficha pelo </a:t>
            </a:r>
            <a:r>
              <a:rPr lang="pt-BR" sz="1900" dirty="0" err="1" smtClean="0"/>
              <a:t>Pergamum</a:t>
            </a:r>
            <a:r>
              <a:rPr lang="pt-BR" sz="1900" dirty="0" smtClean="0"/>
              <a:t> </a:t>
            </a:r>
            <a:endParaRPr lang="pt-BR" sz="1900" dirty="0"/>
          </a:p>
        </p:txBody>
      </p:sp>
      <p:sp>
        <p:nvSpPr>
          <p:cNvPr id="5" name="Forma livre 4"/>
          <p:cNvSpPr/>
          <p:nvPr/>
        </p:nvSpPr>
        <p:spPr>
          <a:xfrm>
            <a:off x="4043346" y="3014650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2000" dirty="0" smtClean="0">
                <a:solidFill>
                  <a:schemeClr val="tx1"/>
                </a:solidFill>
              </a:rPr>
              <a:t>Recebimento das informações pelo “Meu </a:t>
            </a:r>
            <a:r>
              <a:rPr lang="pt-BR" sz="2000" dirty="0" err="1" smtClean="0">
                <a:solidFill>
                  <a:schemeClr val="tx1"/>
                </a:solidFill>
              </a:rPr>
              <a:t>Pergamum</a:t>
            </a:r>
            <a:r>
              <a:rPr lang="pt-BR" sz="2000" dirty="0" smtClean="0">
                <a:solidFill>
                  <a:schemeClr val="tx1"/>
                </a:solidFill>
              </a:rPr>
              <a:t>”</a:t>
            </a:r>
          </a:p>
        </p:txBody>
      </p:sp>
      <p:sp>
        <p:nvSpPr>
          <p:cNvPr id="6" name="Seta para baixo 5"/>
          <p:cNvSpPr/>
          <p:nvPr/>
        </p:nvSpPr>
        <p:spPr>
          <a:xfrm>
            <a:off x="5114916" y="2514584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7" name="Seta para baixo 6"/>
          <p:cNvSpPr/>
          <p:nvPr/>
        </p:nvSpPr>
        <p:spPr>
          <a:xfrm>
            <a:off x="8186750" y="4371972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8" name="Forma livre 7"/>
          <p:cNvSpPr/>
          <p:nvPr/>
        </p:nvSpPr>
        <p:spPr>
          <a:xfrm>
            <a:off x="7186618" y="2586022"/>
            <a:ext cx="2500330" cy="164307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2000" dirty="0" smtClean="0">
                <a:solidFill>
                  <a:schemeClr val="tx1"/>
                </a:solidFill>
              </a:rPr>
              <a:t>Dados faltando ou incompletos</a:t>
            </a:r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9" name="Seta para baixo 8"/>
          <p:cNvSpPr/>
          <p:nvPr/>
        </p:nvSpPr>
        <p:spPr>
          <a:xfrm>
            <a:off x="5186354" y="4157658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0" name="Forma livre 9"/>
          <p:cNvSpPr/>
          <p:nvPr/>
        </p:nvSpPr>
        <p:spPr>
          <a:xfrm>
            <a:off x="4114784" y="4586286"/>
            <a:ext cx="2448272" cy="1785950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2000" dirty="0" smtClean="0">
                <a:solidFill>
                  <a:schemeClr val="tx1"/>
                </a:solidFill>
              </a:rPr>
              <a:t>Confecção  da ficha senha de proteção para evitar </a:t>
            </a:r>
            <a:r>
              <a:rPr lang="pt-BR" sz="2000" dirty="0" err="1" smtClean="0">
                <a:solidFill>
                  <a:schemeClr val="tx1"/>
                </a:solidFill>
              </a:rPr>
              <a:t>desconfigurar</a:t>
            </a:r>
            <a:r>
              <a:rPr lang="pt-BR" sz="2000" dirty="0" smtClean="0">
                <a:solidFill>
                  <a:schemeClr val="tx1"/>
                </a:solidFill>
              </a:rPr>
              <a:t> o arquivo</a:t>
            </a:r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11" name="Forma livre 10"/>
          <p:cNvSpPr/>
          <p:nvPr/>
        </p:nvSpPr>
        <p:spPr>
          <a:xfrm>
            <a:off x="7115180" y="4800600"/>
            <a:ext cx="2571768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2000" dirty="0" smtClean="0">
                <a:solidFill>
                  <a:schemeClr val="tx1"/>
                </a:solidFill>
              </a:rPr>
              <a:t>Entrar em contato com autor por e-mail ou telefone</a:t>
            </a:r>
            <a:endParaRPr lang="pt-BR" sz="1900" dirty="0">
              <a:solidFill>
                <a:schemeClr val="tx1"/>
              </a:solidFill>
            </a:endParaRPr>
          </a:p>
        </p:txBody>
      </p:sp>
      <p:cxnSp>
        <p:nvCxnSpPr>
          <p:cNvPr id="16" name="Conector de seta reta 15"/>
          <p:cNvCxnSpPr/>
          <p:nvPr/>
        </p:nvCxnSpPr>
        <p:spPr>
          <a:xfrm>
            <a:off x="6615114" y="3443278"/>
            <a:ext cx="51962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Forma livre 12"/>
          <p:cNvSpPr/>
          <p:nvPr/>
        </p:nvSpPr>
        <p:spPr>
          <a:xfrm>
            <a:off x="7115180" y="6372236"/>
            <a:ext cx="2519710" cy="92869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Confecção da ficha , senha de proteção e envio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15" name="Seta para baixo 14"/>
          <p:cNvSpPr/>
          <p:nvPr/>
        </p:nvSpPr>
        <p:spPr>
          <a:xfrm>
            <a:off x="8186750" y="5943608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4" name="Forma livre 13"/>
          <p:cNvSpPr/>
          <p:nvPr/>
        </p:nvSpPr>
        <p:spPr>
          <a:xfrm>
            <a:off x="4114784" y="6800864"/>
            <a:ext cx="2519710" cy="92869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Envio da ficha para o autor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17" name="Seta para baixo 16"/>
          <p:cNvSpPr/>
          <p:nvPr/>
        </p:nvSpPr>
        <p:spPr>
          <a:xfrm>
            <a:off x="5186354" y="6372236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9" name="Espaço Reservado para Número de Slide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2D0437-A21A-4306-9264-AC64B4D8D2DA}" type="slidenum">
              <a:rPr lang="pt-BR" smtClean="0"/>
              <a:pPr>
                <a:defRPr/>
              </a:pPr>
              <a:t>35</a:t>
            </a:fld>
            <a:endParaRPr lang="pt-BR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686156" y="228568"/>
            <a:ext cx="72866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tx1"/>
                </a:solidFill>
              </a:rPr>
              <a:t>Setor de Controle de Qualidade da Base </a:t>
            </a:r>
            <a:endParaRPr lang="pt-B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Forma livre 2"/>
          <p:cNvSpPr/>
          <p:nvPr/>
        </p:nvSpPr>
        <p:spPr>
          <a:xfrm>
            <a:off x="2614586" y="768152"/>
            <a:ext cx="2461435" cy="1120232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776" tIns="76776" rIns="76776" bIns="76776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/>
              <a:t>Autoridades duplicadas</a:t>
            </a:r>
            <a:endParaRPr lang="pt-BR" sz="1900" dirty="0"/>
          </a:p>
        </p:txBody>
      </p:sp>
      <p:sp>
        <p:nvSpPr>
          <p:cNvPr id="5" name="Forma livre 4"/>
          <p:cNvSpPr/>
          <p:nvPr/>
        </p:nvSpPr>
        <p:spPr>
          <a:xfrm>
            <a:off x="2659769" y="2443146"/>
            <a:ext cx="2448272" cy="1143008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Digite o termo e espaço, aparecerá a tela de pesquisa com  as autoridades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6" name="Seta para baixo 5"/>
          <p:cNvSpPr/>
          <p:nvPr/>
        </p:nvSpPr>
        <p:spPr>
          <a:xfrm>
            <a:off x="3659901" y="2014518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7" name="Seta para baixo 6"/>
          <p:cNvSpPr/>
          <p:nvPr/>
        </p:nvSpPr>
        <p:spPr>
          <a:xfrm>
            <a:off x="3659901" y="372903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8" name="Forma livre 7"/>
          <p:cNvSpPr/>
          <p:nvPr/>
        </p:nvSpPr>
        <p:spPr>
          <a:xfrm>
            <a:off x="2659769" y="7372368"/>
            <a:ext cx="2571768" cy="1857388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Proceda a transferência das autoridades incorretas/duplicadas para a correta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9" name="Seta para baixo 8"/>
          <p:cNvSpPr/>
          <p:nvPr/>
        </p:nvSpPr>
        <p:spPr>
          <a:xfrm>
            <a:off x="6946049" y="5300666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9" name="Forma livre 18"/>
          <p:cNvSpPr/>
          <p:nvPr/>
        </p:nvSpPr>
        <p:spPr>
          <a:xfrm>
            <a:off x="2731207" y="5729294"/>
            <a:ext cx="2357454" cy="92869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Vá em catalogação/transferência/autoridade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25" name="Seta para baixo 24"/>
          <p:cNvSpPr/>
          <p:nvPr/>
        </p:nvSpPr>
        <p:spPr>
          <a:xfrm rot="16200000">
            <a:off x="5349828" y="2742129"/>
            <a:ext cx="297047" cy="538377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8" name="Forma livre 37"/>
          <p:cNvSpPr/>
          <p:nvPr/>
        </p:nvSpPr>
        <p:spPr>
          <a:xfrm>
            <a:off x="5874479" y="2443146"/>
            <a:ext cx="2461435" cy="1120232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776" tIns="76776" rIns="76776" bIns="76776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/>
              <a:t>Autoridades incompletas</a:t>
            </a:r>
            <a:endParaRPr lang="pt-BR" sz="1900" dirty="0"/>
          </a:p>
        </p:txBody>
      </p:sp>
      <p:sp>
        <p:nvSpPr>
          <p:cNvPr id="39" name="Seta para baixo 38"/>
          <p:cNvSpPr/>
          <p:nvPr/>
        </p:nvSpPr>
        <p:spPr>
          <a:xfrm rot="16200000">
            <a:off x="8626441" y="7835116"/>
            <a:ext cx="297047" cy="37168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48" name="Forma livre 47"/>
          <p:cNvSpPr/>
          <p:nvPr/>
        </p:nvSpPr>
        <p:spPr>
          <a:xfrm>
            <a:off x="9017751" y="7515244"/>
            <a:ext cx="2454219" cy="1071570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No campo 040d, inserir o código da instituição - </a:t>
            </a:r>
            <a:r>
              <a:rPr lang="pt-BR" sz="1900" dirty="0" err="1" smtClean="0">
                <a:solidFill>
                  <a:schemeClr val="tx1"/>
                </a:solidFill>
              </a:rPr>
              <a:t>BR-LvUF</a:t>
            </a:r>
            <a:endParaRPr lang="pt-BR" sz="1900" dirty="0" smtClean="0">
              <a:solidFill>
                <a:schemeClr val="tx1"/>
              </a:solidFill>
            </a:endParaRPr>
          </a:p>
        </p:txBody>
      </p:sp>
      <p:sp>
        <p:nvSpPr>
          <p:cNvPr id="42" name="Forma livre 41"/>
          <p:cNvSpPr/>
          <p:nvPr/>
        </p:nvSpPr>
        <p:spPr>
          <a:xfrm>
            <a:off x="5874479" y="4014782"/>
            <a:ext cx="2448272" cy="121444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Digite o termo e espaço, aparecerá a tela de pesquisa com  as autoridades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21" name="Forma livre 20"/>
          <p:cNvSpPr/>
          <p:nvPr/>
        </p:nvSpPr>
        <p:spPr>
          <a:xfrm>
            <a:off x="6017355" y="7300930"/>
            <a:ext cx="2448272" cy="1857388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No campo líder alterar para c. corrigido ou revisado. Nível de codificação: completa e clique em ok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22" name="Seta para baixo 21"/>
          <p:cNvSpPr/>
          <p:nvPr/>
        </p:nvSpPr>
        <p:spPr>
          <a:xfrm>
            <a:off x="6946049" y="3657592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24" name="Forma livre 23"/>
          <p:cNvSpPr/>
          <p:nvPr/>
        </p:nvSpPr>
        <p:spPr>
          <a:xfrm>
            <a:off x="2659769" y="4086220"/>
            <a:ext cx="2500330" cy="121444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Na lupa verifique a autoridade correta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26" name="Seta para baixo 25"/>
          <p:cNvSpPr/>
          <p:nvPr/>
        </p:nvSpPr>
        <p:spPr>
          <a:xfrm>
            <a:off x="3731339" y="5372104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27" name="Seta para baixo 26"/>
          <p:cNvSpPr/>
          <p:nvPr/>
        </p:nvSpPr>
        <p:spPr>
          <a:xfrm>
            <a:off x="3802777" y="7015178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28" name="Forma livre 27"/>
          <p:cNvSpPr/>
          <p:nvPr/>
        </p:nvSpPr>
        <p:spPr>
          <a:xfrm>
            <a:off x="8946313" y="5586418"/>
            <a:ext cx="2448272" cy="121444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Inserir os campos incompletos e atualizar autoridade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29" name="Forma livre 28"/>
          <p:cNvSpPr/>
          <p:nvPr/>
        </p:nvSpPr>
        <p:spPr>
          <a:xfrm>
            <a:off x="5945917" y="5657856"/>
            <a:ext cx="2500330" cy="121444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Clique no lápis para completar a autoridade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30" name="Seta para baixo 29"/>
          <p:cNvSpPr/>
          <p:nvPr/>
        </p:nvSpPr>
        <p:spPr>
          <a:xfrm>
            <a:off x="7017487" y="694374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2" name="Seta para baixo 31"/>
          <p:cNvSpPr/>
          <p:nvPr/>
        </p:nvSpPr>
        <p:spPr>
          <a:xfrm flipV="1">
            <a:off x="9946445" y="6943740"/>
            <a:ext cx="357190" cy="428628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3" name="Espaço Reservado para Número de Slide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2D0437-A21A-4306-9264-AC64B4D8D2DA}" type="slidenum">
              <a:rPr lang="pt-BR" smtClean="0"/>
              <a:pPr>
                <a:defRPr/>
              </a:pPr>
              <a:t>36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1050246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686156" y="300006"/>
            <a:ext cx="61436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000" b="1" dirty="0" smtClean="0">
                <a:solidFill>
                  <a:schemeClr val="tx1"/>
                </a:solidFill>
              </a:rPr>
              <a:t>Setor de Classificação, Catalogação e Indexação</a:t>
            </a:r>
            <a:endParaRPr lang="pt-B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Forma livre 2"/>
          <p:cNvSpPr/>
          <p:nvPr/>
        </p:nvSpPr>
        <p:spPr>
          <a:xfrm>
            <a:off x="542884" y="0"/>
            <a:ext cx="2461435" cy="800072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776" tIns="76776" rIns="76776" bIns="76776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/>
              <a:t>O material  é recebido da CDA e colocado nas estantes</a:t>
            </a:r>
            <a:endParaRPr lang="pt-BR" sz="1600" dirty="0"/>
          </a:p>
        </p:txBody>
      </p:sp>
      <p:sp>
        <p:nvSpPr>
          <p:cNvPr id="4" name="Seta para baixo 3"/>
          <p:cNvSpPr/>
          <p:nvPr/>
        </p:nvSpPr>
        <p:spPr>
          <a:xfrm>
            <a:off x="1614454" y="800072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5" name="Forma livre 4"/>
          <p:cNvSpPr/>
          <p:nvPr/>
        </p:nvSpPr>
        <p:spPr>
          <a:xfrm>
            <a:off x="614322" y="3586154"/>
            <a:ext cx="2448272" cy="85725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Gerar etiquetas no </a:t>
            </a:r>
            <a:r>
              <a:rPr lang="pt-BR" sz="1900" dirty="0" err="1" smtClean="0">
                <a:solidFill>
                  <a:schemeClr val="tx1"/>
                </a:solidFill>
              </a:rPr>
              <a:t>Delfhi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6" name="Forma livre 5"/>
          <p:cNvSpPr/>
          <p:nvPr/>
        </p:nvSpPr>
        <p:spPr>
          <a:xfrm>
            <a:off x="614322" y="4872038"/>
            <a:ext cx="2448272" cy="1143008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endParaRPr lang="pt-BR" sz="1600" dirty="0" smtClean="0">
              <a:solidFill>
                <a:schemeClr val="tx1"/>
              </a:solidFill>
            </a:endParaRP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>
                <a:solidFill>
                  <a:schemeClr val="tx1"/>
                </a:solidFill>
              </a:rPr>
              <a:t>Etiquetas :</a:t>
            </a:r>
          </a:p>
          <a:p>
            <a:pPr algn="ctr" defTabSz="744582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ü"/>
            </a:pPr>
            <a:r>
              <a:rPr lang="pt-BR" sz="1600" dirty="0" smtClean="0">
                <a:solidFill>
                  <a:schemeClr val="tx1"/>
                </a:solidFill>
              </a:rPr>
              <a:t>código  de barras simples 3 colunas </a:t>
            </a:r>
          </a:p>
          <a:p>
            <a:pPr algn="ctr" defTabSz="744582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ü"/>
            </a:pPr>
            <a:r>
              <a:rPr lang="pt-BR" sz="1600" dirty="0" smtClean="0">
                <a:solidFill>
                  <a:schemeClr val="tx1"/>
                </a:solidFill>
              </a:rPr>
              <a:t>lombada 3 colunas </a:t>
            </a:r>
          </a:p>
          <a:p>
            <a:pPr algn="ctr" defTabSz="744582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ü"/>
            </a:pP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7" name="Seta para baixo 6"/>
          <p:cNvSpPr/>
          <p:nvPr/>
        </p:nvSpPr>
        <p:spPr>
          <a:xfrm>
            <a:off x="1614454" y="444341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8" name="Seta para baixo 7"/>
          <p:cNvSpPr/>
          <p:nvPr/>
        </p:nvSpPr>
        <p:spPr>
          <a:xfrm>
            <a:off x="1614454" y="6015046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9" name="Forma livre 8"/>
          <p:cNvSpPr/>
          <p:nvPr/>
        </p:nvSpPr>
        <p:spPr>
          <a:xfrm>
            <a:off x="685760" y="6372236"/>
            <a:ext cx="2448272" cy="121444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>
                <a:solidFill>
                  <a:schemeClr val="tx1"/>
                </a:solidFill>
              </a:rPr>
              <a:t>Afixar etiqueta de RFID na capa 1,5 cm da margem. </a:t>
            </a:r>
          </a:p>
          <a:p>
            <a:pPr algn="ctr" defTabSz="744582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Ø"/>
            </a:pPr>
            <a:r>
              <a:rPr lang="pt-BR" sz="1600" dirty="0" smtClean="0">
                <a:solidFill>
                  <a:schemeClr val="tx1"/>
                </a:solidFill>
              </a:rPr>
              <a:t>Os folhetos não recebem esta etiqueta</a:t>
            </a: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10" name="Forma livre 9"/>
          <p:cNvSpPr/>
          <p:nvPr/>
        </p:nvSpPr>
        <p:spPr>
          <a:xfrm>
            <a:off x="3614718" y="1371576"/>
            <a:ext cx="2448272" cy="64294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/>
              <a:t>CDs , DVDs</a:t>
            </a:r>
            <a:endParaRPr lang="pt-BR" sz="1900" dirty="0"/>
          </a:p>
        </p:txBody>
      </p:sp>
      <p:sp>
        <p:nvSpPr>
          <p:cNvPr id="11" name="Forma livre 10"/>
          <p:cNvSpPr/>
          <p:nvPr/>
        </p:nvSpPr>
        <p:spPr>
          <a:xfrm>
            <a:off x="542884" y="7872434"/>
            <a:ext cx="2448272" cy="172876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400" dirty="0" smtClean="0">
                <a:solidFill>
                  <a:schemeClr val="tx1"/>
                </a:solidFill>
              </a:rPr>
              <a:t>Escrever nos carimbos:</a:t>
            </a:r>
          </a:p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400" dirty="0" smtClean="0">
                <a:solidFill>
                  <a:schemeClr val="tx1"/>
                </a:solidFill>
              </a:rPr>
              <a:t>Classificação</a:t>
            </a:r>
          </a:p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400" dirty="0" smtClean="0">
                <a:solidFill>
                  <a:schemeClr val="tx1"/>
                </a:solidFill>
              </a:rPr>
              <a:t>Número de chamada</a:t>
            </a:r>
          </a:p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400" dirty="0" smtClean="0">
                <a:solidFill>
                  <a:schemeClr val="tx1"/>
                </a:solidFill>
              </a:rPr>
              <a:t>Número de registro</a:t>
            </a:r>
          </a:p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400" dirty="0" smtClean="0">
                <a:solidFill>
                  <a:schemeClr val="tx1"/>
                </a:solidFill>
              </a:rPr>
              <a:t>Data</a:t>
            </a:r>
          </a:p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400" dirty="0" smtClean="0">
                <a:solidFill>
                  <a:schemeClr val="tx1"/>
                </a:solidFill>
              </a:rPr>
              <a:t>Número do acervo</a:t>
            </a:r>
          </a:p>
        </p:txBody>
      </p:sp>
      <p:sp>
        <p:nvSpPr>
          <p:cNvPr id="12" name="Seta para baixo 11"/>
          <p:cNvSpPr/>
          <p:nvPr/>
        </p:nvSpPr>
        <p:spPr>
          <a:xfrm>
            <a:off x="1614454" y="7586682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cxnSp>
        <p:nvCxnSpPr>
          <p:cNvPr id="18" name="Conector de seta reta 17"/>
          <p:cNvCxnSpPr/>
          <p:nvPr/>
        </p:nvCxnSpPr>
        <p:spPr>
          <a:xfrm>
            <a:off x="6115048" y="5443542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Seta para baixo 18"/>
          <p:cNvSpPr/>
          <p:nvPr/>
        </p:nvSpPr>
        <p:spPr>
          <a:xfrm>
            <a:off x="4757726" y="4657724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20" name="Forma livre 19"/>
          <p:cNvSpPr/>
          <p:nvPr/>
        </p:nvSpPr>
        <p:spPr>
          <a:xfrm>
            <a:off x="3686156" y="2443146"/>
            <a:ext cx="2448272" cy="85725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Etiqueta :</a:t>
            </a: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código  de barras simples 3 colunas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21" name="Seta para baixo 20"/>
          <p:cNvSpPr/>
          <p:nvPr/>
        </p:nvSpPr>
        <p:spPr>
          <a:xfrm>
            <a:off x="4757726" y="337184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22" name="Forma livre 21"/>
          <p:cNvSpPr/>
          <p:nvPr/>
        </p:nvSpPr>
        <p:spPr>
          <a:xfrm>
            <a:off x="3757594" y="3729030"/>
            <a:ext cx="2448272" cy="85725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>
                <a:solidFill>
                  <a:schemeClr val="tx1"/>
                </a:solidFill>
              </a:rPr>
              <a:t>Gerar a capa pelo link:</a:t>
            </a: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>
                <a:solidFill>
                  <a:schemeClr val="tx1"/>
                </a:solidFill>
              </a:rPr>
              <a:t>http://www.biblioteca.ufla.br/capa_cd/</a:t>
            </a: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23" name="Forma livre 22"/>
          <p:cNvSpPr/>
          <p:nvPr/>
        </p:nvSpPr>
        <p:spPr>
          <a:xfrm>
            <a:off x="6472238" y="4943476"/>
            <a:ext cx="2567778" cy="1785950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>
                <a:solidFill>
                  <a:schemeClr val="tx1"/>
                </a:solidFill>
              </a:rPr>
              <a:t>Alterar status:</a:t>
            </a:r>
          </a:p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chemeClr val="tx1"/>
                </a:solidFill>
              </a:rPr>
              <a:t>Situação: </a:t>
            </a:r>
            <a:r>
              <a:rPr lang="pt-BR" sz="1600" dirty="0" smtClean="0">
                <a:solidFill>
                  <a:schemeClr val="tx1"/>
                </a:solidFill>
              </a:rPr>
              <a:t>Normal</a:t>
            </a:r>
            <a:endParaRPr lang="pt-BR" sz="1600" dirty="0">
              <a:solidFill>
                <a:schemeClr val="tx1"/>
              </a:solidFill>
            </a:endParaRPr>
          </a:p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chemeClr val="tx1"/>
                </a:solidFill>
              </a:rPr>
              <a:t> Localização: </a:t>
            </a:r>
            <a:r>
              <a:rPr lang="pt-BR" sz="1600" dirty="0" smtClean="0">
                <a:solidFill>
                  <a:schemeClr val="tx1"/>
                </a:solidFill>
              </a:rPr>
              <a:t>Setor de referência</a:t>
            </a:r>
            <a:endParaRPr lang="pt-BR" sz="1600" dirty="0">
              <a:solidFill>
                <a:schemeClr val="tx1"/>
              </a:solidFill>
            </a:endParaRPr>
          </a:p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chemeClr val="tx1"/>
                </a:solidFill>
              </a:rPr>
              <a:t> Tipo de empréstimo: </a:t>
            </a:r>
            <a:r>
              <a:rPr lang="pt-BR" sz="1600" dirty="0" smtClean="0">
                <a:solidFill>
                  <a:schemeClr val="tx1"/>
                </a:solidFill>
              </a:rPr>
              <a:t>Empréstimo normal</a:t>
            </a: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24" name="Seta para baixo 23"/>
          <p:cNvSpPr/>
          <p:nvPr/>
        </p:nvSpPr>
        <p:spPr>
          <a:xfrm rot="16200000">
            <a:off x="3080532" y="8406620"/>
            <a:ext cx="297047" cy="37168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27" name="Seta para baixo 26"/>
          <p:cNvSpPr/>
          <p:nvPr/>
        </p:nvSpPr>
        <p:spPr>
          <a:xfrm rot="16200000">
            <a:off x="6366680" y="8692372"/>
            <a:ext cx="297047" cy="37168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25" name="Forma livre 24"/>
          <p:cNvSpPr/>
          <p:nvPr/>
        </p:nvSpPr>
        <p:spPr>
          <a:xfrm>
            <a:off x="6757990" y="8566668"/>
            <a:ext cx="2448272" cy="73452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Encaminhar a CIS</a:t>
            </a:r>
          </a:p>
        </p:txBody>
      </p:sp>
      <p:sp>
        <p:nvSpPr>
          <p:cNvPr id="28" name="Seta para baixo 27"/>
          <p:cNvSpPr/>
          <p:nvPr/>
        </p:nvSpPr>
        <p:spPr>
          <a:xfrm>
            <a:off x="4686288" y="2085956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29" name="Forma livre 28"/>
          <p:cNvSpPr/>
          <p:nvPr/>
        </p:nvSpPr>
        <p:spPr>
          <a:xfrm>
            <a:off x="3614718" y="7015178"/>
            <a:ext cx="2857520" cy="258602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>
                <a:solidFill>
                  <a:schemeClr val="tx1"/>
                </a:solidFill>
              </a:rPr>
              <a:t>Alterar status:</a:t>
            </a:r>
          </a:p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chemeClr val="tx1"/>
                </a:solidFill>
              </a:rPr>
              <a:t>Situação</a:t>
            </a:r>
            <a:r>
              <a:rPr lang="pt-BR" sz="1600" dirty="0" smtClean="0">
                <a:solidFill>
                  <a:schemeClr val="tx1"/>
                </a:solidFill>
              </a:rPr>
              <a:t>:  normal</a:t>
            </a:r>
            <a:endParaRPr lang="pt-BR" sz="1600" dirty="0">
              <a:solidFill>
                <a:schemeClr val="tx1"/>
              </a:solidFill>
            </a:endParaRPr>
          </a:p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chemeClr val="tx1"/>
                </a:solidFill>
              </a:rPr>
              <a:t> Localização: </a:t>
            </a:r>
            <a:r>
              <a:rPr lang="pt-BR" sz="1600" dirty="0" smtClean="0">
                <a:solidFill>
                  <a:schemeClr val="tx1"/>
                </a:solidFill>
              </a:rPr>
              <a:t>disponível no acervo</a:t>
            </a:r>
            <a:endParaRPr lang="pt-BR" sz="1600" dirty="0">
              <a:solidFill>
                <a:schemeClr val="tx1"/>
              </a:solidFill>
            </a:endParaRPr>
          </a:p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chemeClr val="tx1"/>
                </a:solidFill>
              </a:rPr>
              <a:t> Tipo de empréstimo: </a:t>
            </a:r>
            <a:r>
              <a:rPr lang="pt-BR" sz="1600" dirty="0" smtClean="0">
                <a:solidFill>
                  <a:schemeClr val="tx1"/>
                </a:solidFill>
              </a:rPr>
              <a:t>empréstimo normal</a:t>
            </a:r>
          </a:p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600" dirty="0" smtClean="0">
                <a:solidFill>
                  <a:schemeClr val="tx1"/>
                </a:solidFill>
              </a:rPr>
              <a:t>Livros com 3 ou mais exemplares o 1º é de Uso exclusivo na BU</a:t>
            </a: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33" name="Forma livre 32"/>
          <p:cNvSpPr/>
          <p:nvPr/>
        </p:nvSpPr>
        <p:spPr>
          <a:xfrm>
            <a:off x="614322" y="2586022"/>
            <a:ext cx="2591148" cy="57150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endParaRPr lang="pt-BR" sz="1900" dirty="0" smtClean="0">
              <a:solidFill>
                <a:schemeClr val="tx1"/>
              </a:solidFill>
            </a:endParaRP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endParaRPr lang="pt-BR" sz="1900" dirty="0" smtClean="0">
              <a:solidFill>
                <a:schemeClr val="bg1"/>
              </a:solidFill>
            </a:endParaRP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bg1"/>
                </a:solidFill>
              </a:rPr>
              <a:t>Livros , folhetos, Teses e dissertações</a:t>
            </a: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endParaRPr lang="pt-BR" sz="1900" dirty="0" smtClean="0">
              <a:solidFill>
                <a:schemeClr val="bg1"/>
              </a:solidFill>
            </a:endParaRP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endParaRPr lang="pt-BR" sz="1900" dirty="0"/>
          </a:p>
        </p:txBody>
      </p:sp>
      <p:sp>
        <p:nvSpPr>
          <p:cNvPr id="34" name="Seta para baixo 33"/>
          <p:cNvSpPr/>
          <p:nvPr/>
        </p:nvSpPr>
        <p:spPr>
          <a:xfrm>
            <a:off x="1614454" y="3157526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5" name="Forma livre 34"/>
          <p:cNvSpPr/>
          <p:nvPr/>
        </p:nvSpPr>
        <p:spPr>
          <a:xfrm>
            <a:off x="3757594" y="5014914"/>
            <a:ext cx="2286016" cy="73452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tx1"/>
                </a:solidFill>
              </a:rPr>
              <a:t>Não recebe etiqueta de RFID</a:t>
            </a:r>
          </a:p>
        </p:txBody>
      </p:sp>
      <p:sp>
        <p:nvSpPr>
          <p:cNvPr id="36" name="Seta para baixo 35"/>
          <p:cNvSpPr/>
          <p:nvPr/>
        </p:nvSpPr>
        <p:spPr>
          <a:xfrm>
            <a:off x="7758122" y="6872302"/>
            <a:ext cx="214314" cy="1571636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9" name="Forma livre 38"/>
          <p:cNvSpPr/>
          <p:nvPr/>
        </p:nvSpPr>
        <p:spPr>
          <a:xfrm>
            <a:off x="6257924" y="871510"/>
            <a:ext cx="2448272" cy="64294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/>
              <a:t>Obras de referência</a:t>
            </a:r>
            <a:endParaRPr lang="pt-BR" sz="1900" dirty="0"/>
          </a:p>
        </p:txBody>
      </p:sp>
      <p:cxnSp>
        <p:nvCxnSpPr>
          <p:cNvPr id="48" name="Conector de seta reta 47"/>
          <p:cNvCxnSpPr/>
          <p:nvPr/>
        </p:nvCxnSpPr>
        <p:spPr>
          <a:xfrm rot="5400000">
            <a:off x="6973098" y="1656534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6" name="Forma livre 65"/>
          <p:cNvSpPr/>
          <p:nvPr/>
        </p:nvSpPr>
        <p:spPr>
          <a:xfrm>
            <a:off x="6329362" y="1871642"/>
            <a:ext cx="1357322" cy="57150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>
                <a:solidFill>
                  <a:schemeClr val="tx1"/>
                </a:solidFill>
              </a:rPr>
              <a:t>Status</a:t>
            </a: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67" name="Forma livre 66"/>
          <p:cNvSpPr/>
          <p:nvPr/>
        </p:nvSpPr>
        <p:spPr>
          <a:xfrm>
            <a:off x="9115444" y="4443410"/>
            <a:ext cx="3686156" cy="235745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>
                <a:solidFill>
                  <a:schemeClr val="tx1"/>
                </a:solidFill>
              </a:rPr>
              <a:t>Obras de referência de consulta interna:</a:t>
            </a:r>
          </a:p>
          <a:p>
            <a:pPr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>
                <a:solidFill>
                  <a:schemeClr val="tx1"/>
                </a:solidFill>
              </a:rPr>
              <a:t>Obras com 2 ou mais exemplares, o segundo e os demais poderão ser emprestados:</a:t>
            </a:r>
          </a:p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600" dirty="0" smtClean="0">
                <a:solidFill>
                  <a:schemeClr val="tx1"/>
                </a:solidFill>
              </a:rPr>
              <a:t>Situação</a:t>
            </a:r>
            <a:r>
              <a:rPr lang="pt-BR" sz="1600" dirty="0">
                <a:solidFill>
                  <a:schemeClr val="tx1"/>
                </a:solidFill>
              </a:rPr>
              <a:t>: </a:t>
            </a:r>
            <a:r>
              <a:rPr lang="pt-BR" sz="1600" dirty="0" smtClean="0">
                <a:solidFill>
                  <a:schemeClr val="tx1"/>
                </a:solidFill>
              </a:rPr>
              <a:t>Normal</a:t>
            </a:r>
            <a:endParaRPr lang="pt-BR" sz="1600" dirty="0">
              <a:solidFill>
                <a:schemeClr val="tx1"/>
              </a:solidFill>
            </a:endParaRPr>
          </a:p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chemeClr val="tx1"/>
                </a:solidFill>
              </a:rPr>
              <a:t> Localização: </a:t>
            </a:r>
            <a:r>
              <a:rPr lang="pt-BR" sz="1600" dirty="0" smtClean="0">
                <a:solidFill>
                  <a:schemeClr val="tx1"/>
                </a:solidFill>
              </a:rPr>
              <a:t>Coleção de referência</a:t>
            </a:r>
            <a:endParaRPr lang="pt-BR" sz="1600" dirty="0">
              <a:solidFill>
                <a:schemeClr val="tx1"/>
              </a:solidFill>
            </a:endParaRPr>
          </a:p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chemeClr val="tx1"/>
                </a:solidFill>
              </a:rPr>
              <a:t> Tipo de empréstimo: </a:t>
            </a:r>
            <a:r>
              <a:rPr lang="pt-BR" sz="1600" dirty="0" smtClean="0">
                <a:solidFill>
                  <a:schemeClr val="tx1"/>
                </a:solidFill>
              </a:rPr>
              <a:t>Empréstimo normal</a:t>
            </a: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68" name="Forma livre 67"/>
          <p:cNvSpPr/>
          <p:nvPr/>
        </p:nvSpPr>
        <p:spPr>
          <a:xfrm>
            <a:off x="8615378" y="1514452"/>
            <a:ext cx="4186222" cy="2500330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>
                <a:solidFill>
                  <a:schemeClr val="tx1"/>
                </a:solidFill>
              </a:rPr>
              <a:t>Todas as obras devem receber a letra R no campo 090d</a:t>
            </a: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>
                <a:solidFill>
                  <a:schemeClr val="tx1"/>
                </a:solidFill>
              </a:rPr>
              <a:t>Obras com apenas 1 exemplar: </a:t>
            </a:r>
          </a:p>
          <a:p>
            <a:pPr defTabSz="744582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ü"/>
            </a:pPr>
            <a:r>
              <a:rPr lang="pt-BR" sz="1600" dirty="0" smtClean="0">
                <a:solidFill>
                  <a:schemeClr val="tx1"/>
                </a:solidFill>
              </a:rPr>
              <a:t>Situação: Normal</a:t>
            </a:r>
          </a:p>
          <a:p>
            <a:pPr defTabSz="744582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ü"/>
            </a:pPr>
            <a:r>
              <a:rPr lang="pt-BR" sz="1600" dirty="0" smtClean="0">
                <a:solidFill>
                  <a:schemeClr val="tx1"/>
                </a:solidFill>
              </a:rPr>
              <a:t>Localização: Coleção de referência</a:t>
            </a:r>
          </a:p>
          <a:p>
            <a:pPr defTabSz="744582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ü"/>
            </a:pPr>
            <a:r>
              <a:rPr lang="pt-BR" sz="1600" dirty="0" smtClean="0">
                <a:solidFill>
                  <a:schemeClr val="tx1"/>
                </a:solidFill>
              </a:rPr>
              <a:t>Tipo de empréstimo:</a:t>
            </a:r>
          </a:p>
          <a:p>
            <a:pPr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>
                <a:solidFill>
                  <a:schemeClr val="tx1"/>
                </a:solidFill>
              </a:rPr>
              <a:t>Uso exclusivo na biblioteca</a:t>
            </a:r>
          </a:p>
          <a:p>
            <a:pPr defTabSz="744582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ü"/>
            </a:pPr>
            <a:r>
              <a:rPr lang="pt-BR" sz="1600" dirty="0" smtClean="0">
                <a:solidFill>
                  <a:schemeClr val="tx1"/>
                </a:solidFill>
              </a:rPr>
              <a:t>Deverá conter a etiqueta de bolinha vermelha</a:t>
            </a:r>
            <a:endParaRPr lang="pt-BR" sz="1600" dirty="0">
              <a:solidFill>
                <a:schemeClr val="tx1"/>
              </a:solidFill>
            </a:endParaRPr>
          </a:p>
        </p:txBody>
      </p:sp>
      <p:cxnSp>
        <p:nvCxnSpPr>
          <p:cNvPr id="69" name="Conector de seta reta 68"/>
          <p:cNvCxnSpPr/>
          <p:nvPr/>
        </p:nvCxnSpPr>
        <p:spPr>
          <a:xfrm>
            <a:off x="7686684" y="2157394"/>
            <a:ext cx="78581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0" name="Seta para baixo 69"/>
          <p:cNvSpPr/>
          <p:nvPr/>
        </p:nvSpPr>
        <p:spPr>
          <a:xfrm>
            <a:off x="10615642" y="4014782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cxnSp>
        <p:nvCxnSpPr>
          <p:cNvPr id="76" name="Conector de seta reta 75"/>
          <p:cNvCxnSpPr/>
          <p:nvPr/>
        </p:nvCxnSpPr>
        <p:spPr>
          <a:xfrm rot="5400000">
            <a:off x="9900468" y="7871640"/>
            <a:ext cx="2000264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7" name="Forma livre 86"/>
          <p:cNvSpPr/>
          <p:nvPr/>
        </p:nvSpPr>
        <p:spPr>
          <a:xfrm>
            <a:off x="542884" y="1157262"/>
            <a:ext cx="2675749" cy="1000132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776" tIns="76776" rIns="76776" bIns="76776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/>
              <a:t>O material é catalogado pelos bibliotecários e colocado na mesa para etiquetagem</a:t>
            </a:r>
            <a:endParaRPr lang="pt-BR" sz="1600" dirty="0"/>
          </a:p>
        </p:txBody>
      </p:sp>
      <p:sp>
        <p:nvSpPr>
          <p:cNvPr id="95" name="Seta para baixo 94"/>
          <p:cNvSpPr/>
          <p:nvPr/>
        </p:nvSpPr>
        <p:spPr>
          <a:xfrm>
            <a:off x="1685892" y="2157394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cxnSp>
        <p:nvCxnSpPr>
          <p:cNvPr id="99" name="Conector de seta reta 98"/>
          <p:cNvCxnSpPr/>
          <p:nvPr/>
        </p:nvCxnSpPr>
        <p:spPr>
          <a:xfrm rot="10800000">
            <a:off x="9410720" y="8953528"/>
            <a:ext cx="157163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5" name="Conector reto 104"/>
          <p:cNvCxnSpPr/>
          <p:nvPr/>
        </p:nvCxnSpPr>
        <p:spPr>
          <a:xfrm>
            <a:off x="3186090" y="6943740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Conector de seta reta 105"/>
          <p:cNvCxnSpPr/>
          <p:nvPr/>
        </p:nvCxnSpPr>
        <p:spPr>
          <a:xfrm rot="5400000" flipH="1" flipV="1">
            <a:off x="-242537" y="4728765"/>
            <a:ext cx="7286676" cy="7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5" name="Conector reto 114"/>
          <p:cNvCxnSpPr/>
          <p:nvPr/>
        </p:nvCxnSpPr>
        <p:spPr>
          <a:xfrm>
            <a:off x="3186090" y="5443542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Conector reto 116"/>
          <p:cNvCxnSpPr/>
          <p:nvPr/>
        </p:nvCxnSpPr>
        <p:spPr>
          <a:xfrm>
            <a:off x="3114652" y="3943344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Conector de seta reta 121"/>
          <p:cNvCxnSpPr/>
          <p:nvPr/>
        </p:nvCxnSpPr>
        <p:spPr>
          <a:xfrm>
            <a:off x="3471842" y="1228700"/>
            <a:ext cx="2714644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7" name="Conector reto 126"/>
          <p:cNvCxnSpPr/>
          <p:nvPr/>
        </p:nvCxnSpPr>
        <p:spPr>
          <a:xfrm>
            <a:off x="3043214" y="8372500"/>
            <a:ext cx="35719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Espaço Reservado para Número de Slide 4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2D0437-A21A-4306-9264-AC64B4D8D2DA}" type="slidenum">
              <a:rPr lang="pt-BR" smtClean="0"/>
              <a:pPr>
                <a:defRPr/>
              </a:pPr>
              <a:t>37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3656785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471842" y="0"/>
            <a:ext cx="62151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000" b="1" dirty="0" smtClean="0">
                <a:solidFill>
                  <a:schemeClr val="tx1"/>
                </a:solidFill>
              </a:rPr>
              <a:t>Setor de Classificação, Catalogação e Indexação</a:t>
            </a:r>
            <a:endParaRPr lang="pt-B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Forma livre 4"/>
          <p:cNvSpPr/>
          <p:nvPr/>
        </p:nvSpPr>
        <p:spPr>
          <a:xfrm>
            <a:off x="3543280" y="2586022"/>
            <a:ext cx="2448272" cy="200026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endParaRPr lang="pt-BR" sz="1600" dirty="0" smtClean="0">
              <a:solidFill>
                <a:schemeClr val="tx1"/>
              </a:solidFill>
            </a:endParaRP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>
                <a:solidFill>
                  <a:schemeClr val="tx1"/>
                </a:solidFill>
              </a:rPr>
              <a:t>Alterar status:</a:t>
            </a:r>
          </a:p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600" dirty="0" smtClean="0">
                <a:solidFill>
                  <a:schemeClr val="tx1"/>
                </a:solidFill>
              </a:rPr>
              <a:t>Situação: Em processamento</a:t>
            </a:r>
          </a:p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600" dirty="0" smtClean="0">
                <a:solidFill>
                  <a:schemeClr val="tx1"/>
                </a:solidFill>
              </a:rPr>
              <a:t> Localização: Setor de referência</a:t>
            </a:r>
          </a:p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600" dirty="0" smtClean="0">
                <a:solidFill>
                  <a:schemeClr val="tx1"/>
                </a:solidFill>
              </a:rPr>
              <a:t> Tipo de empréstimo: Empréstimo normal</a:t>
            </a: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6" name="Forma livre 5"/>
          <p:cNvSpPr/>
          <p:nvPr/>
        </p:nvSpPr>
        <p:spPr>
          <a:xfrm>
            <a:off x="614322" y="4872038"/>
            <a:ext cx="2448272" cy="200026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600" dirty="0" smtClean="0">
                <a:solidFill>
                  <a:schemeClr val="tx1"/>
                </a:solidFill>
              </a:rPr>
              <a:t>Livros com 3 ou mais exemplares o 1º é de Uso exclusivo na BU</a:t>
            </a:r>
          </a:p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600" dirty="0" smtClean="0">
                <a:solidFill>
                  <a:schemeClr val="tx1"/>
                </a:solidFill>
              </a:rPr>
              <a:t>Acervos com mais de uma edição, deixar de uso exclusivo somente o acervo da edição mais recente</a:t>
            </a: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7" name="Seta para baixo 6"/>
          <p:cNvSpPr/>
          <p:nvPr/>
        </p:nvSpPr>
        <p:spPr>
          <a:xfrm>
            <a:off x="1614454" y="4514848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0" name="Forma livre 9"/>
          <p:cNvSpPr/>
          <p:nvPr/>
        </p:nvSpPr>
        <p:spPr>
          <a:xfrm>
            <a:off x="3686156" y="1585890"/>
            <a:ext cx="1928826" cy="64294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/>
              <a:t>CDs , DVDs e </a:t>
            </a:r>
            <a:r>
              <a:rPr lang="pt-BR" sz="1900" dirty="0" err="1" smtClean="0"/>
              <a:t>Netbook</a:t>
            </a:r>
            <a:endParaRPr lang="pt-BR" sz="1900" dirty="0"/>
          </a:p>
        </p:txBody>
      </p:sp>
      <p:sp>
        <p:nvSpPr>
          <p:cNvPr id="21" name="Seta para baixo 20"/>
          <p:cNvSpPr/>
          <p:nvPr/>
        </p:nvSpPr>
        <p:spPr>
          <a:xfrm>
            <a:off x="7258056" y="4514848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23" name="Forma livre 22"/>
          <p:cNvSpPr/>
          <p:nvPr/>
        </p:nvSpPr>
        <p:spPr>
          <a:xfrm>
            <a:off x="6257924" y="4872038"/>
            <a:ext cx="2500330" cy="200026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endParaRPr lang="pt-BR" sz="1600" dirty="0" smtClean="0">
              <a:solidFill>
                <a:schemeClr val="tx1"/>
              </a:solidFill>
            </a:endParaRPr>
          </a:p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endParaRPr lang="pt-BR" sz="1400" dirty="0" smtClean="0">
              <a:solidFill>
                <a:schemeClr val="tx1"/>
              </a:solidFill>
            </a:endParaRPr>
          </a:p>
          <a:p>
            <a:pPr marL="342900" indent="-342900"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400" dirty="0" smtClean="0">
                <a:solidFill>
                  <a:schemeClr val="tx1"/>
                </a:solidFill>
              </a:rPr>
              <a:t>Obras de referência de consulta interna</a:t>
            </a:r>
          </a:p>
          <a:p>
            <a:pPr marL="342900" indent="-342900" algn="ctr" defTabSz="744582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ü"/>
            </a:pPr>
            <a:r>
              <a:rPr lang="pt-BR" sz="1400" dirty="0" smtClean="0">
                <a:solidFill>
                  <a:schemeClr val="tx1"/>
                </a:solidFill>
              </a:rPr>
              <a:t>Situação: Em processamento</a:t>
            </a:r>
          </a:p>
          <a:p>
            <a:pPr marL="342900" indent="-342900" algn="ctr" defTabSz="744582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ü"/>
            </a:pPr>
            <a:r>
              <a:rPr lang="pt-BR" sz="1400" dirty="0" smtClean="0">
                <a:solidFill>
                  <a:schemeClr val="tx1"/>
                </a:solidFill>
              </a:rPr>
              <a:t> Localização: Coleção de referência</a:t>
            </a:r>
          </a:p>
          <a:p>
            <a:pPr marL="342900" indent="-342900" algn="ctr" defTabSz="744582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ü"/>
            </a:pPr>
            <a:r>
              <a:rPr lang="pt-BR" sz="1400" dirty="0" smtClean="0">
                <a:solidFill>
                  <a:schemeClr val="tx1"/>
                </a:solidFill>
              </a:rPr>
              <a:t> Tipo de empréstimo: Uso exclusivo na biblioteca</a:t>
            </a: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endParaRPr lang="pt-BR" sz="1600" dirty="0" smtClean="0">
              <a:solidFill>
                <a:schemeClr val="tx1"/>
              </a:solidFill>
            </a:endParaRP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28" name="Seta para baixo 27"/>
          <p:cNvSpPr/>
          <p:nvPr/>
        </p:nvSpPr>
        <p:spPr>
          <a:xfrm>
            <a:off x="1614454" y="1300138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3" name="Forma livre 32"/>
          <p:cNvSpPr/>
          <p:nvPr/>
        </p:nvSpPr>
        <p:spPr>
          <a:xfrm>
            <a:off x="471446" y="1657328"/>
            <a:ext cx="2591148" cy="50006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endParaRPr lang="pt-BR" sz="1900" dirty="0" smtClean="0">
              <a:solidFill>
                <a:schemeClr val="tx1"/>
              </a:solidFill>
            </a:endParaRP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endParaRPr lang="pt-BR" sz="1900" dirty="0" smtClean="0">
              <a:solidFill>
                <a:schemeClr val="bg1"/>
              </a:solidFill>
            </a:endParaRP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>
                <a:solidFill>
                  <a:schemeClr val="bg1"/>
                </a:solidFill>
              </a:rPr>
              <a:t>Livros </a:t>
            </a: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endParaRPr lang="pt-BR" sz="1900" dirty="0" smtClean="0">
              <a:solidFill>
                <a:schemeClr val="bg1"/>
              </a:solidFill>
            </a:endParaRP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endParaRPr lang="pt-BR" sz="1900" dirty="0"/>
          </a:p>
        </p:txBody>
      </p:sp>
      <p:sp>
        <p:nvSpPr>
          <p:cNvPr id="34" name="Seta para baixo 33"/>
          <p:cNvSpPr/>
          <p:nvPr/>
        </p:nvSpPr>
        <p:spPr>
          <a:xfrm>
            <a:off x="1614454" y="2157395"/>
            <a:ext cx="285752" cy="285752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6" name="Seta para baixo 35"/>
          <p:cNvSpPr/>
          <p:nvPr/>
        </p:nvSpPr>
        <p:spPr>
          <a:xfrm>
            <a:off x="7186618" y="2157394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9" name="Forma livre 38"/>
          <p:cNvSpPr/>
          <p:nvPr/>
        </p:nvSpPr>
        <p:spPr>
          <a:xfrm>
            <a:off x="6329362" y="1585890"/>
            <a:ext cx="2019644" cy="57150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/>
              <a:t>Obras de referência</a:t>
            </a:r>
            <a:endParaRPr lang="pt-BR" sz="1900" dirty="0"/>
          </a:p>
        </p:txBody>
      </p:sp>
      <p:sp>
        <p:nvSpPr>
          <p:cNvPr id="70" name="Seta para baixo 69"/>
          <p:cNvSpPr/>
          <p:nvPr/>
        </p:nvSpPr>
        <p:spPr>
          <a:xfrm>
            <a:off x="4471974" y="2228833"/>
            <a:ext cx="285752" cy="285752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87" name="Forma livre 86"/>
          <p:cNvSpPr/>
          <p:nvPr/>
        </p:nvSpPr>
        <p:spPr>
          <a:xfrm>
            <a:off x="4471974" y="442882"/>
            <a:ext cx="2675749" cy="571504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776" tIns="76776" rIns="76776" bIns="76776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/>
              <a:t>STATUS</a:t>
            </a:r>
            <a:endParaRPr lang="pt-BR" sz="1600" dirty="0"/>
          </a:p>
        </p:txBody>
      </p:sp>
      <p:sp>
        <p:nvSpPr>
          <p:cNvPr id="94" name="Seta para baixo 93"/>
          <p:cNvSpPr/>
          <p:nvPr/>
        </p:nvSpPr>
        <p:spPr>
          <a:xfrm>
            <a:off x="9972700" y="2085956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49" name="Forma livre 48"/>
          <p:cNvSpPr/>
          <p:nvPr/>
        </p:nvSpPr>
        <p:spPr>
          <a:xfrm>
            <a:off x="9044006" y="2514584"/>
            <a:ext cx="2448272" cy="157163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>
                <a:solidFill>
                  <a:schemeClr val="tx1"/>
                </a:solidFill>
              </a:rPr>
              <a:t>Situação: Normal</a:t>
            </a: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>
                <a:solidFill>
                  <a:schemeClr val="tx1"/>
                </a:solidFill>
              </a:rPr>
              <a:t>Localização: Setor de referência</a:t>
            </a: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>
                <a:solidFill>
                  <a:schemeClr val="tx1"/>
                </a:solidFill>
              </a:rPr>
              <a:t>Tipo de empréstimo: Uso exclusivo na biblioteca</a:t>
            </a: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50" name="Forma livre 49"/>
          <p:cNvSpPr/>
          <p:nvPr/>
        </p:nvSpPr>
        <p:spPr>
          <a:xfrm>
            <a:off x="471446" y="371444"/>
            <a:ext cx="2675749" cy="928694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776" tIns="76776" rIns="76776" bIns="76776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/>
              <a:t>Materiais são catalogados pelos bibliotecários e alterado o status e colocados na mesa para etiquetar</a:t>
            </a:r>
            <a:endParaRPr lang="pt-BR" sz="1600" dirty="0"/>
          </a:p>
        </p:txBody>
      </p:sp>
      <p:sp>
        <p:nvSpPr>
          <p:cNvPr id="51" name="Forma livre 50"/>
          <p:cNvSpPr/>
          <p:nvPr/>
        </p:nvSpPr>
        <p:spPr>
          <a:xfrm>
            <a:off x="471446" y="2514584"/>
            <a:ext cx="2567778" cy="200026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>
                <a:solidFill>
                  <a:schemeClr val="tx1"/>
                </a:solidFill>
              </a:rPr>
              <a:t>Alterar status:</a:t>
            </a:r>
          </a:p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chemeClr val="tx1"/>
                </a:solidFill>
              </a:rPr>
              <a:t>Situação: </a:t>
            </a:r>
            <a:r>
              <a:rPr lang="pt-BR" sz="1600" dirty="0" smtClean="0">
                <a:solidFill>
                  <a:schemeClr val="tx1"/>
                </a:solidFill>
              </a:rPr>
              <a:t>Em processamento</a:t>
            </a:r>
            <a:endParaRPr lang="pt-BR" sz="1600" dirty="0">
              <a:solidFill>
                <a:schemeClr val="tx1"/>
              </a:solidFill>
            </a:endParaRPr>
          </a:p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chemeClr val="tx1"/>
                </a:solidFill>
              </a:rPr>
              <a:t> Localização: </a:t>
            </a:r>
            <a:r>
              <a:rPr lang="pt-BR" sz="1600" dirty="0" smtClean="0">
                <a:solidFill>
                  <a:schemeClr val="tx1"/>
                </a:solidFill>
              </a:rPr>
              <a:t>Coord. Processos Técnicos</a:t>
            </a:r>
            <a:endParaRPr lang="pt-BR" sz="1600" dirty="0">
              <a:solidFill>
                <a:schemeClr val="tx1"/>
              </a:solidFill>
            </a:endParaRPr>
          </a:p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chemeClr val="tx1"/>
                </a:solidFill>
              </a:rPr>
              <a:t> Tipo de empréstimo: </a:t>
            </a:r>
            <a:r>
              <a:rPr lang="pt-BR" sz="1600" dirty="0" smtClean="0">
                <a:solidFill>
                  <a:schemeClr val="tx1"/>
                </a:solidFill>
              </a:rPr>
              <a:t>Empréstimo normal</a:t>
            </a: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52" name="Forma livre 51"/>
          <p:cNvSpPr/>
          <p:nvPr/>
        </p:nvSpPr>
        <p:spPr>
          <a:xfrm>
            <a:off x="9329758" y="1585890"/>
            <a:ext cx="1571636" cy="50006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/>
              <a:t>Folhetos</a:t>
            </a:r>
            <a:endParaRPr lang="pt-BR" sz="1900" dirty="0"/>
          </a:p>
        </p:txBody>
      </p:sp>
      <p:sp>
        <p:nvSpPr>
          <p:cNvPr id="54" name="Forma livre 53"/>
          <p:cNvSpPr/>
          <p:nvPr/>
        </p:nvSpPr>
        <p:spPr>
          <a:xfrm>
            <a:off x="6257924" y="2514584"/>
            <a:ext cx="2448272" cy="200026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endParaRPr lang="pt-BR" sz="1600" dirty="0" smtClean="0">
              <a:solidFill>
                <a:schemeClr val="tx1"/>
              </a:solidFill>
            </a:endParaRP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>
                <a:solidFill>
                  <a:schemeClr val="tx1"/>
                </a:solidFill>
              </a:rPr>
              <a:t>Alterar status:</a:t>
            </a:r>
          </a:p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600" dirty="0" smtClean="0">
                <a:solidFill>
                  <a:schemeClr val="tx1"/>
                </a:solidFill>
              </a:rPr>
              <a:t>Situação: Em processamento</a:t>
            </a:r>
          </a:p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600" dirty="0" smtClean="0">
                <a:solidFill>
                  <a:schemeClr val="tx1"/>
                </a:solidFill>
              </a:rPr>
              <a:t> Localização: Coleção de referência</a:t>
            </a:r>
          </a:p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600" dirty="0" smtClean="0">
                <a:solidFill>
                  <a:schemeClr val="tx1"/>
                </a:solidFill>
              </a:rPr>
              <a:t> Tipo de empréstimo: Empréstimo normal</a:t>
            </a: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22" name="Forma livre 21"/>
          <p:cNvSpPr/>
          <p:nvPr/>
        </p:nvSpPr>
        <p:spPr>
          <a:xfrm>
            <a:off x="9115444" y="4443410"/>
            <a:ext cx="2357454" cy="1785950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endParaRPr lang="pt-BR" sz="1600" dirty="0" smtClean="0">
              <a:solidFill>
                <a:schemeClr val="tx1"/>
              </a:solidFill>
            </a:endParaRP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>
                <a:solidFill>
                  <a:schemeClr val="tx1"/>
                </a:solidFill>
              </a:rPr>
              <a:t>Os folhetos que possuem link não serão catalogados. Será catalogado 1 exemplar, somente dos que não possuem link ou que sejam de memória institucional</a:t>
            </a: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24" name="Seta para baixo 23"/>
          <p:cNvSpPr/>
          <p:nvPr/>
        </p:nvSpPr>
        <p:spPr>
          <a:xfrm>
            <a:off x="10115576" y="408622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26" name="Espaço Reservado para Número de Slide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2D0437-A21A-4306-9264-AC64B4D8D2DA}" type="slidenum">
              <a:rPr lang="pt-BR" smtClean="0"/>
              <a:pPr>
                <a:defRPr/>
              </a:pPr>
              <a:t>38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3656785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900470" y="0"/>
            <a:ext cx="6858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pt-BR" sz="2000" b="1" dirty="0" smtClean="0">
                <a:solidFill>
                  <a:schemeClr val="tx1"/>
                </a:solidFill>
              </a:rPr>
              <a:t>Setor de Classificação, Catalogação e Indexação</a:t>
            </a:r>
            <a:endParaRPr lang="pt-B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Forma livre 4"/>
          <p:cNvSpPr/>
          <p:nvPr/>
        </p:nvSpPr>
        <p:spPr>
          <a:xfrm>
            <a:off x="3614718" y="2943212"/>
            <a:ext cx="2448272" cy="200026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endParaRPr lang="pt-BR" sz="1600" dirty="0" smtClean="0">
              <a:solidFill>
                <a:schemeClr val="tx1"/>
              </a:solidFill>
            </a:endParaRP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>
                <a:solidFill>
                  <a:schemeClr val="tx1"/>
                </a:solidFill>
              </a:rPr>
              <a:t>Alterar status:</a:t>
            </a:r>
          </a:p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600" dirty="0" smtClean="0">
                <a:solidFill>
                  <a:schemeClr val="tx1"/>
                </a:solidFill>
              </a:rPr>
              <a:t>Situação: Normal</a:t>
            </a:r>
          </a:p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600" dirty="0" smtClean="0">
                <a:solidFill>
                  <a:schemeClr val="tx1"/>
                </a:solidFill>
              </a:rPr>
              <a:t> Localização: Memória Institucional</a:t>
            </a:r>
          </a:p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600" dirty="0" smtClean="0">
                <a:solidFill>
                  <a:schemeClr val="tx1"/>
                </a:solidFill>
              </a:rPr>
              <a:t> Tipo de empréstimo: Consulta local</a:t>
            </a: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7" name="Seta para baixo 6"/>
          <p:cNvSpPr/>
          <p:nvPr/>
        </p:nvSpPr>
        <p:spPr>
          <a:xfrm>
            <a:off x="4900602" y="6515112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0" name="Forma livre 9"/>
          <p:cNvSpPr/>
          <p:nvPr/>
        </p:nvSpPr>
        <p:spPr>
          <a:xfrm>
            <a:off x="3686156" y="1371576"/>
            <a:ext cx="1928826" cy="1071570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/>
              <a:t>Memória Institucional</a:t>
            </a:r>
            <a:endParaRPr lang="pt-BR" sz="1900" dirty="0"/>
          </a:p>
        </p:txBody>
      </p:sp>
      <p:sp>
        <p:nvSpPr>
          <p:cNvPr id="19" name="Seta para baixo 18"/>
          <p:cNvSpPr/>
          <p:nvPr/>
        </p:nvSpPr>
        <p:spPr>
          <a:xfrm>
            <a:off x="1685892" y="5800732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28" name="Seta para baixo 27"/>
          <p:cNvSpPr/>
          <p:nvPr/>
        </p:nvSpPr>
        <p:spPr>
          <a:xfrm>
            <a:off x="1614454" y="1085824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29" name="Forma livre 28"/>
          <p:cNvSpPr/>
          <p:nvPr/>
        </p:nvSpPr>
        <p:spPr>
          <a:xfrm>
            <a:off x="3829032" y="6872302"/>
            <a:ext cx="2643206" cy="207170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>
                <a:solidFill>
                  <a:schemeClr val="tx1"/>
                </a:solidFill>
              </a:rPr>
              <a:t>Alterar status:</a:t>
            </a:r>
          </a:p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600" dirty="0" smtClean="0">
                <a:solidFill>
                  <a:schemeClr val="tx1"/>
                </a:solidFill>
              </a:rPr>
              <a:t>Situação: Em processamento</a:t>
            </a:r>
          </a:p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600" dirty="0" smtClean="0">
                <a:solidFill>
                  <a:schemeClr val="tx1"/>
                </a:solidFill>
              </a:rPr>
              <a:t> Localização: Coord. Processos Técnicos</a:t>
            </a:r>
          </a:p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600" dirty="0" smtClean="0">
                <a:solidFill>
                  <a:schemeClr val="tx1"/>
                </a:solidFill>
              </a:rPr>
              <a:t> Tipo de empréstimo: Empréstimo normal</a:t>
            </a:r>
          </a:p>
        </p:txBody>
      </p:sp>
      <p:sp>
        <p:nvSpPr>
          <p:cNvPr id="33" name="Forma livre 32"/>
          <p:cNvSpPr/>
          <p:nvPr/>
        </p:nvSpPr>
        <p:spPr>
          <a:xfrm>
            <a:off x="542884" y="1443014"/>
            <a:ext cx="2591148" cy="128588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2000" dirty="0" smtClean="0">
                <a:solidFill>
                  <a:schemeClr val="bg1"/>
                </a:solidFill>
              </a:rPr>
              <a:t>Livros, periódicos, folhetos para consulta técnica de servidores na Biblioteca</a:t>
            </a:r>
          </a:p>
        </p:txBody>
      </p:sp>
      <p:sp>
        <p:nvSpPr>
          <p:cNvPr id="34" name="Seta para baixo 33"/>
          <p:cNvSpPr/>
          <p:nvPr/>
        </p:nvSpPr>
        <p:spPr>
          <a:xfrm>
            <a:off x="1614454" y="2728898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6" name="Seta para baixo 35"/>
          <p:cNvSpPr/>
          <p:nvPr/>
        </p:nvSpPr>
        <p:spPr>
          <a:xfrm>
            <a:off x="7186618" y="2371708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9" name="Forma livre 38"/>
          <p:cNvSpPr/>
          <p:nvPr/>
        </p:nvSpPr>
        <p:spPr>
          <a:xfrm>
            <a:off x="6329362" y="1371576"/>
            <a:ext cx="2019644" cy="10001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dirty="0" smtClean="0"/>
              <a:t>Obras desaparecidas</a:t>
            </a:r>
            <a:endParaRPr lang="pt-BR" sz="1900" dirty="0"/>
          </a:p>
        </p:txBody>
      </p:sp>
      <p:sp>
        <p:nvSpPr>
          <p:cNvPr id="70" name="Seta para baixo 69"/>
          <p:cNvSpPr/>
          <p:nvPr/>
        </p:nvSpPr>
        <p:spPr>
          <a:xfrm>
            <a:off x="4543412" y="2443146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87" name="Forma livre 86"/>
          <p:cNvSpPr/>
          <p:nvPr/>
        </p:nvSpPr>
        <p:spPr>
          <a:xfrm>
            <a:off x="4471974" y="442882"/>
            <a:ext cx="2675749" cy="571504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776" tIns="76776" rIns="76776" bIns="76776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/>
              <a:t>STATUS</a:t>
            </a:r>
            <a:endParaRPr lang="pt-BR" sz="1600" dirty="0"/>
          </a:p>
        </p:txBody>
      </p:sp>
      <p:sp>
        <p:nvSpPr>
          <p:cNvPr id="94" name="Seta para baixo 93"/>
          <p:cNvSpPr/>
          <p:nvPr/>
        </p:nvSpPr>
        <p:spPr>
          <a:xfrm>
            <a:off x="10044138" y="2443146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47" name="Forma livre 46"/>
          <p:cNvSpPr/>
          <p:nvPr/>
        </p:nvSpPr>
        <p:spPr>
          <a:xfrm>
            <a:off x="828636" y="5229228"/>
            <a:ext cx="2143140" cy="57150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/>
            <a:r>
              <a:rPr lang="pt-BR" sz="2000" dirty="0" smtClean="0">
                <a:solidFill>
                  <a:schemeClr val="bg1"/>
                </a:solidFill>
              </a:rPr>
              <a:t>Obras raras</a:t>
            </a:r>
            <a:endParaRPr lang="pt-BR" sz="2000" dirty="0">
              <a:solidFill>
                <a:schemeClr val="bg1"/>
              </a:solidFill>
            </a:endParaRPr>
          </a:p>
        </p:txBody>
      </p:sp>
      <p:sp>
        <p:nvSpPr>
          <p:cNvPr id="49" name="Forma livre 48"/>
          <p:cNvSpPr/>
          <p:nvPr/>
        </p:nvSpPr>
        <p:spPr>
          <a:xfrm>
            <a:off x="9115444" y="2943212"/>
            <a:ext cx="2448272" cy="1785950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>
                <a:solidFill>
                  <a:schemeClr val="tx1"/>
                </a:solidFill>
              </a:rPr>
              <a:t>Alterar status:</a:t>
            </a: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>
                <a:solidFill>
                  <a:schemeClr val="tx1"/>
                </a:solidFill>
              </a:rPr>
              <a:t>Situação: Normal</a:t>
            </a: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>
                <a:solidFill>
                  <a:schemeClr val="tx1"/>
                </a:solidFill>
              </a:rPr>
              <a:t>Localização: Setor onde os materiais estiverem guardados</a:t>
            </a: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>
                <a:solidFill>
                  <a:schemeClr val="tx1"/>
                </a:solidFill>
              </a:rPr>
              <a:t>Tipo de empréstimo: Não é emprestado</a:t>
            </a: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50" name="Forma livre 49"/>
          <p:cNvSpPr/>
          <p:nvPr/>
        </p:nvSpPr>
        <p:spPr>
          <a:xfrm>
            <a:off x="542884" y="0"/>
            <a:ext cx="2675749" cy="1085824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776" tIns="76776" rIns="76776" bIns="76776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/>
              <a:t>Materiais são catalogados pelos bibliotecários e alterado o status e colocados na mesa para etiquetar</a:t>
            </a:r>
            <a:endParaRPr lang="pt-BR" sz="1600" dirty="0"/>
          </a:p>
        </p:txBody>
      </p:sp>
      <p:sp>
        <p:nvSpPr>
          <p:cNvPr id="51" name="Forma livre 50"/>
          <p:cNvSpPr/>
          <p:nvPr/>
        </p:nvSpPr>
        <p:spPr>
          <a:xfrm>
            <a:off x="471446" y="3157526"/>
            <a:ext cx="2567778" cy="171451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>
                <a:solidFill>
                  <a:schemeClr val="tx1"/>
                </a:solidFill>
              </a:rPr>
              <a:t>Alterar status:</a:t>
            </a:r>
          </a:p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chemeClr val="tx1"/>
                </a:solidFill>
              </a:rPr>
              <a:t>Situação: </a:t>
            </a:r>
            <a:r>
              <a:rPr lang="pt-BR" sz="1600" dirty="0" smtClean="0">
                <a:solidFill>
                  <a:schemeClr val="tx1"/>
                </a:solidFill>
              </a:rPr>
              <a:t>Normal</a:t>
            </a:r>
            <a:endParaRPr lang="pt-BR" sz="1600" dirty="0">
              <a:solidFill>
                <a:schemeClr val="tx1"/>
              </a:solidFill>
            </a:endParaRPr>
          </a:p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chemeClr val="tx1"/>
                </a:solidFill>
              </a:rPr>
              <a:t> Localização: </a:t>
            </a:r>
            <a:r>
              <a:rPr lang="pt-BR" sz="1600" dirty="0" smtClean="0">
                <a:solidFill>
                  <a:schemeClr val="tx1"/>
                </a:solidFill>
              </a:rPr>
              <a:t>Nome da coordenadoria</a:t>
            </a:r>
            <a:endParaRPr lang="pt-BR" sz="1600" dirty="0">
              <a:solidFill>
                <a:schemeClr val="tx1"/>
              </a:solidFill>
            </a:endParaRPr>
          </a:p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chemeClr val="tx1"/>
                </a:solidFill>
              </a:rPr>
              <a:t> Tipo de empréstimo: </a:t>
            </a:r>
            <a:r>
              <a:rPr lang="pt-BR" sz="1600" dirty="0" smtClean="0">
                <a:solidFill>
                  <a:schemeClr val="tx1"/>
                </a:solidFill>
              </a:rPr>
              <a:t>Consulta local</a:t>
            </a: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52" name="Forma livre 51"/>
          <p:cNvSpPr/>
          <p:nvPr/>
        </p:nvSpPr>
        <p:spPr>
          <a:xfrm>
            <a:off x="8901130" y="1371576"/>
            <a:ext cx="2643206" cy="1071570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endParaRPr lang="pt-BR" sz="2000" dirty="0" smtClean="0">
              <a:solidFill>
                <a:schemeClr val="tx1"/>
              </a:solidFill>
            </a:endParaRP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2000" dirty="0" smtClean="0">
                <a:solidFill>
                  <a:schemeClr val="bg1"/>
                </a:solidFill>
              </a:rPr>
              <a:t>Materiais de projetos de outros setores da UFLA</a:t>
            </a: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endParaRPr lang="pt-BR" sz="1900" dirty="0"/>
          </a:p>
        </p:txBody>
      </p:sp>
      <p:sp>
        <p:nvSpPr>
          <p:cNvPr id="54" name="Forma livre 53"/>
          <p:cNvSpPr/>
          <p:nvPr/>
        </p:nvSpPr>
        <p:spPr>
          <a:xfrm>
            <a:off x="6329362" y="2871774"/>
            <a:ext cx="2214578" cy="207170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endParaRPr lang="pt-BR" sz="1600" dirty="0" smtClean="0">
              <a:solidFill>
                <a:schemeClr val="tx1"/>
              </a:solidFill>
            </a:endParaRP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>
                <a:solidFill>
                  <a:schemeClr val="tx1"/>
                </a:solidFill>
              </a:rPr>
              <a:t>Alterar status:</a:t>
            </a:r>
          </a:p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600" dirty="0" smtClean="0">
                <a:solidFill>
                  <a:schemeClr val="tx1"/>
                </a:solidFill>
              </a:rPr>
              <a:t>Situação: Desaparecido</a:t>
            </a:r>
          </a:p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600" dirty="0" smtClean="0">
                <a:solidFill>
                  <a:schemeClr val="tx1"/>
                </a:solidFill>
              </a:rPr>
              <a:t> Localização: Não disponível</a:t>
            </a:r>
          </a:p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600" dirty="0" smtClean="0">
                <a:solidFill>
                  <a:schemeClr val="tx1"/>
                </a:solidFill>
              </a:rPr>
              <a:t> Tipo de empréstimo: Não disponível</a:t>
            </a: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55" name="Forma livre 54"/>
          <p:cNvSpPr/>
          <p:nvPr/>
        </p:nvSpPr>
        <p:spPr>
          <a:xfrm>
            <a:off x="757198" y="6229360"/>
            <a:ext cx="2448272" cy="1785950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endParaRPr lang="pt-BR" sz="1600" dirty="0" smtClean="0">
              <a:solidFill>
                <a:schemeClr val="tx1"/>
              </a:solidFill>
            </a:endParaRP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>
                <a:solidFill>
                  <a:schemeClr val="tx1"/>
                </a:solidFill>
              </a:rPr>
              <a:t>Alterar status:</a:t>
            </a:r>
          </a:p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600" dirty="0" smtClean="0">
                <a:solidFill>
                  <a:schemeClr val="tx1"/>
                </a:solidFill>
              </a:rPr>
              <a:t>Situação: Normal</a:t>
            </a:r>
          </a:p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600" dirty="0" smtClean="0">
                <a:solidFill>
                  <a:schemeClr val="tx1"/>
                </a:solidFill>
              </a:rPr>
              <a:t> Localização: Obras raras e especiais</a:t>
            </a:r>
          </a:p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600" dirty="0" smtClean="0">
                <a:solidFill>
                  <a:schemeClr val="tx1"/>
                </a:solidFill>
              </a:rPr>
              <a:t> Tipo de empréstimo: Consulta local</a:t>
            </a: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56" name="Forma livre 55"/>
          <p:cNvSpPr/>
          <p:nvPr/>
        </p:nvSpPr>
        <p:spPr>
          <a:xfrm>
            <a:off x="3614718" y="5157790"/>
            <a:ext cx="3000396" cy="135732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endParaRPr lang="pt-BR" sz="2000" dirty="0" smtClean="0">
              <a:solidFill>
                <a:schemeClr val="tx1"/>
              </a:solidFill>
            </a:endParaRP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2000" dirty="0" smtClean="0">
                <a:solidFill>
                  <a:schemeClr val="bg1"/>
                </a:solidFill>
              </a:rPr>
              <a:t>Obras enviadas para encadernação (Correção de planilhas e etiquetagem)</a:t>
            </a: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endParaRPr lang="pt-BR" sz="1900" dirty="0"/>
          </a:p>
        </p:txBody>
      </p:sp>
      <p:sp>
        <p:nvSpPr>
          <p:cNvPr id="57" name="Forma livre 56"/>
          <p:cNvSpPr/>
          <p:nvPr/>
        </p:nvSpPr>
        <p:spPr>
          <a:xfrm>
            <a:off x="6972304" y="5300666"/>
            <a:ext cx="2143140" cy="57150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/>
            <a:r>
              <a:rPr lang="pt-BR" sz="2000" dirty="0" smtClean="0">
                <a:solidFill>
                  <a:schemeClr val="bg1"/>
                </a:solidFill>
              </a:rPr>
              <a:t>Pré catalogação</a:t>
            </a:r>
            <a:endParaRPr lang="pt-BR" sz="2000" dirty="0">
              <a:solidFill>
                <a:schemeClr val="bg1"/>
              </a:solidFill>
            </a:endParaRPr>
          </a:p>
        </p:txBody>
      </p:sp>
      <p:sp>
        <p:nvSpPr>
          <p:cNvPr id="58" name="Forma livre 57"/>
          <p:cNvSpPr/>
          <p:nvPr/>
        </p:nvSpPr>
        <p:spPr>
          <a:xfrm>
            <a:off x="6757990" y="6729426"/>
            <a:ext cx="2428892" cy="207170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>
                <a:solidFill>
                  <a:schemeClr val="tx1"/>
                </a:solidFill>
              </a:rPr>
              <a:t>Alterar status:</a:t>
            </a:r>
          </a:p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600" dirty="0" smtClean="0">
                <a:solidFill>
                  <a:schemeClr val="tx1"/>
                </a:solidFill>
              </a:rPr>
              <a:t>Situação: Em processamento</a:t>
            </a:r>
          </a:p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600" dirty="0" smtClean="0">
                <a:solidFill>
                  <a:schemeClr val="tx1"/>
                </a:solidFill>
              </a:rPr>
              <a:t> Localização: Coord. Processos Técnicos</a:t>
            </a:r>
          </a:p>
          <a:p>
            <a:pPr marL="342900" indent="-34290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600" dirty="0" smtClean="0">
                <a:solidFill>
                  <a:schemeClr val="tx1"/>
                </a:solidFill>
              </a:rPr>
              <a:t> Tipo de empréstimo: Empréstimo normal</a:t>
            </a:r>
          </a:p>
        </p:txBody>
      </p:sp>
      <p:sp>
        <p:nvSpPr>
          <p:cNvPr id="59" name="Forma livre 58"/>
          <p:cNvSpPr/>
          <p:nvPr/>
        </p:nvSpPr>
        <p:spPr>
          <a:xfrm>
            <a:off x="9686948" y="7015178"/>
            <a:ext cx="2857520" cy="135732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fontAlgn="t"/>
            <a:r>
              <a:rPr lang="pt-BR" sz="1600" dirty="0" smtClean="0">
                <a:solidFill>
                  <a:schemeClr val="tx1"/>
                </a:solidFill>
              </a:rPr>
              <a:t>Caso exista demanda, alterar a situação. Solicitar o material a Coordenadora da CIS ou Bibliotecário de Referência</a:t>
            </a: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60" name="Seta para baixo 59"/>
          <p:cNvSpPr/>
          <p:nvPr/>
        </p:nvSpPr>
        <p:spPr>
          <a:xfrm>
            <a:off x="7829560" y="5872170"/>
            <a:ext cx="357190" cy="642942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cxnSp>
        <p:nvCxnSpPr>
          <p:cNvPr id="61" name="Conector de seta reta 60"/>
          <p:cNvCxnSpPr/>
          <p:nvPr/>
        </p:nvCxnSpPr>
        <p:spPr>
          <a:xfrm>
            <a:off x="9186882" y="7729558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1" name="Espaço Reservado para Número de Slid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2D0437-A21A-4306-9264-AC64B4D8D2DA}" type="slidenum">
              <a:rPr lang="pt-BR" smtClean="0"/>
              <a:pPr>
                <a:defRPr/>
              </a:pPr>
              <a:t>39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365678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57132" y="157130"/>
            <a:ext cx="12401592" cy="1668149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pPr algn="ctr"/>
            <a:r>
              <a:rPr lang="pt-BR" sz="100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Introdução</a:t>
            </a:r>
          </a:p>
        </p:txBody>
      </p:sp>
      <p:sp>
        <p:nvSpPr>
          <p:cNvPr id="7" name="Retângulo 6"/>
          <p:cNvSpPr/>
          <p:nvPr/>
        </p:nvSpPr>
        <p:spPr>
          <a:xfrm>
            <a:off x="685760" y="2142426"/>
            <a:ext cx="11430080" cy="86792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 smtClean="0">
                <a:solidFill>
                  <a:schemeClr val="accent1">
                    <a:lumMod val="50000"/>
                  </a:schemeClr>
                </a:solidFill>
              </a:rPr>
              <a:t>O mapeamento das atividades da Biblioteca Universitária da UFLA foi elaborado no intuito de facilitar a identificação das informações, do fluxo, das partes envolvidas, das competências e de outros componentes necessários para atingir a expectativa almejada, com o mínimo possível de falhas. </a:t>
            </a:r>
          </a:p>
          <a:p>
            <a:pPr algn="just"/>
            <a:r>
              <a:rPr lang="pt-BR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t-BR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t-BR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Objetivo geral</a:t>
            </a:r>
          </a:p>
          <a:p>
            <a:pPr algn="just"/>
            <a:endParaRPr lang="pt-BR" b="1" dirty="0" smtClean="0">
              <a:solidFill>
                <a:schemeClr val="accent1">
                  <a:lumMod val="50000"/>
                </a:schemeClr>
              </a:solidFill>
              <a:latin typeface="Arial"/>
            </a:endParaRPr>
          </a:p>
          <a:p>
            <a:pPr algn="just"/>
            <a:r>
              <a:rPr lang="pt-BR" dirty="0" smtClean="0">
                <a:solidFill>
                  <a:schemeClr val="accent1">
                    <a:lumMod val="50000"/>
                  </a:schemeClr>
                </a:solidFill>
              </a:rPr>
              <a:t>Orientar a execução dos processos da Biblioteca Universitária da UFLA.</a:t>
            </a:r>
          </a:p>
          <a:p>
            <a:pPr algn="just"/>
            <a:endParaRPr lang="pt-BR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</a:rPr>
              <a:t>Objetivos específicos</a:t>
            </a:r>
          </a:p>
          <a:p>
            <a:pPr algn="just"/>
            <a:endParaRPr lang="pt-BR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pt-BR" dirty="0" smtClean="0">
                <a:solidFill>
                  <a:schemeClr val="accent1">
                    <a:lumMod val="50000"/>
                  </a:schemeClr>
                </a:solidFill>
              </a:rPr>
              <a:t>Planejar, coordenar e executar as atividades da Biblioteca Universitária da UFLA, visando difundir o conhecimento de forma ágil e qualificada, contribuindo para o desenvolvimento científico e cultural.</a:t>
            </a:r>
          </a:p>
          <a:p>
            <a:pPr algn="just"/>
            <a:endParaRPr lang="pt-BR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pt-BR" b="1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</a:rPr>
              <a:t> de distribuição</a:t>
            </a:r>
          </a:p>
          <a:p>
            <a:pPr algn="just"/>
            <a:endParaRPr lang="pt-BR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pt-BR" dirty="0" smtClean="0">
                <a:solidFill>
                  <a:schemeClr val="accent1">
                    <a:lumMod val="50000"/>
                  </a:schemeClr>
                </a:solidFill>
              </a:rPr>
              <a:t>Secretaria</a:t>
            </a:r>
          </a:p>
          <a:p>
            <a:pPr algn="just"/>
            <a:r>
              <a:rPr lang="pt-BR" dirty="0" smtClean="0">
                <a:solidFill>
                  <a:schemeClr val="accent1">
                    <a:lumMod val="50000"/>
                  </a:schemeClr>
                </a:solidFill>
              </a:rPr>
              <a:t>Coordenadoria de Informação e Serviços</a:t>
            </a:r>
          </a:p>
          <a:p>
            <a:pPr algn="just"/>
            <a:r>
              <a:rPr lang="pt-BR" dirty="0" smtClean="0">
                <a:solidFill>
                  <a:schemeClr val="accent1">
                    <a:lumMod val="50000"/>
                  </a:schemeClr>
                </a:solidFill>
              </a:rPr>
              <a:t>Coordenadoria de Desenvolvimento do Acervo</a:t>
            </a:r>
          </a:p>
          <a:p>
            <a:pPr algn="just"/>
            <a:r>
              <a:rPr lang="pt-BR" dirty="0" smtClean="0">
                <a:solidFill>
                  <a:schemeClr val="accent1">
                    <a:lumMod val="50000"/>
                  </a:schemeClr>
                </a:solidFill>
              </a:rPr>
              <a:t>Coordenadoria de Processos Técnicos</a:t>
            </a:r>
          </a:p>
          <a:p>
            <a:pPr algn="just"/>
            <a:r>
              <a:rPr lang="pt-BR" dirty="0" smtClean="0">
                <a:solidFill>
                  <a:schemeClr val="accent1">
                    <a:lumMod val="50000"/>
                  </a:schemeClr>
                </a:solidFill>
              </a:rPr>
              <a:t>Coordenadoria de Repositório Institucional</a:t>
            </a:r>
          </a:p>
          <a:p>
            <a:pPr algn="just"/>
            <a:endParaRPr lang="pt-BR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</a:rPr>
              <a:t>Responsáveis </a:t>
            </a:r>
          </a:p>
          <a:p>
            <a:pPr algn="just"/>
            <a:endParaRPr lang="pt-BR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pt-BR" dirty="0" smtClean="0">
                <a:solidFill>
                  <a:schemeClr val="accent1">
                    <a:lumMod val="50000"/>
                  </a:schemeClr>
                </a:solidFill>
              </a:rPr>
              <a:t>Comissão técnica da Biblioteca</a:t>
            </a:r>
          </a:p>
          <a:p>
            <a:pPr algn="just"/>
            <a:endParaRPr lang="pt-BR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pt-BR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pt-BR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t-BR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pt-BR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pt-BR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t-BR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pt-BR" dirty="0" smtClean="0">
              <a:solidFill>
                <a:schemeClr val="accent1">
                  <a:lumMod val="50000"/>
                </a:schemeClr>
              </a:solidFill>
              <a:latin typeface="Arial"/>
            </a:endParaRPr>
          </a:p>
          <a:p>
            <a:pPr algn="just"/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2D0437-A21A-4306-9264-AC64B4D8D2DA}" type="slidenum">
              <a:rPr lang="pt-BR" smtClean="0"/>
              <a:pPr>
                <a:defRPr/>
              </a:pPr>
              <a:t>4</a:t>
            </a:fld>
            <a:endParaRPr lang="pt-BR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rma livre 2"/>
          <p:cNvSpPr/>
          <p:nvPr/>
        </p:nvSpPr>
        <p:spPr>
          <a:xfrm>
            <a:off x="4186222" y="7086616"/>
            <a:ext cx="2448272" cy="128588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>
                <a:solidFill>
                  <a:schemeClr val="tx1"/>
                </a:solidFill>
              </a:rPr>
              <a:t>Caso não exista a classificação cadastrada, proceder o cadastro traduzindo o  assunto correspondente  da tabela</a:t>
            </a: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5" name="Forma livre 4"/>
          <p:cNvSpPr/>
          <p:nvPr/>
        </p:nvSpPr>
        <p:spPr>
          <a:xfrm>
            <a:off x="4186222" y="5586418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>
                <a:solidFill>
                  <a:schemeClr val="tx1"/>
                </a:solidFill>
              </a:rPr>
              <a:t>Na tela de informações iniciais  inserir a classificação</a:t>
            </a: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11" name="Seta para baixo 10"/>
          <p:cNvSpPr/>
          <p:nvPr/>
        </p:nvSpPr>
        <p:spPr>
          <a:xfrm>
            <a:off x="5186354" y="372903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2" name="Seta para baixo 11"/>
          <p:cNvSpPr/>
          <p:nvPr/>
        </p:nvSpPr>
        <p:spPr>
          <a:xfrm>
            <a:off x="5114916" y="6657988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3" name="Seta para baixo 12"/>
          <p:cNvSpPr/>
          <p:nvPr/>
        </p:nvSpPr>
        <p:spPr>
          <a:xfrm>
            <a:off x="8186750" y="3586154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4" name="Seta para baixo 13"/>
          <p:cNvSpPr/>
          <p:nvPr/>
        </p:nvSpPr>
        <p:spPr>
          <a:xfrm>
            <a:off x="5257792" y="2085956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6" name="Forma livre 15"/>
          <p:cNvSpPr/>
          <p:nvPr/>
        </p:nvSpPr>
        <p:spPr>
          <a:xfrm>
            <a:off x="4145413" y="1068228"/>
            <a:ext cx="2488553" cy="1001367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dirty="0" smtClean="0"/>
              <a:t>Classificação</a:t>
            </a:r>
            <a:endParaRPr lang="pt-BR" dirty="0"/>
          </a:p>
        </p:txBody>
      </p:sp>
      <p:sp>
        <p:nvSpPr>
          <p:cNvPr id="28" name="Seta para baixo 27"/>
          <p:cNvSpPr/>
          <p:nvPr/>
        </p:nvSpPr>
        <p:spPr>
          <a:xfrm rot="16200000">
            <a:off x="6650833" y="2907493"/>
            <a:ext cx="285752" cy="500066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41" name="Seta para baixo 40"/>
          <p:cNvSpPr/>
          <p:nvPr/>
        </p:nvSpPr>
        <p:spPr>
          <a:xfrm>
            <a:off x="5114916" y="5300666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1" name="Forma livre 30"/>
          <p:cNvSpPr/>
          <p:nvPr/>
        </p:nvSpPr>
        <p:spPr>
          <a:xfrm>
            <a:off x="4186222" y="4229096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Consultar na CDD a classificação correspondente ao assunto do material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3400404" y="228568"/>
            <a:ext cx="65008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tx1"/>
                </a:solidFill>
              </a:rPr>
              <a:t>Setor de Classificação, Catalogação e Indexação</a:t>
            </a:r>
            <a:endParaRPr lang="pt-B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Forma livre 26"/>
          <p:cNvSpPr/>
          <p:nvPr/>
        </p:nvSpPr>
        <p:spPr>
          <a:xfrm>
            <a:off x="4114784" y="2514584"/>
            <a:ext cx="2448272" cy="121444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400" dirty="0" smtClean="0">
                <a:solidFill>
                  <a:schemeClr val="tx1"/>
                </a:solidFill>
              </a:rPr>
              <a:t>Verificar os assuntos para definição da tabela que deverá ser usada CDD 20 ou CDD 22</a:t>
            </a:r>
            <a:endParaRPr lang="pt-BR" sz="1400" dirty="0">
              <a:solidFill>
                <a:schemeClr val="tx1"/>
              </a:solidFill>
            </a:endParaRPr>
          </a:p>
        </p:txBody>
      </p:sp>
      <p:sp>
        <p:nvSpPr>
          <p:cNvPr id="29" name="Forma livre 28"/>
          <p:cNvSpPr/>
          <p:nvPr/>
        </p:nvSpPr>
        <p:spPr>
          <a:xfrm>
            <a:off x="7115180" y="2586022"/>
            <a:ext cx="2448272" cy="10001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dirty="0" smtClean="0">
                <a:solidFill>
                  <a:schemeClr val="bg1"/>
                </a:solidFill>
              </a:rPr>
              <a:t>Classificação cadastrada errada/desatualizada 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30" name="Forma livre 29"/>
          <p:cNvSpPr/>
          <p:nvPr/>
        </p:nvSpPr>
        <p:spPr>
          <a:xfrm>
            <a:off x="7258056" y="3943344"/>
            <a:ext cx="2286016" cy="128588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spcAft>
                <a:spcPct val="35000"/>
              </a:spcAft>
            </a:pPr>
            <a:r>
              <a:rPr lang="pt-BR" sz="1400" dirty="0" smtClean="0">
                <a:solidFill>
                  <a:schemeClr val="tx1"/>
                </a:solidFill>
              </a:rPr>
              <a:t>Na tela catalogação/transferência/classificação, fazer a transferência para a classificação correta</a:t>
            </a:r>
            <a:endParaRPr lang="pt-BR" sz="1400" dirty="0">
              <a:solidFill>
                <a:schemeClr val="tx1"/>
              </a:solidFill>
            </a:endParaRPr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2D0437-A21A-4306-9264-AC64B4D8D2DA}" type="slidenum">
              <a:rPr lang="pt-BR" smtClean="0"/>
              <a:pPr>
                <a:defRPr/>
              </a:pPr>
              <a:t>40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25468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rma livre 2"/>
          <p:cNvSpPr/>
          <p:nvPr/>
        </p:nvSpPr>
        <p:spPr>
          <a:xfrm>
            <a:off x="257132" y="2157394"/>
            <a:ext cx="2448272" cy="128588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400" dirty="0" smtClean="0">
                <a:solidFill>
                  <a:schemeClr val="tx1"/>
                </a:solidFill>
              </a:rPr>
              <a:t>Fazer um o levantamento dos assuntos no documento, verificando principais partes do material, como ficha </a:t>
            </a:r>
            <a:r>
              <a:rPr lang="pt-BR" sz="1400" dirty="0" err="1" smtClean="0">
                <a:solidFill>
                  <a:schemeClr val="tx1"/>
                </a:solidFill>
              </a:rPr>
              <a:t>catalográfica</a:t>
            </a:r>
            <a:r>
              <a:rPr lang="pt-BR" sz="1400" dirty="0" smtClean="0">
                <a:solidFill>
                  <a:schemeClr val="tx1"/>
                </a:solidFill>
              </a:rPr>
              <a:t>, sumário, resumo, etc. </a:t>
            </a:r>
            <a:endParaRPr lang="pt-BR" sz="1400" dirty="0">
              <a:solidFill>
                <a:schemeClr val="tx1"/>
              </a:solidFill>
            </a:endParaRPr>
          </a:p>
        </p:txBody>
      </p:sp>
      <p:sp>
        <p:nvSpPr>
          <p:cNvPr id="5" name="Forma livre 4"/>
          <p:cNvSpPr/>
          <p:nvPr/>
        </p:nvSpPr>
        <p:spPr>
          <a:xfrm>
            <a:off x="2971776" y="2157394"/>
            <a:ext cx="2857520" cy="1428760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endParaRPr lang="pt-BR" sz="1400" dirty="0" smtClean="0">
              <a:solidFill>
                <a:schemeClr val="tx1"/>
              </a:solidFill>
            </a:endParaRP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400" dirty="0" smtClean="0">
                <a:solidFill>
                  <a:schemeClr val="tx1"/>
                </a:solidFill>
              </a:rPr>
              <a:t>Use como fonte de pesquisa:</a:t>
            </a:r>
          </a:p>
          <a:p>
            <a:pPr algn="ctr" defTabSz="744582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ü"/>
            </a:pPr>
            <a:r>
              <a:rPr lang="pt-BR" sz="1400" dirty="0" smtClean="0">
                <a:solidFill>
                  <a:schemeClr val="tx1"/>
                </a:solidFill>
              </a:rPr>
              <a:t>BN on-line</a:t>
            </a:r>
          </a:p>
          <a:p>
            <a:pPr algn="ctr" defTabSz="744582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ü"/>
            </a:pPr>
            <a:r>
              <a:rPr lang="pt-BR" sz="1400" dirty="0" smtClean="0">
                <a:solidFill>
                  <a:schemeClr val="tx1"/>
                </a:solidFill>
              </a:rPr>
              <a:t>LC on-line</a:t>
            </a:r>
          </a:p>
          <a:p>
            <a:pPr algn="ctr" defTabSz="744582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ü"/>
            </a:pPr>
            <a:r>
              <a:rPr lang="pt-BR" sz="1400" dirty="0" err="1" smtClean="0">
                <a:solidFill>
                  <a:schemeClr val="tx1"/>
                </a:solidFill>
              </a:rPr>
              <a:t>Nal</a:t>
            </a:r>
            <a:r>
              <a:rPr lang="pt-BR" sz="1400" dirty="0" smtClean="0">
                <a:solidFill>
                  <a:schemeClr val="tx1"/>
                </a:solidFill>
              </a:rPr>
              <a:t> Thesaurus on-line</a:t>
            </a:r>
          </a:p>
          <a:p>
            <a:pPr algn="ctr" defTabSz="744582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ü"/>
            </a:pPr>
            <a:r>
              <a:rPr lang="pt-BR" sz="1400" dirty="0" smtClean="0">
                <a:solidFill>
                  <a:schemeClr val="tx1"/>
                </a:solidFill>
              </a:rPr>
              <a:t>Tesauros impressos</a:t>
            </a: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10" name="Forma livre 9"/>
          <p:cNvSpPr/>
          <p:nvPr/>
        </p:nvSpPr>
        <p:spPr>
          <a:xfrm>
            <a:off x="7400932" y="7600936"/>
            <a:ext cx="3286148" cy="200026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/>
            <a:endParaRPr lang="pt-BR" sz="1600" dirty="0" smtClean="0">
              <a:solidFill>
                <a:schemeClr val="tx1"/>
              </a:solidFill>
            </a:endParaRPr>
          </a:p>
          <a:p>
            <a:pPr algn="ctr"/>
            <a:r>
              <a:rPr lang="pt-BR" sz="1600" dirty="0" smtClean="0">
                <a:solidFill>
                  <a:schemeClr val="tx1"/>
                </a:solidFill>
              </a:rPr>
              <a:t>Para melhor padronização no cadastro de cabeçalhos de autoridades autores/entidades e assuntos colocar no campo 670a:</a:t>
            </a: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BN on-line (17/01/2017)</a:t>
            </a: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LC on-line (17/01/2017)</a:t>
            </a: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BN de Portugal on-line (22/01/2017)</a:t>
            </a:r>
          </a:p>
          <a:p>
            <a:pPr algn="ctr"/>
            <a:r>
              <a:rPr lang="pt-BR" sz="1600" dirty="0" smtClean="0">
                <a:solidFill>
                  <a:schemeClr val="tx1"/>
                </a:solidFill>
              </a:rPr>
              <a:t>Currículo </a:t>
            </a:r>
            <a:r>
              <a:rPr lang="pt-BR" sz="1600" dirty="0" err="1" smtClean="0">
                <a:solidFill>
                  <a:schemeClr val="tx1"/>
                </a:solidFill>
              </a:rPr>
              <a:t>Lattes</a:t>
            </a:r>
            <a:r>
              <a:rPr lang="pt-BR" sz="1600" dirty="0" smtClean="0">
                <a:solidFill>
                  <a:schemeClr val="tx1"/>
                </a:solidFill>
              </a:rPr>
              <a:t> (20/01/2017)</a:t>
            </a:r>
          </a:p>
          <a:p>
            <a:pPr algn="ctr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1" name="Seta para baixo 10"/>
          <p:cNvSpPr/>
          <p:nvPr/>
        </p:nvSpPr>
        <p:spPr>
          <a:xfrm>
            <a:off x="7043742" y="1728766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2" name="Seta para baixo 11"/>
          <p:cNvSpPr/>
          <p:nvPr/>
        </p:nvSpPr>
        <p:spPr>
          <a:xfrm>
            <a:off x="4257660" y="6729426"/>
            <a:ext cx="142876" cy="67794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3" name="Seta para baixo 12"/>
          <p:cNvSpPr/>
          <p:nvPr/>
        </p:nvSpPr>
        <p:spPr>
          <a:xfrm>
            <a:off x="4186222" y="1800204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4" name="Seta para baixo 13"/>
          <p:cNvSpPr/>
          <p:nvPr/>
        </p:nvSpPr>
        <p:spPr>
          <a:xfrm>
            <a:off x="4186222" y="4729162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5" name="Forma livre 14"/>
          <p:cNvSpPr/>
          <p:nvPr/>
        </p:nvSpPr>
        <p:spPr>
          <a:xfrm>
            <a:off x="9401196" y="800072"/>
            <a:ext cx="2457745" cy="99494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dirty="0" smtClean="0">
                <a:solidFill>
                  <a:schemeClr val="bg1"/>
                </a:solidFill>
              </a:rPr>
              <a:t>Autoridade/assuntos incompletos/errados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6" name="Forma livre 15"/>
          <p:cNvSpPr/>
          <p:nvPr/>
        </p:nvSpPr>
        <p:spPr>
          <a:xfrm>
            <a:off x="257132" y="800072"/>
            <a:ext cx="2488553" cy="1001367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dirty="0" smtClean="0"/>
              <a:t>Indexação</a:t>
            </a:r>
            <a:endParaRPr lang="pt-BR" dirty="0"/>
          </a:p>
        </p:txBody>
      </p:sp>
      <p:sp>
        <p:nvSpPr>
          <p:cNvPr id="22" name="Forma livre 21"/>
          <p:cNvSpPr/>
          <p:nvPr/>
        </p:nvSpPr>
        <p:spPr>
          <a:xfrm>
            <a:off x="400008" y="5229228"/>
            <a:ext cx="2357454" cy="157163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Inserir os termos encontrados. Insira o máximo de assuntos encontrados no documento, para facilitar a recuperação pelo usuário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41" name="Seta para baixo 40"/>
          <p:cNvSpPr/>
          <p:nvPr/>
        </p:nvSpPr>
        <p:spPr>
          <a:xfrm>
            <a:off x="1328702" y="4872038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43" name="Seta para baixo 42"/>
          <p:cNvSpPr/>
          <p:nvPr/>
        </p:nvSpPr>
        <p:spPr>
          <a:xfrm>
            <a:off x="1328702" y="3443278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59" name="Seta para baixo 58"/>
          <p:cNvSpPr/>
          <p:nvPr/>
        </p:nvSpPr>
        <p:spPr>
          <a:xfrm>
            <a:off x="4186222" y="3586154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1" name="Forma livre 30"/>
          <p:cNvSpPr/>
          <p:nvPr/>
        </p:nvSpPr>
        <p:spPr>
          <a:xfrm>
            <a:off x="3043214" y="3943344"/>
            <a:ext cx="2448272" cy="85725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No campo 650 digite o termo e clique em criar nova autoridade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34" name="Forma livre 33"/>
          <p:cNvSpPr/>
          <p:nvPr/>
        </p:nvSpPr>
        <p:spPr>
          <a:xfrm>
            <a:off x="2971776" y="5086352"/>
            <a:ext cx="3000396" cy="164307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/>
            <a:r>
              <a:rPr lang="pt-BR" sz="1600" dirty="0" smtClean="0">
                <a:solidFill>
                  <a:schemeClr val="tx1"/>
                </a:solidFill>
              </a:rPr>
              <a:t>Para cadastrar os assuntos novos, use os campos: 150, 180, 360, 450 (remissivas ver US/UF), 480, 670, 680, 750, 780, e outros que vierem a ser relevantes pelo catalogador.</a:t>
            </a: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35" name="Seta para baixo 34"/>
          <p:cNvSpPr/>
          <p:nvPr/>
        </p:nvSpPr>
        <p:spPr>
          <a:xfrm rot="16200000">
            <a:off x="7009622" y="8192306"/>
            <a:ext cx="297047" cy="37168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6" name="Forma livre 35"/>
          <p:cNvSpPr/>
          <p:nvPr/>
        </p:nvSpPr>
        <p:spPr>
          <a:xfrm>
            <a:off x="2828900" y="7515244"/>
            <a:ext cx="4143404" cy="1785950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r>
              <a:rPr lang="pt-BR" sz="1400" dirty="0" smtClean="0">
                <a:solidFill>
                  <a:schemeClr val="tx1"/>
                </a:solidFill>
              </a:rPr>
              <a:t>Termos novos retirados da LC </a:t>
            </a:r>
            <a:r>
              <a:rPr lang="pt-BR" sz="1400" dirty="0" err="1" smtClean="0">
                <a:solidFill>
                  <a:schemeClr val="tx1"/>
                </a:solidFill>
              </a:rPr>
              <a:t>on</a:t>
            </a:r>
            <a:r>
              <a:rPr lang="pt-BR" sz="1400" dirty="0" smtClean="0">
                <a:solidFill>
                  <a:schemeClr val="tx1"/>
                </a:solidFill>
              </a:rPr>
              <a:t> </a:t>
            </a:r>
            <a:r>
              <a:rPr lang="pt-BR" sz="1400" dirty="0" err="1" smtClean="0">
                <a:solidFill>
                  <a:schemeClr val="tx1"/>
                </a:solidFill>
              </a:rPr>
              <a:t>line</a:t>
            </a:r>
            <a:r>
              <a:rPr lang="pt-BR" sz="1400" dirty="0" smtClean="0">
                <a:solidFill>
                  <a:schemeClr val="tx1"/>
                </a:solidFill>
              </a:rPr>
              <a:t> ou da LCSH (impresso) é necessário fazer a tradução do termo principal para o português e cadastrá-lo no campo 150 e o termo em inglês inserir no campo 750. Nas remissivas para o campo 450, traduzir o termo   e colocá-lo na primeira remissiva do campo 450, na segunda remissiva do campo 450 e inserir o termo em inglês.</a:t>
            </a:r>
            <a:endParaRPr lang="pt-BR" sz="1400" dirty="0">
              <a:solidFill>
                <a:schemeClr val="tx1"/>
              </a:solidFill>
            </a:endParaRPr>
          </a:p>
        </p:txBody>
      </p:sp>
      <p:sp>
        <p:nvSpPr>
          <p:cNvPr id="37" name="Forma livre 36"/>
          <p:cNvSpPr/>
          <p:nvPr/>
        </p:nvSpPr>
        <p:spPr>
          <a:xfrm>
            <a:off x="6186486" y="2871774"/>
            <a:ext cx="2448272" cy="164307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400" dirty="0" smtClean="0">
                <a:solidFill>
                  <a:schemeClr val="tx1"/>
                </a:solidFill>
              </a:rPr>
              <a:t>Ao encontrar o assunto, clique em MARC </a:t>
            </a:r>
            <a:r>
              <a:rPr lang="pt-BR" sz="1400" dirty="0" err="1" smtClean="0">
                <a:solidFill>
                  <a:schemeClr val="tx1"/>
                </a:solidFill>
              </a:rPr>
              <a:t>tags</a:t>
            </a:r>
            <a:r>
              <a:rPr lang="pt-BR" sz="1400" dirty="0" smtClean="0">
                <a:solidFill>
                  <a:schemeClr val="tx1"/>
                </a:solidFill>
              </a:rPr>
              <a:t>, selecione e copie do campo 040 ao campo 450. Para autoridades nomes selecione até o campo 400. Não esquecer que usamos outros campos</a:t>
            </a:r>
            <a:endParaRPr lang="pt-BR" sz="1400" dirty="0">
              <a:solidFill>
                <a:schemeClr val="tx1"/>
              </a:solidFill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2614586" y="228568"/>
            <a:ext cx="72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tx1"/>
                </a:solidFill>
              </a:rPr>
              <a:t>          Setor de Classificação, Catalogação e Indexação</a:t>
            </a:r>
            <a:endParaRPr lang="pt-B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Forma livre 24"/>
          <p:cNvSpPr/>
          <p:nvPr/>
        </p:nvSpPr>
        <p:spPr>
          <a:xfrm>
            <a:off x="3114652" y="800072"/>
            <a:ext cx="2488553" cy="1001367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dirty="0" smtClean="0"/>
              <a:t>Autoridade/assuntos novos</a:t>
            </a:r>
            <a:endParaRPr lang="pt-BR" dirty="0"/>
          </a:p>
        </p:txBody>
      </p:sp>
      <p:sp>
        <p:nvSpPr>
          <p:cNvPr id="27" name="Forma livre 26"/>
          <p:cNvSpPr/>
          <p:nvPr/>
        </p:nvSpPr>
        <p:spPr>
          <a:xfrm>
            <a:off x="6115048" y="2014518"/>
            <a:ext cx="2448272" cy="714380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400" dirty="0" smtClean="0">
                <a:solidFill>
                  <a:schemeClr val="tx1"/>
                </a:solidFill>
              </a:rPr>
              <a:t>No site consulte o assunto na tela busca por autoridades</a:t>
            </a:r>
            <a:endParaRPr lang="pt-BR" sz="1400" dirty="0">
              <a:solidFill>
                <a:schemeClr val="tx1"/>
              </a:solidFill>
            </a:endParaRPr>
          </a:p>
        </p:txBody>
      </p:sp>
      <p:sp>
        <p:nvSpPr>
          <p:cNvPr id="29" name="Forma livre 28"/>
          <p:cNvSpPr/>
          <p:nvPr/>
        </p:nvSpPr>
        <p:spPr>
          <a:xfrm>
            <a:off x="11229964" y="8015310"/>
            <a:ext cx="1571636" cy="92869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400" dirty="0" smtClean="0">
                <a:solidFill>
                  <a:schemeClr val="tx1"/>
                </a:solidFill>
              </a:rPr>
              <a:t>Preenchido todos os campos atualizar a autoridade</a:t>
            </a:r>
            <a:endParaRPr lang="pt-BR" sz="1400" dirty="0">
              <a:solidFill>
                <a:schemeClr val="tx1"/>
              </a:solidFill>
            </a:endParaRPr>
          </a:p>
        </p:txBody>
      </p:sp>
      <p:sp>
        <p:nvSpPr>
          <p:cNvPr id="30" name="Forma livre 29"/>
          <p:cNvSpPr/>
          <p:nvPr/>
        </p:nvSpPr>
        <p:spPr>
          <a:xfrm>
            <a:off x="6257924" y="4657724"/>
            <a:ext cx="2286016" cy="1071570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spcAft>
                <a:spcPct val="35000"/>
              </a:spcAft>
            </a:pPr>
            <a:r>
              <a:rPr lang="pt-BR" sz="1400" dirty="0" smtClean="0">
                <a:solidFill>
                  <a:schemeClr val="tx1"/>
                </a:solidFill>
              </a:rPr>
              <a:t>Clique no Botão Mais, selecione a opção Importar Dados</a:t>
            </a:r>
            <a:endParaRPr lang="pt-BR" sz="1400" dirty="0">
              <a:solidFill>
                <a:schemeClr val="tx1"/>
              </a:solidFill>
            </a:endParaRPr>
          </a:p>
        </p:txBody>
      </p:sp>
      <p:sp>
        <p:nvSpPr>
          <p:cNvPr id="26" name="Forma livre 25"/>
          <p:cNvSpPr/>
          <p:nvPr/>
        </p:nvSpPr>
        <p:spPr>
          <a:xfrm>
            <a:off x="400008" y="3800468"/>
            <a:ext cx="2286016" cy="1071570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spcAft>
                <a:spcPct val="35000"/>
              </a:spcAft>
            </a:pPr>
            <a:r>
              <a:rPr lang="pt-BR" sz="1400" dirty="0" smtClean="0">
                <a:solidFill>
                  <a:schemeClr val="tx1"/>
                </a:solidFill>
              </a:rPr>
              <a:t>No campo 650 dar um espaço e verifique se já existe o assunto. Clique na lupa e veja se o assunto é autorizado</a:t>
            </a:r>
          </a:p>
        </p:txBody>
      </p:sp>
      <p:sp>
        <p:nvSpPr>
          <p:cNvPr id="32" name="Forma livre 31"/>
          <p:cNvSpPr/>
          <p:nvPr/>
        </p:nvSpPr>
        <p:spPr>
          <a:xfrm>
            <a:off x="5972172" y="800072"/>
            <a:ext cx="2457745" cy="99494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dirty="0" smtClean="0">
                <a:solidFill>
                  <a:schemeClr val="bg1"/>
                </a:solidFill>
              </a:rPr>
              <a:t>Importação de autoridade/assuntos da BN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33" name="Seta para a direita 32"/>
          <p:cNvSpPr/>
          <p:nvPr/>
        </p:nvSpPr>
        <p:spPr>
          <a:xfrm rot="16200000">
            <a:off x="10508485" y="1693047"/>
            <a:ext cx="285752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Forma livre 37"/>
          <p:cNvSpPr/>
          <p:nvPr/>
        </p:nvSpPr>
        <p:spPr>
          <a:xfrm>
            <a:off x="6257924" y="5872170"/>
            <a:ext cx="2357454" cy="1500198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r>
              <a:rPr lang="pt-BR" sz="1400" dirty="0" smtClean="0">
                <a:solidFill>
                  <a:schemeClr val="tx1"/>
                </a:solidFill>
              </a:rPr>
              <a:t>Selecione a aba </a:t>
            </a:r>
            <a:r>
              <a:rPr lang="pt-BR" sz="1400" b="1" dirty="0" smtClean="0">
                <a:solidFill>
                  <a:schemeClr val="tx1"/>
                </a:solidFill>
              </a:rPr>
              <a:t>Importação de dados MARC</a:t>
            </a:r>
            <a:r>
              <a:rPr lang="pt-BR" sz="1400" dirty="0" smtClean="0">
                <a:solidFill>
                  <a:schemeClr val="tx1"/>
                </a:solidFill>
              </a:rPr>
              <a:t>, cole o que copiou da BN. Selecione Autoridades. Insira &lt;inicio&gt; e &lt;fim&gt; e clique em </a:t>
            </a:r>
            <a:r>
              <a:rPr lang="pt-BR" sz="1400" b="1" dirty="0" smtClean="0">
                <a:solidFill>
                  <a:schemeClr val="tx1"/>
                </a:solidFill>
              </a:rPr>
              <a:t>Gravar dados</a:t>
            </a:r>
            <a:r>
              <a:rPr lang="pt-BR" sz="1400" dirty="0" smtClean="0">
                <a:solidFill>
                  <a:schemeClr val="tx1"/>
                </a:solidFill>
              </a:rPr>
              <a:t>.</a:t>
            </a:r>
            <a:endParaRPr lang="pt-BR" sz="1400" dirty="0">
              <a:solidFill>
                <a:schemeClr val="tx1"/>
              </a:solidFill>
            </a:endParaRPr>
          </a:p>
        </p:txBody>
      </p:sp>
      <p:sp>
        <p:nvSpPr>
          <p:cNvPr id="40" name="Seta para baixo 39"/>
          <p:cNvSpPr/>
          <p:nvPr/>
        </p:nvSpPr>
        <p:spPr>
          <a:xfrm rot="16200000">
            <a:off x="10724398" y="8263744"/>
            <a:ext cx="297047" cy="37168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42" name="Seta para baixo 41"/>
          <p:cNvSpPr/>
          <p:nvPr/>
        </p:nvSpPr>
        <p:spPr>
          <a:xfrm rot="16200000">
            <a:off x="8652696" y="6406356"/>
            <a:ext cx="297047" cy="37168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44" name="Forma livre 43"/>
          <p:cNvSpPr/>
          <p:nvPr/>
        </p:nvSpPr>
        <p:spPr>
          <a:xfrm>
            <a:off x="9044006" y="6157922"/>
            <a:ext cx="1857388" cy="121444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400" dirty="0" smtClean="0">
                <a:solidFill>
                  <a:schemeClr val="tx1"/>
                </a:solidFill>
              </a:rPr>
              <a:t>Será gerado um código de autoridade. Acesse Catalogação &gt; Autoridade &gt; realize os acréscimos</a:t>
            </a:r>
            <a:endParaRPr lang="pt-BR" sz="1400" dirty="0">
              <a:solidFill>
                <a:schemeClr val="tx1"/>
              </a:solidFill>
            </a:endParaRPr>
          </a:p>
        </p:txBody>
      </p:sp>
      <p:sp>
        <p:nvSpPr>
          <p:cNvPr id="45" name="Forma livre 44"/>
          <p:cNvSpPr/>
          <p:nvPr/>
        </p:nvSpPr>
        <p:spPr>
          <a:xfrm>
            <a:off x="11344220" y="6300798"/>
            <a:ext cx="1457380" cy="1143008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r>
              <a:rPr lang="pt-BR" sz="1400" dirty="0" smtClean="0">
                <a:solidFill>
                  <a:schemeClr val="tx1"/>
                </a:solidFill>
              </a:rPr>
              <a:t>Preencher o campo 008; 040 $d,670 $a;</a:t>
            </a:r>
          </a:p>
          <a:p>
            <a:r>
              <a:rPr lang="pt-BR" sz="1400" dirty="0" smtClean="0">
                <a:solidFill>
                  <a:schemeClr val="tx1"/>
                </a:solidFill>
              </a:rPr>
              <a:t>preencher o Líder</a:t>
            </a:r>
          </a:p>
        </p:txBody>
      </p:sp>
      <p:sp>
        <p:nvSpPr>
          <p:cNvPr id="46" name="Seta para baixo 45"/>
          <p:cNvSpPr/>
          <p:nvPr/>
        </p:nvSpPr>
        <p:spPr>
          <a:xfrm>
            <a:off x="11830088" y="7443806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47" name="Seta para baixo 46"/>
          <p:cNvSpPr/>
          <p:nvPr/>
        </p:nvSpPr>
        <p:spPr>
          <a:xfrm rot="16200000">
            <a:off x="10938712" y="6620670"/>
            <a:ext cx="297047" cy="37168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48" name="Forma livre 47"/>
          <p:cNvSpPr/>
          <p:nvPr/>
        </p:nvSpPr>
        <p:spPr>
          <a:xfrm>
            <a:off x="9401196" y="2014518"/>
            <a:ext cx="2286016" cy="1071570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spcAft>
                <a:spcPct val="35000"/>
              </a:spcAft>
            </a:pPr>
            <a:r>
              <a:rPr lang="pt-BR" sz="1400" dirty="0" smtClean="0">
                <a:solidFill>
                  <a:schemeClr val="tx1"/>
                </a:solidFill>
              </a:rPr>
              <a:t>No campo 650 dar um espaço. Clique no lápis e abrirá a tela para revisar ou completar assunto</a:t>
            </a:r>
          </a:p>
        </p:txBody>
      </p:sp>
      <p:sp>
        <p:nvSpPr>
          <p:cNvPr id="50" name="Forma livre 49"/>
          <p:cNvSpPr/>
          <p:nvPr/>
        </p:nvSpPr>
        <p:spPr>
          <a:xfrm>
            <a:off x="9329758" y="4729162"/>
            <a:ext cx="3000396" cy="135732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400" dirty="0" smtClean="0">
                <a:solidFill>
                  <a:schemeClr val="tx1"/>
                </a:solidFill>
              </a:rPr>
              <a:t>No campo 040d, inserir o código da instituição - </a:t>
            </a:r>
            <a:r>
              <a:rPr lang="pt-BR" sz="1400" dirty="0" err="1" smtClean="0">
                <a:solidFill>
                  <a:schemeClr val="tx1"/>
                </a:solidFill>
              </a:rPr>
              <a:t>BR-LvUF</a:t>
            </a:r>
            <a:r>
              <a:rPr lang="pt-BR" sz="1400" dirty="0" smtClean="0">
                <a:solidFill>
                  <a:schemeClr val="tx1"/>
                </a:solidFill>
              </a:rPr>
              <a:t> e preencher os outros campos necessários: 150, 180, 360, 450 (remissivas ver US/UF), 480, 670, 680, 750, 780 . Após o preenchimento atualizar a autoridade</a:t>
            </a:r>
          </a:p>
        </p:txBody>
      </p:sp>
      <p:sp>
        <p:nvSpPr>
          <p:cNvPr id="51" name="Forma livre 50"/>
          <p:cNvSpPr/>
          <p:nvPr/>
        </p:nvSpPr>
        <p:spPr>
          <a:xfrm>
            <a:off x="9401196" y="3300402"/>
            <a:ext cx="2448272" cy="1143008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400" dirty="0" smtClean="0">
                <a:solidFill>
                  <a:schemeClr val="tx1"/>
                </a:solidFill>
              </a:rPr>
              <a:t>No campo líder alterar para c. corrigido ou revisado. Nível de codificação: completa e clique em ok</a:t>
            </a:r>
            <a:endParaRPr lang="pt-BR" sz="1400" dirty="0">
              <a:solidFill>
                <a:schemeClr val="tx1"/>
              </a:solidFill>
            </a:endParaRPr>
          </a:p>
        </p:txBody>
      </p:sp>
      <p:sp>
        <p:nvSpPr>
          <p:cNvPr id="39" name="Seta para baixo 38"/>
          <p:cNvSpPr/>
          <p:nvPr/>
        </p:nvSpPr>
        <p:spPr>
          <a:xfrm>
            <a:off x="1257264" y="1800204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52" name="Espaço Reservado para Número de Slide 5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2D0437-A21A-4306-9264-AC64B4D8D2DA}" type="slidenum">
              <a:rPr lang="pt-BR" smtClean="0"/>
              <a:pPr>
                <a:defRPr/>
              </a:pPr>
              <a:t>41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25468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rma livre 2"/>
          <p:cNvSpPr/>
          <p:nvPr/>
        </p:nvSpPr>
        <p:spPr>
          <a:xfrm>
            <a:off x="542884" y="4800600"/>
            <a:ext cx="2571768" cy="1082400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400" dirty="0" smtClean="0">
                <a:solidFill>
                  <a:schemeClr val="tx1"/>
                </a:solidFill>
              </a:rPr>
              <a:t>Se a biblioteca ainda não possui o título ou se ele for de edição diferente proceder a criação de  um novo acervo</a:t>
            </a:r>
            <a:endParaRPr lang="pt-BR" sz="1400" dirty="0">
              <a:solidFill>
                <a:schemeClr val="tx1"/>
              </a:solidFill>
            </a:endParaRPr>
          </a:p>
        </p:txBody>
      </p:sp>
      <p:sp>
        <p:nvSpPr>
          <p:cNvPr id="4" name="Forma livre 3"/>
          <p:cNvSpPr/>
          <p:nvPr/>
        </p:nvSpPr>
        <p:spPr>
          <a:xfrm>
            <a:off x="685760" y="371444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2000" dirty="0" smtClean="0">
                <a:solidFill>
                  <a:schemeClr val="bg1"/>
                </a:solidFill>
              </a:rPr>
              <a:t>Acervo novo/compra</a:t>
            </a:r>
          </a:p>
        </p:txBody>
      </p:sp>
      <p:sp>
        <p:nvSpPr>
          <p:cNvPr id="5" name="Forma livre 4"/>
          <p:cNvSpPr/>
          <p:nvPr/>
        </p:nvSpPr>
        <p:spPr>
          <a:xfrm>
            <a:off x="685760" y="1871642"/>
            <a:ext cx="2448272" cy="785818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Pegar os livros nas estantes observando o número do pedido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6" name="Seta para baixo 5"/>
          <p:cNvSpPr/>
          <p:nvPr/>
        </p:nvSpPr>
        <p:spPr>
          <a:xfrm>
            <a:off x="1614454" y="1443014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7" name="Seta para baixo 6"/>
          <p:cNvSpPr/>
          <p:nvPr/>
        </p:nvSpPr>
        <p:spPr>
          <a:xfrm>
            <a:off x="1757330" y="444341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8" name="Seta para baixo 7"/>
          <p:cNvSpPr/>
          <p:nvPr/>
        </p:nvSpPr>
        <p:spPr>
          <a:xfrm>
            <a:off x="1757330" y="587217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9" name="Forma livre 8"/>
          <p:cNvSpPr/>
          <p:nvPr/>
        </p:nvSpPr>
        <p:spPr>
          <a:xfrm>
            <a:off x="685760" y="6300798"/>
            <a:ext cx="2448272" cy="714380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Catalogação do zero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10" name="Forma livre 9"/>
          <p:cNvSpPr/>
          <p:nvPr/>
        </p:nvSpPr>
        <p:spPr>
          <a:xfrm>
            <a:off x="685760" y="7372368"/>
            <a:ext cx="2448272" cy="157163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Preencher todos os campos da planilha corresponde ao tipo de documento. Finalizada a catalogação atualizar a planilha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11" name="Seta para baixo 10"/>
          <p:cNvSpPr/>
          <p:nvPr/>
        </p:nvSpPr>
        <p:spPr>
          <a:xfrm>
            <a:off x="1757330" y="7015178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cxnSp>
        <p:nvCxnSpPr>
          <p:cNvPr id="21" name="Conector de seta reta 20"/>
          <p:cNvCxnSpPr/>
          <p:nvPr/>
        </p:nvCxnSpPr>
        <p:spPr>
          <a:xfrm>
            <a:off x="6972304" y="4872038"/>
            <a:ext cx="40344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3" name="Forma livre 22"/>
          <p:cNvSpPr/>
          <p:nvPr/>
        </p:nvSpPr>
        <p:spPr>
          <a:xfrm>
            <a:off x="8186750" y="800072"/>
            <a:ext cx="2019644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Encaminhe os materiais para a mesa para etiquetagem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24" name="Seta para baixo 23"/>
          <p:cNvSpPr/>
          <p:nvPr/>
        </p:nvSpPr>
        <p:spPr>
          <a:xfrm rot="16024508" flipH="1">
            <a:off x="3318115" y="7834091"/>
            <a:ext cx="323201" cy="571504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25" name="Forma livre 24"/>
          <p:cNvSpPr/>
          <p:nvPr/>
        </p:nvSpPr>
        <p:spPr>
          <a:xfrm>
            <a:off x="3829032" y="6943740"/>
            <a:ext cx="3143272" cy="242889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Ir no módulo de aquisição, Pedido/Recebimento. Digitar o número do pedido. Clicar em mostrar, depois clicar no pedido. Vá em itens, digite o título na aba. Clique no título correspondente. Os dados são transferidos para a tela cadastro do item. Digite o número do acervo e clique em transportar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26" name="Forma livre 25"/>
          <p:cNvSpPr/>
          <p:nvPr/>
        </p:nvSpPr>
        <p:spPr>
          <a:xfrm>
            <a:off x="4114784" y="5514980"/>
            <a:ext cx="2448272" cy="1071570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400" dirty="0" smtClean="0">
                <a:solidFill>
                  <a:schemeClr val="tx1"/>
                </a:solidFill>
              </a:rPr>
              <a:t>Retorne para catalogação/cadastro. Vá em exemplares/importar da aquisição</a:t>
            </a:r>
            <a:endParaRPr lang="pt-BR" sz="1400" dirty="0">
              <a:solidFill>
                <a:schemeClr val="tx1"/>
              </a:solidFill>
            </a:endParaRPr>
          </a:p>
        </p:txBody>
      </p:sp>
      <p:sp>
        <p:nvSpPr>
          <p:cNvPr id="28" name="Seta para baixo 27"/>
          <p:cNvSpPr/>
          <p:nvPr/>
        </p:nvSpPr>
        <p:spPr>
          <a:xfrm flipV="1">
            <a:off x="5257792" y="6586549"/>
            <a:ext cx="214314" cy="322187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29" name="Forma livre 28"/>
          <p:cNvSpPr/>
          <p:nvPr/>
        </p:nvSpPr>
        <p:spPr>
          <a:xfrm>
            <a:off x="7472370" y="4443410"/>
            <a:ext cx="2448272" cy="135732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Acervos com 3 exemplares ou mais definir o primeiro exemplar como de uso exclusivo na biblioteca</a:t>
            </a:r>
            <a:endParaRPr lang="pt-BR" sz="1700" dirty="0">
              <a:solidFill>
                <a:schemeClr val="tx1"/>
              </a:solidFill>
            </a:endParaRPr>
          </a:p>
        </p:txBody>
      </p:sp>
      <p:cxnSp>
        <p:nvCxnSpPr>
          <p:cNvPr id="32" name="Conector de seta reta 31"/>
          <p:cNvCxnSpPr/>
          <p:nvPr/>
        </p:nvCxnSpPr>
        <p:spPr>
          <a:xfrm>
            <a:off x="7615246" y="1300138"/>
            <a:ext cx="40344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4" name="Forma livre 33"/>
          <p:cNvSpPr/>
          <p:nvPr/>
        </p:nvSpPr>
        <p:spPr>
          <a:xfrm>
            <a:off x="3900470" y="3300402"/>
            <a:ext cx="3071834" cy="192882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spcAft>
                <a:spcPts val="0"/>
              </a:spcAft>
            </a:pPr>
            <a:r>
              <a:rPr lang="pt-BR" sz="1400" dirty="0" smtClean="0">
                <a:solidFill>
                  <a:schemeClr val="tx1"/>
                </a:solidFill>
              </a:rPr>
              <a:t>Clique na aba complementos. Preencha:</a:t>
            </a:r>
          </a:p>
          <a:p>
            <a:pPr algn="ctr" defTabSz="744582">
              <a:spcAft>
                <a:spcPts val="0"/>
              </a:spcAft>
            </a:pPr>
            <a:r>
              <a:rPr lang="pt-BR" sz="1400" dirty="0" smtClean="0">
                <a:solidFill>
                  <a:schemeClr val="tx1"/>
                </a:solidFill>
              </a:rPr>
              <a:t>Situação: Em processamento</a:t>
            </a:r>
          </a:p>
          <a:p>
            <a:pPr algn="ctr" defTabSz="744582">
              <a:spcAft>
                <a:spcPts val="0"/>
              </a:spcAft>
            </a:pPr>
            <a:r>
              <a:rPr lang="pt-BR" sz="1400" dirty="0" smtClean="0">
                <a:solidFill>
                  <a:schemeClr val="tx1"/>
                </a:solidFill>
              </a:rPr>
              <a:t>Localização: 24 CPT</a:t>
            </a:r>
          </a:p>
          <a:p>
            <a:pPr algn="ctr" defTabSz="744582">
              <a:spcAft>
                <a:spcPts val="0"/>
              </a:spcAft>
            </a:pPr>
            <a:r>
              <a:rPr lang="pt-BR" sz="1400" dirty="0" smtClean="0">
                <a:solidFill>
                  <a:schemeClr val="tx1"/>
                </a:solidFill>
              </a:rPr>
              <a:t>Tipo de empréstimo: Empréstimo normal</a:t>
            </a:r>
          </a:p>
          <a:p>
            <a:pPr algn="ctr" defTabSz="744582">
              <a:spcAft>
                <a:spcPts val="0"/>
              </a:spcAft>
            </a:pPr>
            <a:r>
              <a:rPr lang="pt-BR" sz="1400" dirty="0" smtClean="0">
                <a:solidFill>
                  <a:schemeClr val="tx1"/>
                </a:solidFill>
              </a:rPr>
              <a:t>Procedência da aquisição: dados do projeto ou empenho. Clique em gravar</a:t>
            </a:r>
            <a:endParaRPr lang="pt-BR" sz="1400" dirty="0">
              <a:solidFill>
                <a:schemeClr val="tx1"/>
              </a:solidFill>
            </a:endParaRPr>
          </a:p>
        </p:txBody>
      </p:sp>
      <p:sp>
        <p:nvSpPr>
          <p:cNvPr id="38" name="CaixaDeTexto 37"/>
          <p:cNvSpPr txBox="1"/>
          <p:nvPr/>
        </p:nvSpPr>
        <p:spPr>
          <a:xfrm>
            <a:off x="3543280" y="0"/>
            <a:ext cx="82868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tx1"/>
                </a:solidFill>
              </a:rPr>
              <a:t>Setor de Classificação, Catalogação e Indexação</a:t>
            </a:r>
            <a:endParaRPr lang="pt-B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Forma livre 39"/>
          <p:cNvSpPr/>
          <p:nvPr/>
        </p:nvSpPr>
        <p:spPr>
          <a:xfrm>
            <a:off x="685760" y="3086088"/>
            <a:ext cx="2448272" cy="135732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Na planilha, na tela de busca consulta ao acervo ou pela tecla F8, fazer a pesquisa se o título já existe na nossa base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41" name="Seta para baixo 40"/>
          <p:cNvSpPr/>
          <p:nvPr/>
        </p:nvSpPr>
        <p:spPr>
          <a:xfrm>
            <a:off x="1614454" y="265746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43" name="Seta para baixo 42"/>
          <p:cNvSpPr/>
          <p:nvPr/>
        </p:nvSpPr>
        <p:spPr>
          <a:xfrm flipV="1">
            <a:off x="5257792" y="5229228"/>
            <a:ext cx="214314" cy="322187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44" name="Seta para baixo 43"/>
          <p:cNvSpPr/>
          <p:nvPr/>
        </p:nvSpPr>
        <p:spPr>
          <a:xfrm flipV="1">
            <a:off x="5329230" y="2943211"/>
            <a:ext cx="142876" cy="322187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45" name="Forma livre 44"/>
          <p:cNvSpPr/>
          <p:nvPr/>
        </p:nvSpPr>
        <p:spPr>
          <a:xfrm>
            <a:off x="4329098" y="2443146"/>
            <a:ext cx="2448272" cy="357190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Atualizar a planilha. 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46" name="Forma livre 45"/>
          <p:cNvSpPr/>
          <p:nvPr/>
        </p:nvSpPr>
        <p:spPr>
          <a:xfrm>
            <a:off x="3757594" y="657196"/>
            <a:ext cx="3857652" cy="1500198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Acervos com até 3 exemplares escrever nos carimbos. Acima de 3, preencher os dados com o número de classificação, chamada, registro e data e colocar dentro do livro para que o assistente escreva nos carimbos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47" name="Seta para baixo 46"/>
          <p:cNvSpPr/>
          <p:nvPr/>
        </p:nvSpPr>
        <p:spPr>
          <a:xfrm flipV="1">
            <a:off x="5329230" y="2157394"/>
            <a:ext cx="214314" cy="322187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1" name="Forma livre 30"/>
          <p:cNvSpPr/>
          <p:nvPr/>
        </p:nvSpPr>
        <p:spPr>
          <a:xfrm>
            <a:off x="10187014" y="7658120"/>
            <a:ext cx="2162520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2000" dirty="0" smtClean="0">
                <a:solidFill>
                  <a:schemeClr val="bg1"/>
                </a:solidFill>
              </a:rPr>
              <a:t>Acervo existente/compra</a:t>
            </a:r>
          </a:p>
        </p:txBody>
      </p:sp>
      <p:sp>
        <p:nvSpPr>
          <p:cNvPr id="33" name="Seta para baixo 32"/>
          <p:cNvSpPr/>
          <p:nvPr/>
        </p:nvSpPr>
        <p:spPr>
          <a:xfrm rot="16024508" flipH="1" flipV="1">
            <a:off x="7120966" y="8030410"/>
            <a:ext cx="216934" cy="49759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5" name="Forma livre 34"/>
          <p:cNvSpPr/>
          <p:nvPr/>
        </p:nvSpPr>
        <p:spPr>
          <a:xfrm>
            <a:off x="8043874" y="2085956"/>
            <a:ext cx="3857652" cy="207170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r>
              <a:rPr lang="pt-BR" sz="1600" dirty="0" smtClean="0">
                <a:solidFill>
                  <a:schemeClr val="tx1"/>
                </a:solidFill>
              </a:rPr>
              <a:t>Siglas usadas de acordo com o tipo de material catalogado inserido no campo 090d:</a:t>
            </a:r>
          </a:p>
          <a:p>
            <a:r>
              <a:rPr lang="pt-BR" sz="1600" dirty="0" smtClean="0">
                <a:solidFill>
                  <a:schemeClr val="tx1"/>
                </a:solidFill>
              </a:rPr>
              <a:t>      DVD </a:t>
            </a:r>
          </a:p>
          <a:p>
            <a:r>
              <a:rPr lang="pt-BR" sz="1600" dirty="0" smtClean="0">
                <a:solidFill>
                  <a:schemeClr val="tx1"/>
                </a:solidFill>
              </a:rPr>
              <a:t>      F – FOLHETO</a:t>
            </a:r>
          </a:p>
          <a:p>
            <a:r>
              <a:rPr lang="pt-BR" sz="1600" dirty="0" smtClean="0">
                <a:solidFill>
                  <a:schemeClr val="tx1"/>
                </a:solidFill>
              </a:rPr>
              <a:t>      T – TESES E DISSERTAÇÕES</a:t>
            </a:r>
          </a:p>
          <a:p>
            <a:r>
              <a:rPr lang="pt-BR" sz="1600" dirty="0" smtClean="0">
                <a:solidFill>
                  <a:schemeClr val="tx1"/>
                </a:solidFill>
              </a:rPr>
              <a:t>      R – Materiais de referência, como enciclopédias, dicionários, atlas, etc.</a:t>
            </a: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36" name="Forma livre 35"/>
          <p:cNvSpPr/>
          <p:nvPr/>
        </p:nvSpPr>
        <p:spPr>
          <a:xfrm>
            <a:off x="7329494" y="7658120"/>
            <a:ext cx="2448272" cy="1071570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400" dirty="0" smtClean="0">
                <a:solidFill>
                  <a:schemeClr val="tx1"/>
                </a:solidFill>
              </a:rPr>
              <a:t>Se o acervo já existe e for inserir apenas os exemplares. Faça a revisão na catalogação caso o acervo seja antigo e atualize a planilha</a:t>
            </a:r>
            <a:endParaRPr lang="pt-BR" sz="1400" dirty="0">
              <a:solidFill>
                <a:schemeClr val="tx1"/>
              </a:solidFill>
            </a:endParaRPr>
          </a:p>
        </p:txBody>
      </p:sp>
      <p:sp>
        <p:nvSpPr>
          <p:cNvPr id="37" name="Seta para baixo 36"/>
          <p:cNvSpPr/>
          <p:nvPr/>
        </p:nvSpPr>
        <p:spPr>
          <a:xfrm rot="16024508" flipH="1" flipV="1">
            <a:off x="9973242" y="8032463"/>
            <a:ext cx="152900" cy="425877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42" name="Espaço Reservado para Número de Slide 4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2D0437-A21A-4306-9264-AC64B4D8D2DA}" type="slidenum">
              <a:rPr lang="pt-BR" smtClean="0"/>
              <a:pPr>
                <a:defRPr/>
              </a:pPr>
              <a:t>42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3614718" y="300006"/>
            <a:ext cx="61253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tx1"/>
                </a:solidFill>
              </a:rPr>
              <a:t>Setor de Classificação, Catalogação e Indexação</a:t>
            </a:r>
            <a:endParaRPr lang="pt-B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eta para baixo 5"/>
          <p:cNvSpPr/>
          <p:nvPr/>
        </p:nvSpPr>
        <p:spPr>
          <a:xfrm>
            <a:off x="4764998" y="1709186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7" name="Seta para baixo 6"/>
          <p:cNvSpPr/>
          <p:nvPr/>
        </p:nvSpPr>
        <p:spPr>
          <a:xfrm>
            <a:off x="4764998" y="2852194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8" name="Forma livre 7"/>
          <p:cNvSpPr/>
          <p:nvPr/>
        </p:nvSpPr>
        <p:spPr>
          <a:xfrm>
            <a:off x="6836700" y="3137946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Encaminhar os exemplares para a mesa para etiquetar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9" name="Seta para baixo 8"/>
          <p:cNvSpPr/>
          <p:nvPr/>
        </p:nvSpPr>
        <p:spPr>
          <a:xfrm>
            <a:off x="4764998" y="4709582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2" name="Forma livre 11"/>
          <p:cNvSpPr/>
          <p:nvPr/>
        </p:nvSpPr>
        <p:spPr>
          <a:xfrm>
            <a:off x="6765262" y="5781152"/>
            <a:ext cx="2643206" cy="135732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Finalizada a catalogação, vá na aba exemplares insira os dados, necessários altere o status e clique em inserir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15" name="Seta para baixo 14"/>
          <p:cNvSpPr/>
          <p:nvPr/>
        </p:nvSpPr>
        <p:spPr>
          <a:xfrm>
            <a:off x="4764998" y="6138342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2" name="Seta para baixo 31"/>
          <p:cNvSpPr/>
          <p:nvPr/>
        </p:nvSpPr>
        <p:spPr>
          <a:xfrm rot="16200000">
            <a:off x="6302514" y="8315602"/>
            <a:ext cx="297047" cy="37168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26" name="Forma livre 25"/>
          <p:cNvSpPr/>
          <p:nvPr/>
        </p:nvSpPr>
        <p:spPr>
          <a:xfrm>
            <a:off x="6693824" y="7495664"/>
            <a:ext cx="3207438" cy="201984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r>
              <a:rPr lang="pt-BR" sz="1600" dirty="0" smtClean="0">
                <a:solidFill>
                  <a:schemeClr val="tx1"/>
                </a:solidFill>
              </a:rPr>
              <a:t>Siglas que devem conter os diferentes tipos de materiais:</a:t>
            </a:r>
          </a:p>
          <a:p>
            <a:r>
              <a:rPr lang="pt-BR" sz="1600" dirty="0" smtClean="0">
                <a:solidFill>
                  <a:schemeClr val="tx1"/>
                </a:solidFill>
              </a:rPr>
              <a:t>Ex.:      DVD </a:t>
            </a:r>
          </a:p>
          <a:p>
            <a:r>
              <a:rPr lang="pt-BR" sz="1600" dirty="0" smtClean="0">
                <a:solidFill>
                  <a:schemeClr val="tx1"/>
                </a:solidFill>
              </a:rPr>
              <a:t>      F – FOLHETO</a:t>
            </a:r>
          </a:p>
          <a:p>
            <a:r>
              <a:rPr lang="pt-BR" sz="1600" dirty="0" smtClean="0">
                <a:solidFill>
                  <a:schemeClr val="tx1"/>
                </a:solidFill>
              </a:rPr>
              <a:t>      T – TESES E DISSERTAÇÕES</a:t>
            </a:r>
          </a:p>
          <a:p>
            <a:r>
              <a:rPr lang="pt-BR" sz="1600" dirty="0" smtClean="0">
                <a:solidFill>
                  <a:schemeClr val="tx1"/>
                </a:solidFill>
              </a:rPr>
              <a:t>      R – Materiais de referência, como enciclopédias, dicionários, atlas, etc.</a:t>
            </a: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28" name="Forma livre 27"/>
          <p:cNvSpPr/>
          <p:nvPr/>
        </p:nvSpPr>
        <p:spPr>
          <a:xfrm>
            <a:off x="3693428" y="851931"/>
            <a:ext cx="2488553" cy="85725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dirty="0" smtClean="0"/>
              <a:t>Material doações</a:t>
            </a:r>
            <a:endParaRPr lang="pt-BR" dirty="0"/>
          </a:p>
        </p:txBody>
      </p:sp>
      <p:sp>
        <p:nvSpPr>
          <p:cNvPr id="30" name="Forma livre 29"/>
          <p:cNvSpPr/>
          <p:nvPr/>
        </p:nvSpPr>
        <p:spPr>
          <a:xfrm>
            <a:off x="3764866" y="2066376"/>
            <a:ext cx="2448272" cy="785818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Pegar os livros nas estantes da sala da CPT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31" name="Forma livre 30"/>
          <p:cNvSpPr/>
          <p:nvPr/>
        </p:nvSpPr>
        <p:spPr>
          <a:xfrm>
            <a:off x="3764866" y="3280822"/>
            <a:ext cx="2376834" cy="135732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Na planilha, na tela de busca consulta ao acervo ou pela tecla F8, fazer a pesquisa se o título já existe na base </a:t>
            </a:r>
            <a:r>
              <a:rPr lang="pt-BR" sz="1700" dirty="0" err="1" smtClean="0">
                <a:solidFill>
                  <a:schemeClr val="tx1"/>
                </a:solidFill>
              </a:rPr>
              <a:t>dabiblioteca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34" name="Forma livre 33"/>
          <p:cNvSpPr/>
          <p:nvPr/>
        </p:nvSpPr>
        <p:spPr>
          <a:xfrm>
            <a:off x="3693428" y="5066772"/>
            <a:ext cx="2571768" cy="1082400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400" dirty="0" smtClean="0">
                <a:solidFill>
                  <a:schemeClr val="tx1"/>
                </a:solidFill>
              </a:rPr>
              <a:t>Se a biblioteca ainda não possui o título ou se ele for de edição diferente proceder a criação de  um novo acervo</a:t>
            </a:r>
            <a:endParaRPr lang="pt-BR" sz="1400" dirty="0">
              <a:solidFill>
                <a:schemeClr val="tx1"/>
              </a:solidFill>
            </a:endParaRPr>
          </a:p>
        </p:txBody>
      </p:sp>
      <p:sp>
        <p:nvSpPr>
          <p:cNvPr id="36" name="Forma livre 35"/>
          <p:cNvSpPr/>
          <p:nvPr/>
        </p:nvSpPr>
        <p:spPr>
          <a:xfrm>
            <a:off x="3693428" y="6495532"/>
            <a:ext cx="2519710" cy="714380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Catalogação do zero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37" name="Forma livre 36"/>
          <p:cNvSpPr/>
          <p:nvPr/>
        </p:nvSpPr>
        <p:spPr>
          <a:xfrm>
            <a:off x="3764866" y="7638540"/>
            <a:ext cx="2519710" cy="187164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Preencher todos os campos da planilha corresponde ao tipo de documento. Sempre que for inserindo as informações clicar em gravar para não perder informações 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38" name="Seta para baixo 37"/>
          <p:cNvSpPr/>
          <p:nvPr/>
        </p:nvSpPr>
        <p:spPr>
          <a:xfrm>
            <a:off x="4764998" y="7209912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9" name="Forma livre 38"/>
          <p:cNvSpPr/>
          <p:nvPr/>
        </p:nvSpPr>
        <p:spPr>
          <a:xfrm>
            <a:off x="6836700" y="4638144"/>
            <a:ext cx="2357454" cy="714380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Atualize a planilha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40" name="Seta para baixo 39"/>
          <p:cNvSpPr/>
          <p:nvPr/>
        </p:nvSpPr>
        <p:spPr>
          <a:xfrm flipV="1">
            <a:off x="7836832" y="5423962"/>
            <a:ext cx="285752" cy="357190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42" name="Seta para baixo 41"/>
          <p:cNvSpPr/>
          <p:nvPr/>
        </p:nvSpPr>
        <p:spPr>
          <a:xfrm flipV="1">
            <a:off x="7836832" y="4280954"/>
            <a:ext cx="285752" cy="357190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43" name="Seta para baixo 42"/>
          <p:cNvSpPr/>
          <p:nvPr/>
        </p:nvSpPr>
        <p:spPr>
          <a:xfrm flipV="1">
            <a:off x="7908270" y="7138474"/>
            <a:ext cx="285752" cy="357190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2D0437-A21A-4306-9264-AC64B4D8D2DA}" type="slidenum">
              <a:rPr lang="pt-BR" smtClean="0"/>
              <a:pPr>
                <a:defRPr/>
              </a:pPr>
              <a:t>43</a:t>
            </a:fld>
            <a:endParaRPr lang="pt-BR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3614718" y="228568"/>
            <a:ext cx="61253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tx1"/>
                </a:solidFill>
              </a:rPr>
              <a:t>Setor de Classificação, Catalogação e Indexação</a:t>
            </a:r>
            <a:endParaRPr lang="pt-B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Forma livre 4"/>
          <p:cNvSpPr/>
          <p:nvPr/>
        </p:nvSpPr>
        <p:spPr>
          <a:xfrm>
            <a:off x="5381288" y="728634"/>
            <a:ext cx="2786082" cy="164307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400" dirty="0" smtClean="0">
                <a:solidFill>
                  <a:schemeClr val="tx1"/>
                </a:solidFill>
              </a:rPr>
              <a:t>Na tela exemplares, insira as informações da doação, altere o status. </a:t>
            </a:r>
          </a:p>
          <a:p>
            <a:pPr marL="285750" indent="-28575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400" dirty="0" smtClean="0">
                <a:solidFill>
                  <a:schemeClr val="tx1"/>
                </a:solidFill>
              </a:rPr>
              <a:t>Situação: Em processamento</a:t>
            </a:r>
          </a:p>
          <a:p>
            <a:pPr marL="285750" indent="-28575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400" dirty="0" smtClean="0">
                <a:solidFill>
                  <a:schemeClr val="tx1"/>
                </a:solidFill>
              </a:rPr>
              <a:t> Localização: CPT</a:t>
            </a:r>
          </a:p>
          <a:p>
            <a:pPr marL="285750" indent="-28575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400" dirty="0" smtClean="0">
                <a:solidFill>
                  <a:schemeClr val="tx1"/>
                </a:solidFill>
              </a:rPr>
              <a:t> Tipo de empréstimo: Disponível no acervo</a:t>
            </a:r>
          </a:p>
        </p:txBody>
      </p:sp>
      <p:sp>
        <p:nvSpPr>
          <p:cNvPr id="6" name="Seta para baixo 5"/>
          <p:cNvSpPr/>
          <p:nvPr/>
        </p:nvSpPr>
        <p:spPr>
          <a:xfrm>
            <a:off x="3309586" y="194308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7" name="Seta para baixo 6"/>
          <p:cNvSpPr/>
          <p:nvPr/>
        </p:nvSpPr>
        <p:spPr>
          <a:xfrm>
            <a:off x="3166710" y="408622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8" name="Forma livre 7"/>
          <p:cNvSpPr/>
          <p:nvPr/>
        </p:nvSpPr>
        <p:spPr>
          <a:xfrm>
            <a:off x="5309850" y="4872038"/>
            <a:ext cx="2857520" cy="2214578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>
                <a:solidFill>
                  <a:schemeClr val="tx1"/>
                </a:solidFill>
              </a:rPr>
              <a:t>Cole o número do acervo na planilha e faça as alterações nos campos necessários. Se precisar fazer alteração na classificação ou número de chamada e os exemplares estiverem no acervo. Busque os materiais antes de qualquer alteração na planilha</a:t>
            </a: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9" name="Seta para baixo 8"/>
          <p:cNvSpPr/>
          <p:nvPr/>
        </p:nvSpPr>
        <p:spPr>
          <a:xfrm>
            <a:off x="3309586" y="3157526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1" name="Seta para baixo 10"/>
          <p:cNvSpPr/>
          <p:nvPr/>
        </p:nvSpPr>
        <p:spPr>
          <a:xfrm rot="10800000">
            <a:off x="6595734" y="7158054"/>
            <a:ext cx="362839" cy="280106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2" name="Forma livre 11"/>
          <p:cNvSpPr/>
          <p:nvPr/>
        </p:nvSpPr>
        <p:spPr>
          <a:xfrm>
            <a:off x="2309454" y="7872434"/>
            <a:ext cx="2643206" cy="1500198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>
                <a:solidFill>
                  <a:schemeClr val="tx1"/>
                </a:solidFill>
              </a:rPr>
              <a:t>Na planilha, clique no Botão Mais, selecione a opção </a:t>
            </a:r>
            <a:r>
              <a:rPr lang="pt-BR" sz="1600" b="1" dirty="0" smtClean="0">
                <a:solidFill>
                  <a:schemeClr val="tx1"/>
                </a:solidFill>
              </a:rPr>
              <a:t>Importar Dados</a:t>
            </a:r>
            <a:r>
              <a:rPr lang="pt-BR" sz="1600" dirty="0" smtClean="0">
                <a:solidFill>
                  <a:schemeClr val="tx1"/>
                </a:solidFill>
              </a:rPr>
              <a:t>. Na  nova tela, selecione a aba </a:t>
            </a:r>
            <a:r>
              <a:rPr lang="pt-BR" sz="1600" b="1" dirty="0" smtClean="0">
                <a:solidFill>
                  <a:schemeClr val="tx1"/>
                </a:solidFill>
              </a:rPr>
              <a:t>Importação de dados MARC </a:t>
            </a:r>
            <a:r>
              <a:rPr lang="pt-BR" sz="1600" dirty="0" smtClean="0">
                <a:solidFill>
                  <a:schemeClr val="tx1"/>
                </a:solidFill>
              </a:rPr>
              <a:t>e clique em bibliográfico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13" name="Seta para baixo 12"/>
          <p:cNvSpPr/>
          <p:nvPr/>
        </p:nvSpPr>
        <p:spPr>
          <a:xfrm rot="5400000">
            <a:off x="8345966" y="5693574"/>
            <a:ext cx="285752" cy="50006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4" name="Forma livre 13"/>
          <p:cNvSpPr/>
          <p:nvPr/>
        </p:nvSpPr>
        <p:spPr>
          <a:xfrm>
            <a:off x="8595998" y="5086352"/>
            <a:ext cx="2448272" cy="171451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Na tela de pesquisa da CRP. Escolha o título que será exportado. Clique em </a:t>
            </a:r>
            <a:r>
              <a:rPr lang="pt-BR" sz="1700" b="1" dirty="0" smtClean="0">
                <a:solidFill>
                  <a:schemeClr val="tx1"/>
                </a:solidFill>
              </a:rPr>
              <a:t>exportar online</a:t>
            </a:r>
            <a:r>
              <a:rPr lang="pt-BR" sz="1700" dirty="0" smtClean="0">
                <a:solidFill>
                  <a:schemeClr val="tx1"/>
                </a:solidFill>
              </a:rPr>
              <a:t>.  Preencha </a:t>
            </a:r>
            <a:r>
              <a:rPr lang="pt-BR" sz="1700" dirty="0" err="1" smtClean="0">
                <a:solidFill>
                  <a:schemeClr val="tx1"/>
                </a:solidFill>
              </a:rPr>
              <a:t>login</a:t>
            </a:r>
            <a:r>
              <a:rPr lang="pt-BR" sz="1700" dirty="0" smtClean="0">
                <a:solidFill>
                  <a:schemeClr val="tx1"/>
                </a:solidFill>
              </a:rPr>
              <a:t> e senha. Será gerado o número do acervo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15" name="Seta para baixo 14"/>
          <p:cNvSpPr/>
          <p:nvPr/>
        </p:nvSpPr>
        <p:spPr>
          <a:xfrm>
            <a:off x="3381024" y="658655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9" name="Forma livre 18"/>
          <p:cNvSpPr/>
          <p:nvPr/>
        </p:nvSpPr>
        <p:spPr>
          <a:xfrm>
            <a:off x="8595998" y="942948"/>
            <a:ext cx="2428892" cy="1500198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endParaRPr lang="pt-BR" sz="1400" dirty="0" smtClean="0">
              <a:solidFill>
                <a:schemeClr val="tx1"/>
              </a:solidFill>
            </a:endParaRP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>
                <a:solidFill>
                  <a:schemeClr val="tx1"/>
                </a:solidFill>
              </a:rPr>
              <a:t>Clique em inserir. Anote os dados do acervo no carimbo. Atualize a planilha. Encaminhe o material para a mesa para etiquetagem</a:t>
            </a: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400" dirty="0" smtClean="0">
                <a:solidFill>
                  <a:schemeClr val="tx1"/>
                </a:solidFill>
              </a:rPr>
              <a:t> </a:t>
            </a:r>
            <a:endParaRPr lang="pt-BR" sz="1400" dirty="0">
              <a:solidFill>
                <a:schemeClr val="tx1"/>
              </a:solidFill>
            </a:endParaRPr>
          </a:p>
        </p:txBody>
      </p:sp>
      <p:sp>
        <p:nvSpPr>
          <p:cNvPr id="29" name="Forma livre 28"/>
          <p:cNvSpPr/>
          <p:nvPr/>
        </p:nvSpPr>
        <p:spPr>
          <a:xfrm>
            <a:off x="5309850" y="7458060"/>
            <a:ext cx="2857520" cy="2143140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>
                <a:solidFill>
                  <a:schemeClr val="tx1"/>
                </a:solidFill>
              </a:rPr>
              <a:t>Na tela de pesquisa da BN, clique em detalhes, em MARC </a:t>
            </a:r>
            <a:r>
              <a:rPr lang="pt-BR" sz="1600" dirty="0" err="1" smtClean="0">
                <a:solidFill>
                  <a:schemeClr val="tx1"/>
                </a:solidFill>
              </a:rPr>
              <a:t>tags</a:t>
            </a:r>
            <a:r>
              <a:rPr lang="pt-BR" sz="1600" dirty="0" smtClean="0">
                <a:solidFill>
                  <a:schemeClr val="tx1"/>
                </a:solidFill>
              </a:rPr>
              <a:t>. Selecione e copie do campo 040 até o campo utilizado na catalogação na tela de importação. Insira &lt;inicio&gt; e &lt;fim&gt; , clique em </a:t>
            </a:r>
            <a:r>
              <a:rPr lang="pt-BR" sz="1600" b="1" dirty="0" smtClean="0">
                <a:solidFill>
                  <a:schemeClr val="tx1"/>
                </a:solidFill>
              </a:rPr>
              <a:t>Gravar dados</a:t>
            </a:r>
            <a:r>
              <a:rPr lang="pt-BR" sz="1600" dirty="0" smtClean="0">
                <a:solidFill>
                  <a:schemeClr val="tx1"/>
                </a:solidFill>
              </a:rPr>
              <a:t>. Será gerado o número do acervo</a:t>
            </a:r>
            <a:endParaRPr lang="pt-BR" sz="1700" dirty="0" smtClean="0">
              <a:solidFill>
                <a:schemeClr val="tx1"/>
              </a:solidFill>
            </a:endParaRPr>
          </a:p>
        </p:txBody>
      </p:sp>
      <p:sp>
        <p:nvSpPr>
          <p:cNvPr id="32" name="Seta para baixo 31"/>
          <p:cNvSpPr/>
          <p:nvPr/>
        </p:nvSpPr>
        <p:spPr>
          <a:xfrm rot="16200000">
            <a:off x="4989978" y="8478058"/>
            <a:ext cx="297047" cy="37168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28" name="Forma livre 27"/>
          <p:cNvSpPr/>
          <p:nvPr/>
        </p:nvSpPr>
        <p:spPr>
          <a:xfrm>
            <a:off x="2095140" y="1014386"/>
            <a:ext cx="2857520" cy="92869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2000" dirty="0" smtClean="0">
                <a:solidFill>
                  <a:schemeClr val="bg1"/>
                </a:solidFill>
              </a:rPr>
              <a:t>Catalogação importação/exportação</a:t>
            </a:r>
            <a:endParaRPr lang="pt-BR" sz="2000" dirty="0">
              <a:solidFill>
                <a:schemeClr val="bg1"/>
              </a:solidFill>
            </a:endParaRPr>
          </a:p>
        </p:txBody>
      </p:sp>
      <p:sp>
        <p:nvSpPr>
          <p:cNvPr id="30" name="Forma livre 29"/>
          <p:cNvSpPr/>
          <p:nvPr/>
        </p:nvSpPr>
        <p:spPr>
          <a:xfrm>
            <a:off x="2309454" y="2371708"/>
            <a:ext cx="2448272" cy="785818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Pegar os livros nas estantes da sala da CPT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31" name="Forma livre 30"/>
          <p:cNvSpPr/>
          <p:nvPr/>
        </p:nvSpPr>
        <p:spPr>
          <a:xfrm>
            <a:off x="2309454" y="3514716"/>
            <a:ext cx="2448272" cy="1500198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Na planilha, na tela de busca consulta ao acervo ou pela tecla F8, fazer a pesquisa se o título já existe na nossa base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34" name="Forma livre 33"/>
          <p:cNvSpPr/>
          <p:nvPr/>
        </p:nvSpPr>
        <p:spPr>
          <a:xfrm>
            <a:off x="2309454" y="5372104"/>
            <a:ext cx="2571768" cy="121444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400" dirty="0" smtClean="0">
                <a:solidFill>
                  <a:schemeClr val="tx1"/>
                </a:solidFill>
              </a:rPr>
              <a:t>Se a biblioteca ainda não possui o título ou se ele for de edição diferente proceder a criação de  um novo acervo por meio da exportação pela CRP ou BN</a:t>
            </a:r>
            <a:endParaRPr lang="pt-BR" sz="1400" dirty="0">
              <a:solidFill>
                <a:schemeClr val="tx1"/>
              </a:solidFill>
            </a:endParaRPr>
          </a:p>
        </p:txBody>
      </p:sp>
      <p:sp>
        <p:nvSpPr>
          <p:cNvPr id="36" name="Seta para baixo 35"/>
          <p:cNvSpPr/>
          <p:nvPr/>
        </p:nvSpPr>
        <p:spPr>
          <a:xfrm>
            <a:off x="3381024" y="5014914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7" name="Forma livre 36"/>
          <p:cNvSpPr/>
          <p:nvPr/>
        </p:nvSpPr>
        <p:spPr>
          <a:xfrm>
            <a:off x="2380892" y="6943740"/>
            <a:ext cx="2448272" cy="57150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Importação pela BN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38" name="Seta para baixo 37"/>
          <p:cNvSpPr/>
          <p:nvPr/>
        </p:nvSpPr>
        <p:spPr>
          <a:xfrm>
            <a:off x="3381024" y="7515244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9" name="Seta para baixo 38"/>
          <p:cNvSpPr/>
          <p:nvPr/>
        </p:nvSpPr>
        <p:spPr>
          <a:xfrm rot="10800000">
            <a:off x="6524296" y="4514848"/>
            <a:ext cx="362839" cy="280106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40" name="Seta para baixo 39"/>
          <p:cNvSpPr/>
          <p:nvPr/>
        </p:nvSpPr>
        <p:spPr>
          <a:xfrm rot="10800000">
            <a:off x="6524296" y="2371708"/>
            <a:ext cx="362839" cy="280106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41" name="Forma livre 40"/>
          <p:cNvSpPr/>
          <p:nvPr/>
        </p:nvSpPr>
        <p:spPr>
          <a:xfrm>
            <a:off x="8667436" y="7158054"/>
            <a:ext cx="2448272" cy="57150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Importação da CRP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43" name="Seta para baixo 42"/>
          <p:cNvSpPr/>
          <p:nvPr/>
        </p:nvSpPr>
        <p:spPr>
          <a:xfrm rot="10800000">
            <a:off x="9667568" y="6872302"/>
            <a:ext cx="362839" cy="280106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44" name="Forma livre 43"/>
          <p:cNvSpPr/>
          <p:nvPr/>
        </p:nvSpPr>
        <p:spPr>
          <a:xfrm>
            <a:off x="5452726" y="2657460"/>
            <a:ext cx="2714644" cy="1857388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r>
              <a:rPr lang="pt-BR" sz="1400" dirty="0" smtClean="0">
                <a:solidFill>
                  <a:schemeClr val="tx1"/>
                </a:solidFill>
              </a:rPr>
              <a:t>Siglas que devem conter os diferentes tipos de materiais:</a:t>
            </a:r>
          </a:p>
          <a:p>
            <a:r>
              <a:rPr lang="pt-BR" sz="1400" dirty="0" smtClean="0">
                <a:solidFill>
                  <a:schemeClr val="tx1"/>
                </a:solidFill>
              </a:rPr>
              <a:t>Ex.:      DVD </a:t>
            </a:r>
          </a:p>
          <a:p>
            <a:r>
              <a:rPr lang="pt-BR" sz="1400" dirty="0" smtClean="0">
                <a:solidFill>
                  <a:schemeClr val="tx1"/>
                </a:solidFill>
              </a:rPr>
              <a:t>      F – FOLHETO</a:t>
            </a:r>
          </a:p>
          <a:p>
            <a:r>
              <a:rPr lang="pt-BR" sz="1400" dirty="0" smtClean="0">
                <a:solidFill>
                  <a:schemeClr val="tx1"/>
                </a:solidFill>
              </a:rPr>
              <a:t>      T – TESES E DISSERTAÇÕES</a:t>
            </a:r>
          </a:p>
          <a:p>
            <a:r>
              <a:rPr lang="pt-BR" sz="1400" dirty="0" smtClean="0">
                <a:solidFill>
                  <a:schemeClr val="tx1"/>
                </a:solidFill>
              </a:rPr>
              <a:t>      R – Materiais de referência, como enciclopédias, dicionários, atlas, etc.</a:t>
            </a:r>
            <a:endParaRPr lang="pt-BR" sz="1400" dirty="0">
              <a:solidFill>
                <a:schemeClr val="tx1"/>
              </a:solidFill>
            </a:endParaRPr>
          </a:p>
        </p:txBody>
      </p:sp>
      <p:sp>
        <p:nvSpPr>
          <p:cNvPr id="45" name="Seta para baixo 44"/>
          <p:cNvSpPr/>
          <p:nvPr/>
        </p:nvSpPr>
        <p:spPr>
          <a:xfrm rot="16200000">
            <a:off x="8204688" y="1477134"/>
            <a:ext cx="297047" cy="37168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5" name="Espaço Reservado para Número de Slide 3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2D0437-A21A-4306-9264-AC64B4D8D2DA}" type="slidenum">
              <a:rPr lang="pt-BR" smtClean="0"/>
              <a:pPr>
                <a:defRPr/>
              </a:pPr>
              <a:t>44</a:t>
            </a:fld>
            <a:endParaRPr lang="pt-BR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3829032" y="85692"/>
            <a:ext cx="61253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solidFill>
                  <a:schemeClr val="tx1"/>
                </a:solidFill>
              </a:rPr>
              <a:t>Setor de Classificação, Catalogação e Indexação</a:t>
            </a:r>
            <a:endParaRPr lang="pt-B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rma livre 3"/>
          <p:cNvSpPr/>
          <p:nvPr/>
        </p:nvSpPr>
        <p:spPr>
          <a:xfrm>
            <a:off x="3971908" y="657196"/>
            <a:ext cx="2448272" cy="742880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dirty="0" smtClean="0">
                <a:solidFill>
                  <a:schemeClr val="bg1"/>
                </a:solidFill>
              </a:rPr>
              <a:t>Teses e dissertações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5" name="Forma livre 4"/>
          <p:cNvSpPr/>
          <p:nvPr/>
        </p:nvSpPr>
        <p:spPr>
          <a:xfrm>
            <a:off x="4043346" y="1800204"/>
            <a:ext cx="2500330" cy="192882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CDA encaminha um exemplar para a CPT, que já vem pré-catalogada e não recebem a classificação. Elas são arquivadas nas estantes por ano/sobrenome do autor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6" name="Seta para baixo 5"/>
          <p:cNvSpPr/>
          <p:nvPr/>
        </p:nvSpPr>
        <p:spPr>
          <a:xfrm>
            <a:off x="5043478" y="1371576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7" name="Seta para baixo 6"/>
          <p:cNvSpPr/>
          <p:nvPr/>
        </p:nvSpPr>
        <p:spPr>
          <a:xfrm>
            <a:off x="5043478" y="372903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8" name="Forma livre 7"/>
          <p:cNvSpPr/>
          <p:nvPr/>
        </p:nvSpPr>
        <p:spPr>
          <a:xfrm>
            <a:off x="4043346" y="4157658"/>
            <a:ext cx="2448272" cy="1500198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O bibliotecário pega nas estantes as teses/dissertações para inserção da classificação e conferência da catalogação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9" name="Seta para baixo 8"/>
          <p:cNvSpPr/>
          <p:nvPr/>
        </p:nvSpPr>
        <p:spPr>
          <a:xfrm>
            <a:off x="5043478" y="5657856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0" name="Forma livre 9"/>
          <p:cNvSpPr/>
          <p:nvPr/>
        </p:nvSpPr>
        <p:spPr>
          <a:xfrm>
            <a:off x="6972304" y="1514452"/>
            <a:ext cx="2786082" cy="278608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700" dirty="0" smtClean="0">
                <a:solidFill>
                  <a:schemeClr val="tx1"/>
                </a:solidFill>
              </a:rPr>
              <a:t>As teses/dissertações que possuem alguma restrição de direitos autorais ficam retidas na CPT. São catalogadas, somente após o processo de embargo. O controle é feito pelo assistente em </a:t>
            </a:r>
            <a:r>
              <a:rPr lang="pt-BR" sz="1700" dirty="0" err="1" smtClean="0">
                <a:solidFill>
                  <a:schemeClr val="tx1"/>
                </a:solidFill>
              </a:rPr>
              <a:t>adm</a:t>
            </a:r>
            <a:r>
              <a:rPr lang="pt-BR" sz="1700" dirty="0" smtClean="0">
                <a:solidFill>
                  <a:schemeClr val="tx1"/>
                </a:solidFill>
              </a:rPr>
              <a:t>. Por meio de uma planilha compartilhada no drive pelo RI 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12" name="Forma livre 11"/>
          <p:cNvSpPr/>
          <p:nvPr/>
        </p:nvSpPr>
        <p:spPr>
          <a:xfrm>
            <a:off x="3971908" y="7443806"/>
            <a:ext cx="2643206" cy="207170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endParaRPr lang="pt-BR" sz="1600" dirty="0" smtClean="0">
              <a:solidFill>
                <a:schemeClr val="tx1"/>
              </a:solidFill>
            </a:endParaRP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>
                <a:solidFill>
                  <a:schemeClr val="tx1"/>
                </a:solidFill>
              </a:rPr>
              <a:t>Após a conferência é alterado o status do exemplar:</a:t>
            </a:r>
          </a:p>
          <a:p>
            <a:pPr marL="285750" indent="-28575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600" dirty="0" smtClean="0">
                <a:solidFill>
                  <a:schemeClr val="tx1"/>
                </a:solidFill>
              </a:rPr>
              <a:t>Situação: Em processamento</a:t>
            </a:r>
          </a:p>
          <a:p>
            <a:pPr marL="285750" indent="-28575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600" dirty="0" smtClean="0">
                <a:solidFill>
                  <a:schemeClr val="tx1"/>
                </a:solidFill>
              </a:rPr>
              <a:t> Localização: CPT</a:t>
            </a:r>
          </a:p>
          <a:p>
            <a:pPr marL="285750" indent="-285750" defTabSz="744582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pt-BR" sz="1600" dirty="0" smtClean="0">
                <a:solidFill>
                  <a:schemeClr val="tx1"/>
                </a:solidFill>
              </a:rPr>
              <a:t> Tipo de empréstimo: Empréstimo normal</a:t>
            </a: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14" name="Forma livre 13"/>
          <p:cNvSpPr/>
          <p:nvPr/>
        </p:nvSpPr>
        <p:spPr>
          <a:xfrm>
            <a:off x="4043346" y="6015046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>
                <a:solidFill>
                  <a:schemeClr val="tx1"/>
                </a:solidFill>
              </a:rPr>
              <a:t>As teses e dissertações recebem a letra T , no campo 090d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15" name="Seta para baixo 14"/>
          <p:cNvSpPr/>
          <p:nvPr/>
        </p:nvSpPr>
        <p:spPr>
          <a:xfrm>
            <a:off x="5043478" y="7086616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8" name="Seta para baixo 17"/>
          <p:cNvSpPr/>
          <p:nvPr/>
        </p:nvSpPr>
        <p:spPr>
          <a:xfrm rot="16200000">
            <a:off x="6580994" y="2477266"/>
            <a:ext cx="297047" cy="37168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29" name="Forma livre 28"/>
          <p:cNvSpPr/>
          <p:nvPr/>
        </p:nvSpPr>
        <p:spPr>
          <a:xfrm>
            <a:off x="7043742" y="7872434"/>
            <a:ext cx="2500330" cy="10001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600" dirty="0" smtClean="0">
                <a:solidFill>
                  <a:schemeClr val="tx1"/>
                </a:solidFill>
              </a:rPr>
              <a:t>Atualizar a planilha, escrever no carimbo e encaminhar para a mesa para etiquetagem</a:t>
            </a: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32" name="Seta para baixo 31"/>
          <p:cNvSpPr/>
          <p:nvPr/>
        </p:nvSpPr>
        <p:spPr>
          <a:xfrm rot="16200000">
            <a:off x="6652432" y="8192306"/>
            <a:ext cx="297047" cy="37168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7" name="Espaço Reservado para Número de Slide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2D0437-A21A-4306-9264-AC64B4D8D2DA}" type="slidenum">
              <a:rPr lang="pt-BR" smtClean="0"/>
              <a:pPr>
                <a:defRPr/>
              </a:pPr>
              <a:t>45</a:t>
            </a:fld>
            <a:endParaRPr lang="pt-BR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185694" y="371444"/>
            <a:ext cx="12401592" cy="1791260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pPr algn="ctr"/>
            <a:r>
              <a:rPr lang="pt-BR" sz="54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Coordenadoria de Informação e Serviços (CIS)</a:t>
            </a:r>
          </a:p>
        </p:txBody>
      </p:sp>
      <p:sp>
        <p:nvSpPr>
          <p:cNvPr id="7" name="Retângulo 6"/>
          <p:cNvSpPr/>
          <p:nvPr/>
        </p:nvSpPr>
        <p:spPr>
          <a:xfrm>
            <a:off x="400008" y="2366906"/>
            <a:ext cx="1143008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Relação das atividades desenvolvidas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endParaRPr lang="pt-BR" dirty="0" smtClean="0">
              <a:solidFill>
                <a:schemeClr val="accent1">
                  <a:lumMod val="50000"/>
                </a:schemeClr>
              </a:solidFill>
              <a:latin typeface="Arial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realiza o empréstimo de material bibliográfico, </a:t>
            </a:r>
            <a:r>
              <a:rPr lang="pt-BR" dirty="0" err="1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multimeios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e zelar pelo cumprimento das normas de empréstimo;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realiza a devolução de material bibliográfico, </a:t>
            </a:r>
            <a:r>
              <a:rPr lang="pt-BR" dirty="0" err="1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multimeios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e zelar pelo cumprimento das normas de devolução;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realiza o empréstimo e a devolução de computadores portáteis e materiais do Acervo Fechado (CD-ROM, DVD, folhetos, material em Braille, normas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técnicas) da Biblioteca Universitária; 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gerencia as chaves dos guarda-volumes;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gerencia os materiais reservados para empréstimo;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recebe, verifica os recibos de pagamento de multas e regularizar a situação do usuário no sistema;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monitora o funcionamento das máquinas de </a:t>
            </a:r>
            <a:r>
              <a:rPr lang="pt-BR" dirty="0" err="1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autoempréstimo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e </a:t>
            </a:r>
            <a:r>
              <a:rPr lang="pt-BR" dirty="0" err="1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autodevolução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monitora os materiais bibliográficos devolvidos no terminal de </a:t>
            </a:r>
            <a:r>
              <a:rPr lang="pt-BR" dirty="0" err="1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autodevolução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, verificando o estado de conservação da obra;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repõe os materiais bibliográficos e </a:t>
            </a:r>
            <a:r>
              <a:rPr lang="pt-BR" dirty="0" err="1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multimeios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utilizados pelo usuário;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mantém organizadas as coleções do acervo de livros, teses, dissertações, periódicos, </a:t>
            </a:r>
            <a:r>
              <a:rPr lang="pt-BR" dirty="0" err="1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multimeios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e materiais do Acervo Fechado;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encaminha, recebe e organiza o material bibliográfico destinado à restauração e/ou encadernação;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monitora a entrada e saída de usuários na Biblioteca Universitária;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controla a saída de materiais bibliográficos e </a:t>
            </a:r>
            <a:r>
              <a:rPr lang="pt-BR" dirty="0" err="1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multimeios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emprestados.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orienta o usuário na utilização dos terminais de consulta, no acesso ao documento, na busca de informações e na realização de pesquisas bibliográficas;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orienta o usuário no acesso e recuperação de informações em bases de dados nacionais e internacionais, com orientação no local e remota;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atende o usuário quanto ao acesso ao Portal de Periódicos da Capes;</a:t>
            </a:r>
            <a:endParaRPr lang="pt-BR" b="0" i="0" u="none" strike="noStrike" dirty="0">
              <a:solidFill>
                <a:schemeClr val="accent1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E2229F-F70C-4D77-A9C0-8578BEC8064B}" type="slidenum">
              <a:rPr lang="pt-BR" smtClean="0"/>
              <a:pPr>
                <a:defRPr/>
              </a:pPr>
              <a:t>46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185694" y="371444"/>
            <a:ext cx="12401592" cy="1791260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pPr algn="ctr"/>
            <a:r>
              <a:rPr lang="pt-BR" sz="54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Coordenadoria de Informação e Serviços (CIS)</a:t>
            </a:r>
          </a:p>
        </p:txBody>
      </p:sp>
      <p:sp>
        <p:nvSpPr>
          <p:cNvPr id="7" name="Retângulo 6"/>
          <p:cNvSpPr/>
          <p:nvPr/>
        </p:nvSpPr>
        <p:spPr>
          <a:xfrm>
            <a:off x="400008" y="2366906"/>
            <a:ext cx="1143008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Relação das atividades desenvolvidas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endParaRPr lang="pt-BR" dirty="0" smtClean="0">
              <a:solidFill>
                <a:schemeClr val="accent1">
                  <a:lumMod val="50000"/>
                </a:schemeClr>
              </a:solidFill>
              <a:latin typeface="Arial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atende o usuário para executar buscas no Catálogo Coletivo Nacional (CCN);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atende o usuário na utilização dos terminais de </a:t>
            </a:r>
            <a:r>
              <a:rPr lang="pt-BR" dirty="0" err="1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autoempréstimo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e </a:t>
            </a:r>
            <a:r>
              <a:rPr lang="pt-BR" dirty="0" err="1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autodevolução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atende o usuário para esclarecer dúvidas sobre as normas da Associação Brasileira de Normas Técnicas (ABNT) e do manual de normalização de trabalhos acadêmicos da UFLA;</a:t>
            </a:r>
            <a:endParaRPr lang="pt-BR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indica atualizações para o manual de normalização de trabalhos acadêmicos da UFLA;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planeja e executa o programa de capacitação de usuário nas modalidades a distância e presencial;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realiza atendimentos na Central de Atendimento;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atende o serviço de referência virtual;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gerencia o cadastro de usuários da Biblioteca Universitária;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emite declaração de “nada consta” do usuário;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realizar o empréstimo entre bibliotecas com as instituições conveniadas;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participa do intercâmbio entre bibliotecas, por meio do sistema de Comutação Bibliográfica (</a:t>
            </a:r>
            <a:r>
              <a:rPr lang="pt-BR" dirty="0" err="1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Comut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) ou do Serviço Cooperativo de Acesso a Documentos (</a:t>
            </a:r>
            <a:r>
              <a:rPr lang="pt-BR" dirty="0" err="1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Scad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);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gerencia os arquivos recebidos e enviados pelo </a:t>
            </a:r>
            <a:r>
              <a:rPr lang="pt-BR" dirty="0" err="1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Comut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/</a:t>
            </a:r>
            <a:r>
              <a:rPr lang="pt-BR" dirty="0" err="1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Scad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realiza estatística mensal das atividades do </a:t>
            </a:r>
            <a:r>
              <a:rPr lang="pt-BR" dirty="0" err="1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Comut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/</a:t>
            </a:r>
            <a:r>
              <a:rPr lang="pt-BR" dirty="0" err="1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Scad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elabora e gerencia relatório diário e mensal dos pagamentos de multa;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encaminha mensalmente à Secretaria os recibos provenientes da GRU, juntamente com o relatório mensal de pagamentos de GRU;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realiza estatística diária da </a:t>
            </a:r>
            <a:r>
              <a:rPr lang="pt-BR" dirty="0" err="1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frequência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de usuários na Biblioteca Universitária;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sugere aquisição de novos títulos e/ou novos exemplares de livros;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colabora com todas as atividades do Setor de Circulação, quando necessário;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monitora a utilização das cabines de estudos;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prima pelo silêncio nos ambientes de estudos.</a:t>
            </a:r>
            <a:endParaRPr lang="pt-BR" b="0" i="0" u="none" strike="noStrike" dirty="0">
              <a:solidFill>
                <a:schemeClr val="accent1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E2229F-F70C-4D77-A9C0-8578BEC8064B}" type="slidenum">
              <a:rPr lang="pt-BR" smtClean="0"/>
              <a:pPr>
                <a:defRPr/>
              </a:pPr>
              <a:t>47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a livre 7"/>
          <p:cNvSpPr/>
          <p:nvPr/>
        </p:nvSpPr>
        <p:spPr>
          <a:xfrm>
            <a:off x="796824" y="400020"/>
            <a:ext cx="4989933" cy="962394"/>
          </a:xfrm>
          <a:custGeom>
            <a:avLst/>
            <a:gdLst>
              <a:gd name="connsiteX0" fmla="*/ 0 w 3564238"/>
              <a:gd name="connsiteY0" fmla="*/ 68742 h 687424"/>
              <a:gd name="connsiteX1" fmla="*/ 68742 w 3564238"/>
              <a:gd name="connsiteY1" fmla="*/ 0 h 687424"/>
              <a:gd name="connsiteX2" fmla="*/ 3495496 w 3564238"/>
              <a:gd name="connsiteY2" fmla="*/ 0 h 687424"/>
              <a:gd name="connsiteX3" fmla="*/ 3564238 w 3564238"/>
              <a:gd name="connsiteY3" fmla="*/ 68742 h 687424"/>
              <a:gd name="connsiteX4" fmla="*/ 3564238 w 3564238"/>
              <a:gd name="connsiteY4" fmla="*/ 618682 h 687424"/>
              <a:gd name="connsiteX5" fmla="*/ 3495496 w 3564238"/>
              <a:gd name="connsiteY5" fmla="*/ 687424 h 687424"/>
              <a:gd name="connsiteX6" fmla="*/ 68742 w 3564238"/>
              <a:gd name="connsiteY6" fmla="*/ 687424 h 687424"/>
              <a:gd name="connsiteX7" fmla="*/ 0 w 3564238"/>
              <a:gd name="connsiteY7" fmla="*/ 618682 h 687424"/>
              <a:gd name="connsiteX8" fmla="*/ 0 w 3564238"/>
              <a:gd name="connsiteY8" fmla="*/ 68742 h 687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64238" h="687424">
                <a:moveTo>
                  <a:pt x="0" y="68742"/>
                </a:moveTo>
                <a:cubicBezTo>
                  <a:pt x="0" y="30777"/>
                  <a:pt x="30777" y="0"/>
                  <a:pt x="68742" y="0"/>
                </a:cubicBezTo>
                <a:lnTo>
                  <a:pt x="3495496" y="0"/>
                </a:lnTo>
                <a:cubicBezTo>
                  <a:pt x="3533461" y="0"/>
                  <a:pt x="3564238" y="30777"/>
                  <a:pt x="3564238" y="68742"/>
                </a:cubicBezTo>
                <a:lnTo>
                  <a:pt x="3564238" y="618682"/>
                </a:lnTo>
                <a:cubicBezTo>
                  <a:pt x="3564238" y="656647"/>
                  <a:pt x="3533461" y="687424"/>
                  <a:pt x="3495496" y="687424"/>
                </a:cubicBezTo>
                <a:lnTo>
                  <a:pt x="68742" y="687424"/>
                </a:lnTo>
                <a:cubicBezTo>
                  <a:pt x="30777" y="687424"/>
                  <a:pt x="0" y="656647"/>
                  <a:pt x="0" y="618682"/>
                </a:cubicBezTo>
                <a:lnTo>
                  <a:pt x="0" y="68742"/>
                </a:ln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2864" tIns="102864" rIns="102864" bIns="102864" numCol="1" spcCol="1778" anchor="ctr" anchorCtr="0">
            <a:noAutofit/>
          </a:bodyPr>
          <a:lstStyle/>
          <a:p>
            <a:pPr algn="ctr" defTabSz="871220">
              <a:lnSpc>
                <a:spcPct val="90000"/>
              </a:lnSpc>
              <a:spcAft>
                <a:spcPct val="35000"/>
              </a:spcAft>
            </a:pPr>
            <a:r>
              <a:rPr lang="pt-BR" sz="2000" dirty="0" smtClean="0">
                <a:latin typeface="Arial Narrow" pitchFamily="34" charset="0"/>
              </a:rPr>
              <a:t>BIBLIOTECA</a:t>
            </a:r>
            <a:endParaRPr lang="pt-BR" sz="2000" b="1" dirty="0" smtClean="0">
              <a:latin typeface="Arial Narrow" pitchFamily="34" charset="0"/>
            </a:endParaRPr>
          </a:p>
          <a:p>
            <a:pPr algn="ctr" defTabSz="871220">
              <a:lnSpc>
                <a:spcPct val="90000"/>
              </a:lnSpc>
              <a:spcAft>
                <a:spcPct val="35000"/>
              </a:spcAft>
            </a:pPr>
            <a:r>
              <a:rPr lang="pt-BR" sz="2000" b="1" dirty="0" smtClean="0">
                <a:latin typeface="Arial Narrow" pitchFamily="34" charset="0"/>
              </a:rPr>
              <a:t>Empréstimo de obras bibliográficas</a:t>
            </a:r>
            <a:endParaRPr lang="pt-BR" sz="2000" dirty="0" smtClean="0">
              <a:latin typeface="Arial Narrow" pitchFamily="34" charset="0"/>
            </a:endParaRPr>
          </a:p>
        </p:txBody>
      </p:sp>
      <p:sp>
        <p:nvSpPr>
          <p:cNvPr id="14" name="Forma livre 13"/>
          <p:cNvSpPr/>
          <p:nvPr/>
        </p:nvSpPr>
        <p:spPr>
          <a:xfrm>
            <a:off x="3500417" y="2100245"/>
            <a:ext cx="2422274" cy="1800238"/>
          </a:xfrm>
          <a:custGeom>
            <a:avLst/>
            <a:gdLst>
              <a:gd name="connsiteX0" fmla="*/ 0 w 1730196"/>
              <a:gd name="connsiteY0" fmla="*/ 80005 h 800050"/>
              <a:gd name="connsiteX1" fmla="*/ 80005 w 1730196"/>
              <a:gd name="connsiteY1" fmla="*/ 0 h 800050"/>
              <a:gd name="connsiteX2" fmla="*/ 1650191 w 1730196"/>
              <a:gd name="connsiteY2" fmla="*/ 0 h 800050"/>
              <a:gd name="connsiteX3" fmla="*/ 1730196 w 1730196"/>
              <a:gd name="connsiteY3" fmla="*/ 80005 h 800050"/>
              <a:gd name="connsiteX4" fmla="*/ 1730196 w 1730196"/>
              <a:gd name="connsiteY4" fmla="*/ 720045 h 800050"/>
              <a:gd name="connsiteX5" fmla="*/ 1650191 w 1730196"/>
              <a:gd name="connsiteY5" fmla="*/ 800050 h 800050"/>
              <a:gd name="connsiteX6" fmla="*/ 80005 w 1730196"/>
              <a:gd name="connsiteY6" fmla="*/ 800050 h 800050"/>
              <a:gd name="connsiteX7" fmla="*/ 0 w 1730196"/>
              <a:gd name="connsiteY7" fmla="*/ 720045 h 800050"/>
              <a:gd name="connsiteX8" fmla="*/ 0 w 1730196"/>
              <a:gd name="connsiteY8" fmla="*/ 80005 h 8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30196" h="800050">
                <a:moveTo>
                  <a:pt x="0" y="80005"/>
                </a:moveTo>
                <a:cubicBezTo>
                  <a:pt x="0" y="35819"/>
                  <a:pt x="35819" y="0"/>
                  <a:pt x="80005" y="0"/>
                </a:cubicBezTo>
                <a:lnTo>
                  <a:pt x="1650191" y="0"/>
                </a:lnTo>
                <a:cubicBezTo>
                  <a:pt x="1694377" y="0"/>
                  <a:pt x="1730196" y="35819"/>
                  <a:pt x="1730196" y="80005"/>
                </a:cubicBezTo>
                <a:lnTo>
                  <a:pt x="1730196" y="720045"/>
                </a:lnTo>
                <a:cubicBezTo>
                  <a:pt x="1730196" y="764231"/>
                  <a:pt x="1694377" y="800050"/>
                  <a:pt x="1650191" y="800050"/>
                </a:cubicBezTo>
                <a:lnTo>
                  <a:pt x="80005" y="800050"/>
                </a:lnTo>
                <a:cubicBezTo>
                  <a:pt x="35819" y="800050"/>
                  <a:pt x="0" y="764231"/>
                  <a:pt x="0" y="720045"/>
                </a:cubicBezTo>
                <a:lnTo>
                  <a:pt x="0" y="8000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482" tIns="107482" rIns="107482" bIns="107482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Recuperar a obra de acordo com o número de chamada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16" name="Forma livre 15"/>
          <p:cNvSpPr/>
          <p:nvPr/>
        </p:nvSpPr>
        <p:spPr>
          <a:xfrm>
            <a:off x="500021" y="2100246"/>
            <a:ext cx="2461435" cy="180023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Consulta ao acervo</a:t>
            </a:r>
            <a:endParaRPr lang="pt-BR" sz="2000" dirty="0">
              <a:latin typeface="Arial Narrow" pitchFamily="34" charset="0"/>
            </a:endParaRPr>
          </a:p>
        </p:txBody>
      </p:sp>
      <p:cxnSp>
        <p:nvCxnSpPr>
          <p:cNvPr id="200" name="Conector de seta reta 199"/>
          <p:cNvCxnSpPr/>
          <p:nvPr/>
        </p:nvCxnSpPr>
        <p:spPr>
          <a:xfrm>
            <a:off x="10337030" y="2875695"/>
            <a:ext cx="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Seta para baixo 55"/>
          <p:cNvSpPr/>
          <p:nvPr/>
        </p:nvSpPr>
        <p:spPr>
          <a:xfrm>
            <a:off x="1600167" y="1500167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23" name="Seta para baixo 22"/>
          <p:cNvSpPr/>
          <p:nvPr/>
        </p:nvSpPr>
        <p:spPr>
          <a:xfrm>
            <a:off x="4300523" y="4300536"/>
            <a:ext cx="200026" cy="220742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11" name="Forma livre 10"/>
          <p:cNvSpPr/>
          <p:nvPr/>
        </p:nvSpPr>
        <p:spPr>
          <a:xfrm>
            <a:off x="7300919" y="400020"/>
            <a:ext cx="4989933" cy="962394"/>
          </a:xfrm>
          <a:custGeom>
            <a:avLst/>
            <a:gdLst>
              <a:gd name="connsiteX0" fmla="*/ 0 w 3564238"/>
              <a:gd name="connsiteY0" fmla="*/ 68742 h 687424"/>
              <a:gd name="connsiteX1" fmla="*/ 68742 w 3564238"/>
              <a:gd name="connsiteY1" fmla="*/ 0 h 687424"/>
              <a:gd name="connsiteX2" fmla="*/ 3495496 w 3564238"/>
              <a:gd name="connsiteY2" fmla="*/ 0 h 687424"/>
              <a:gd name="connsiteX3" fmla="*/ 3564238 w 3564238"/>
              <a:gd name="connsiteY3" fmla="*/ 68742 h 687424"/>
              <a:gd name="connsiteX4" fmla="*/ 3564238 w 3564238"/>
              <a:gd name="connsiteY4" fmla="*/ 618682 h 687424"/>
              <a:gd name="connsiteX5" fmla="*/ 3495496 w 3564238"/>
              <a:gd name="connsiteY5" fmla="*/ 687424 h 687424"/>
              <a:gd name="connsiteX6" fmla="*/ 68742 w 3564238"/>
              <a:gd name="connsiteY6" fmla="*/ 687424 h 687424"/>
              <a:gd name="connsiteX7" fmla="*/ 0 w 3564238"/>
              <a:gd name="connsiteY7" fmla="*/ 618682 h 687424"/>
              <a:gd name="connsiteX8" fmla="*/ 0 w 3564238"/>
              <a:gd name="connsiteY8" fmla="*/ 68742 h 687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64238" h="687424">
                <a:moveTo>
                  <a:pt x="0" y="68742"/>
                </a:moveTo>
                <a:cubicBezTo>
                  <a:pt x="0" y="30777"/>
                  <a:pt x="30777" y="0"/>
                  <a:pt x="68742" y="0"/>
                </a:cubicBezTo>
                <a:lnTo>
                  <a:pt x="3495496" y="0"/>
                </a:lnTo>
                <a:cubicBezTo>
                  <a:pt x="3533461" y="0"/>
                  <a:pt x="3564238" y="30777"/>
                  <a:pt x="3564238" y="68742"/>
                </a:cubicBezTo>
                <a:lnTo>
                  <a:pt x="3564238" y="618682"/>
                </a:lnTo>
                <a:cubicBezTo>
                  <a:pt x="3564238" y="656647"/>
                  <a:pt x="3533461" y="687424"/>
                  <a:pt x="3495496" y="687424"/>
                </a:cubicBezTo>
                <a:lnTo>
                  <a:pt x="68742" y="687424"/>
                </a:lnTo>
                <a:cubicBezTo>
                  <a:pt x="30777" y="687424"/>
                  <a:pt x="0" y="656647"/>
                  <a:pt x="0" y="618682"/>
                </a:cubicBezTo>
                <a:lnTo>
                  <a:pt x="0" y="68742"/>
                </a:lnTo>
                <a:close/>
              </a:path>
            </a:pathLst>
          </a:custGeom>
          <a:solidFill>
            <a:srgbClr val="C00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2864" tIns="102864" rIns="102864" bIns="102864" numCol="1" spcCol="1778" anchor="ctr" anchorCtr="0">
            <a:noAutofit/>
          </a:bodyPr>
          <a:lstStyle/>
          <a:p>
            <a:pPr algn="ctr" defTabSz="871220">
              <a:lnSpc>
                <a:spcPct val="90000"/>
              </a:lnSpc>
              <a:spcAft>
                <a:spcPct val="35000"/>
              </a:spcAft>
            </a:pPr>
            <a:r>
              <a:rPr lang="pt-BR" sz="2000" dirty="0" smtClean="0">
                <a:latin typeface="Arial Narrow" pitchFamily="34" charset="0"/>
              </a:rPr>
              <a:t>Empréstimo especial para docentes</a:t>
            </a:r>
          </a:p>
        </p:txBody>
      </p:sp>
      <p:sp>
        <p:nvSpPr>
          <p:cNvPr id="12" name="Forma livre 11"/>
          <p:cNvSpPr/>
          <p:nvPr/>
        </p:nvSpPr>
        <p:spPr>
          <a:xfrm>
            <a:off x="7200906" y="1900218"/>
            <a:ext cx="2422274" cy="1800238"/>
          </a:xfrm>
          <a:custGeom>
            <a:avLst/>
            <a:gdLst>
              <a:gd name="connsiteX0" fmla="*/ 0 w 1730196"/>
              <a:gd name="connsiteY0" fmla="*/ 80005 h 800050"/>
              <a:gd name="connsiteX1" fmla="*/ 80005 w 1730196"/>
              <a:gd name="connsiteY1" fmla="*/ 0 h 800050"/>
              <a:gd name="connsiteX2" fmla="*/ 1650191 w 1730196"/>
              <a:gd name="connsiteY2" fmla="*/ 0 h 800050"/>
              <a:gd name="connsiteX3" fmla="*/ 1730196 w 1730196"/>
              <a:gd name="connsiteY3" fmla="*/ 80005 h 800050"/>
              <a:gd name="connsiteX4" fmla="*/ 1730196 w 1730196"/>
              <a:gd name="connsiteY4" fmla="*/ 720045 h 800050"/>
              <a:gd name="connsiteX5" fmla="*/ 1650191 w 1730196"/>
              <a:gd name="connsiteY5" fmla="*/ 800050 h 800050"/>
              <a:gd name="connsiteX6" fmla="*/ 80005 w 1730196"/>
              <a:gd name="connsiteY6" fmla="*/ 800050 h 800050"/>
              <a:gd name="connsiteX7" fmla="*/ 0 w 1730196"/>
              <a:gd name="connsiteY7" fmla="*/ 720045 h 800050"/>
              <a:gd name="connsiteX8" fmla="*/ 0 w 1730196"/>
              <a:gd name="connsiteY8" fmla="*/ 80005 h 8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30196" h="800050">
                <a:moveTo>
                  <a:pt x="0" y="80005"/>
                </a:moveTo>
                <a:cubicBezTo>
                  <a:pt x="0" y="35819"/>
                  <a:pt x="35819" y="0"/>
                  <a:pt x="80005" y="0"/>
                </a:cubicBezTo>
                <a:lnTo>
                  <a:pt x="1650191" y="0"/>
                </a:lnTo>
                <a:cubicBezTo>
                  <a:pt x="1694377" y="0"/>
                  <a:pt x="1730196" y="35819"/>
                  <a:pt x="1730196" y="80005"/>
                </a:cubicBezTo>
                <a:lnTo>
                  <a:pt x="1730196" y="720045"/>
                </a:lnTo>
                <a:cubicBezTo>
                  <a:pt x="1730196" y="764231"/>
                  <a:pt x="1694377" y="800050"/>
                  <a:pt x="1650191" y="800050"/>
                </a:cubicBezTo>
                <a:lnTo>
                  <a:pt x="80005" y="800050"/>
                </a:lnTo>
                <a:cubicBezTo>
                  <a:pt x="35819" y="800050"/>
                  <a:pt x="0" y="764231"/>
                  <a:pt x="0" y="720045"/>
                </a:cubicBezTo>
                <a:lnTo>
                  <a:pt x="0" y="8000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482" tIns="107482" rIns="107482" bIns="107482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Apresentar o cartão de identificação ou documento com foto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13" name="Forma livre 12"/>
          <p:cNvSpPr/>
          <p:nvPr/>
        </p:nvSpPr>
        <p:spPr>
          <a:xfrm>
            <a:off x="10001275" y="1900218"/>
            <a:ext cx="2422274" cy="1800238"/>
          </a:xfrm>
          <a:custGeom>
            <a:avLst/>
            <a:gdLst>
              <a:gd name="connsiteX0" fmla="*/ 0 w 1730196"/>
              <a:gd name="connsiteY0" fmla="*/ 80005 h 800050"/>
              <a:gd name="connsiteX1" fmla="*/ 80005 w 1730196"/>
              <a:gd name="connsiteY1" fmla="*/ 0 h 800050"/>
              <a:gd name="connsiteX2" fmla="*/ 1650191 w 1730196"/>
              <a:gd name="connsiteY2" fmla="*/ 0 h 800050"/>
              <a:gd name="connsiteX3" fmla="*/ 1730196 w 1730196"/>
              <a:gd name="connsiteY3" fmla="*/ 80005 h 800050"/>
              <a:gd name="connsiteX4" fmla="*/ 1730196 w 1730196"/>
              <a:gd name="connsiteY4" fmla="*/ 720045 h 800050"/>
              <a:gd name="connsiteX5" fmla="*/ 1650191 w 1730196"/>
              <a:gd name="connsiteY5" fmla="*/ 800050 h 800050"/>
              <a:gd name="connsiteX6" fmla="*/ 80005 w 1730196"/>
              <a:gd name="connsiteY6" fmla="*/ 800050 h 800050"/>
              <a:gd name="connsiteX7" fmla="*/ 0 w 1730196"/>
              <a:gd name="connsiteY7" fmla="*/ 720045 h 800050"/>
              <a:gd name="connsiteX8" fmla="*/ 0 w 1730196"/>
              <a:gd name="connsiteY8" fmla="*/ 80005 h 8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30196" h="800050">
                <a:moveTo>
                  <a:pt x="0" y="80005"/>
                </a:moveTo>
                <a:cubicBezTo>
                  <a:pt x="0" y="35819"/>
                  <a:pt x="35819" y="0"/>
                  <a:pt x="80005" y="0"/>
                </a:cubicBezTo>
                <a:lnTo>
                  <a:pt x="1650191" y="0"/>
                </a:lnTo>
                <a:cubicBezTo>
                  <a:pt x="1694377" y="0"/>
                  <a:pt x="1730196" y="35819"/>
                  <a:pt x="1730196" y="80005"/>
                </a:cubicBezTo>
                <a:lnTo>
                  <a:pt x="1730196" y="720045"/>
                </a:lnTo>
                <a:cubicBezTo>
                  <a:pt x="1730196" y="764231"/>
                  <a:pt x="1694377" y="800050"/>
                  <a:pt x="1650191" y="800050"/>
                </a:cubicBezTo>
                <a:lnTo>
                  <a:pt x="80005" y="800050"/>
                </a:lnTo>
                <a:cubicBezTo>
                  <a:pt x="35819" y="800050"/>
                  <a:pt x="0" y="764231"/>
                  <a:pt x="0" y="720045"/>
                </a:cubicBezTo>
                <a:lnTo>
                  <a:pt x="0" y="8000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482" tIns="107482" rIns="107482" bIns="107482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Realizar o empréstimo, data de devolução prevista para o último dia do semestre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7800985" y="4300536"/>
            <a:ext cx="3000396" cy="1600211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Informar o usuário e imprimir o comprovante de empréstimo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18" name="Seta para baixo 17"/>
          <p:cNvSpPr/>
          <p:nvPr/>
        </p:nvSpPr>
        <p:spPr>
          <a:xfrm>
            <a:off x="10101289" y="3900483"/>
            <a:ext cx="200026" cy="220742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cxnSp>
        <p:nvCxnSpPr>
          <p:cNvPr id="20" name="Conector reto 19"/>
          <p:cNvCxnSpPr/>
          <p:nvPr/>
        </p:nvCxnSpPr>
        <p:spPr>
          <a:xfrm rot="5400000">
            <a:off x="3651549" y="3149272"/>
            <a:ext cx="5100673" cy="222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5" name="Seta para a direita 24"/>
          <p:cNvSpPr/>
          <p:nvPr/>
        </p:nvSpPr>
        <p:spPr>
          <a:xfrm>
            <a:off x="6200773" y="600047"/>
            <a:ext cx="300040" cy="100013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 spc="-210" dirty="0"/>
          </a:p>
        </p:txBody>
      </p:sp>
      <p:cxnSp>
        <p:nvCxnSpPr>
          <p:cNvPr id="26" name="Conector reto 25"/>
          <p:cNvCxnSpPr/>
          <p:nvPr/>
        </p:nvCxnSpPr>
        <p:spPr>
          <a:xfrm flipV="1">
            <a:off x="5300655" y="5700720"/>
            <a:ext cx="900119" cy="932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1" name="Forma livre 20"/>
          <p:cNvSpPr/>
          <p:nvPr/>
        </p:nvSpPr>
        <p:spPr>
          <a:xfrm>
            <a:off x="500021" y="4900615"/>
            <a:ext cx="2461435" cy="180023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Realizar o </a:t>
            </a:r>
            <a:r>
              <a:rPr lang="pt-BR" sz="2000" dirty="0" err="1" smtClean="0">
                <a:latin typeface="Arial Narrow" pitchFamily="34" charset="0"/>
              </a:rPr>
              <a:t>autoempréstimo</a:t>
            </a:r>
            <a:r>
              <a:rPr lang="pt-BR" sz="2000" dirty="0" smtClean="0">
                <a:latin typeface="Arial Narrow" pitchFamily="34" charset="0"/>
              </a:rPr>
              <a:t> 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24" name="Forma livre 23"/>
          <p:cNvSpPr/>
          <p:nvPr/>
        </p:nvSpPr>
        <p:spPr>
          <a:xfrm>
            <a:off x="3500417" y="4900615"/>
            <a:ext cx="2461435" cy="180023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Empréstimo com o servidor </a:t>
            </a:r>
            <a:endParaRPr lang="pt-BR" sz="2000" dirty="0">
              <a:latin typeface="Arial Narrow" pitchFamily="34" charset="0"/>
            </a:endParaRPr>
          </a:p>
        </p:txBody>
      </p:sp>
      <p:cxnSp>
        <p:nvCxnSpPr>
          <p:cNvPr id="28" name="Conector de seta reta 27"/>
          <p:cNvCxnSpPr/>
          <p:nvPr/>
        </p:nvCxnSpPr>
        <p:spPr>
          <a:xfrm>
            <a:off x="3000351" y="5800734"/>
            <a:ext cx="300040" cy="2223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Conector de seta reta 28"/>
          <p:cNvCxnSpPr/>
          <p:nvPr/>
        </p:nvCxnSpPr>
        <p:spPr>
          <a:xfrm>
            <a:off x="9701235" y="2700324"/>
            <a:ext cx="300040" cy="2223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0" name="Seta para baixo 29"/>
          <p:cNvSpPr/>
          <p:nvPr/>
        </p:nvSpPr>
        <p:spPr>
          <a:xfrm>
            <a:off x="1500153" y="4300536"/>
            <a:ext cx="200026" cy="220742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cxnSp>
        <p:nvCxnSpPr>
          <p:cNvPr id="31" name="Conector de seta reta 30"/>
          <p:cNvCxnSpPr/>
          <p:nvPr/>
        </p:nvCxnSpPr>
        <p:spPr>
          <a:xfrm>
            <a:off x="3100364" y="2900351"/>
            <a:ext cx="300040" cy="2223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87622C-E40B-45D1-8F63-B14859A651B7}" type="slidenum">
              <a:rPr lang="pt-BR" smtClean="0"/>
              <a:pPr>
                <a:defRPr/>
              </a:pPr>
              <a:t>48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a livre 7"/>
          <p:cNvSpPr/>
          <p:nvPr/>
        </p:nvSpPr>
        <p:spPr>
          <a:xfrm>
            <a:off x="796824" y="199993"/>
            <a:ext cx="4989933" cy="962394"/>
          </a:xfrm>
          <a:custGeom>
            <a:avLst/>
            <a:gdLst>
              <a:gd name="connsiteX0" fmla="*/ 0 w 3564238"/>
              <a:gd name="connsiteY0" fmla="*/ 68742 h 687424"/>
              <a:gd name="connsiteX1" fmla="*/ 68742 w 3564238"/>
              <a:gd name="connsiteY1" fmla="*/ 0 h 687424"/>
              <a:gd name="connsiteX2" fmla="*/ 3495496 w 3564238"/>
              <a:gd name="connsiteY2" fmla="*/ 0 h 687424"/>
              <a:gd name="connsiteX3" fmla="*/ 3564238 w 3564238"/>
              <a:gd name="connsiteY3" fmla="*/ 68742 h 687424"/>
              <a:gd name="connsiteX4" fmla="*/ 3564238 w 3564238"/>
              <a:gd name="connsiteY4" fmla="*/ 618682 h 687424"/>
              <a:gd name="connsiteX5" fmla="*/ 3495496 w 3564238"/>
              <a:gd name="connsiteY5" fmla="*/ 687424 h 687424"/>
              <a:gd name="connsiteX6" fmla="*/ 68742 w 3564238"/>
              <a:gd name="connsiteY6" fmla="*/ 687424 h 687424"/>
              <a:gd name="connsiteX7" fmla="*/ 0 w 3564238"/>
              <a:gd name="connsiteY7" fmla="*/ 618682 h 687424"/>
              <a:gd name="connsiteX8" fmla="*/ 0 w 3564238"/>
              <a:gd name="connsiteY8" fmla="*/ 68742 h 687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64238" h="687424">
                <a:moveTo>
                  <a:pt x="0" y="68742"/>
                </a:moveTo>
                <a:cubicBezTo>
                  <a:pt x="0" y="30777"/>
                  <a:pt x="30777" y="0"/>
                  <a:pt x="68742" y="0"/>
                </a:cubicBezTo>
                <a:lnTo>
                  <a:pt x="3495496" y="0"/>
                </a:lnTo>
                <a:cubicBezTo>
                  <a:pt x="3533461" y="0"/>
                  <a:pt x="3564238" y="30777"/>
                  <a:pt x="3564238" y="68742"/>
                </a:cubicBezTo>
                <a:lnTo>
                  <a:pt x="3564238" y="618682"/>
                </a:lnTo>
                <a:cubicBezTo>
                  <a:pt x="3564238" y="656647"/>
                  <a:pt x="3533461" y="687424"/>
                  <a:pt x="3495496" y="687424"/>
                </a:cubicBezTo>
                <a:lnTo>
                  <a:pt x="68742" y="687424"/>
                </a:lnTo>
                <a:cubicBezTo>
                  <a:pt x="30777" y="687424"/>
                  <a:pt x="0" y="656647"/>
                  <a:pt x="0" y="618682"/>
                </a:cubicBezTo>
                <a:lnTo>
                  <a:pt x="0" y="68742"/>
                </a:ln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2864" tIns="102864" rIns="102864" bIns="102864" numCol="1" spcCol="1778" anchor="ctr" anchorCtr="0">
            <a:noAutofit/>
          </a:bodyPr>
          <a:lstStyle/>
          <a:p>
            <a:pPr algn="ctr" defTabSz="871220">
              <a:lnSpc>
                <a:spcPct val="90000"/>
              </a:lnSpc>
              <a:spcAft>
                <a:spcPct val="35000"/>
              </a:spcAft>
            </a:pPr>
            <a:r>
              <a:rPr lang="pt-BR" sz="2000" dirty="0" smtClean="0">
                <a:latin typeface="Arial Narrow" pitchFamily="34" charset="0"/>
              </a:rPr>
              <a:t>BIBLIOTECA</a:t>
            </a:r>
            <a:endParaRPr lang="pt-BR" sz="2000" b="1" dirty="0" smtClean="0">
              <a:latin typeface="Arial Narrow" pitchFamily="34" charset="0"/>
            </a:endParaRPr>
          </a:p>
          <a:p>
            <a:pPr algn="ctr" defTabSz="871220">
              <a:lnSpc>
                <a:spcPct val="90000"/>
              </a:lnSpc>
              <a:spcAft>
                <a:spcPct val="35000"/>
              </a:spcAft>
            </a:pPr>
            <a:r>
              <a:rPr lang="pt-BR" sz="2000" b="1" dirty="0" smtClean="0">
                <a:latin typeface="Arial Narrow" pitchFamily="34" charset="0"/>
              </a:rPr>
              <a:t>Devolução de obras bibliográficas</a:t>
            </a:r>
            <a:endParaRPr lang="pt-BR" sz="2000" dirty="0" smtClean="0">
              <a:latin typeface="Arial Narrow" pitchFamily="34" charset="0"/>
            </a:endParaRPr>
          </a:p>
        </p:txBody>
      </p:sp>
      <p:sp>
        <p:nvSpPr>
          <p:cNvPr id="14" name="Forma livre 13"/>
          <p:cNvSpPr/>
          <p:nvPr/>
        </p:nvSpPr>
        <p:spPr>
          <a:xfrm>
            <a:off x="3400404" y="3000362"/>
            <a:ext cx="2422274" cy="1800238"/>
          </a:xfrm>
          <a:custGeom>
            <a:avLst/>
            <a:gdLst>
              <a:gd name="connsiteX0" fmla="*/ 0 w 1730196"/>
              <a:gd name="connsiteY0" fmla="*/ 80005 h 800050"/>
              <a:gd name="connsiteX1" fmla="*/ 80005 w 1730196"/>
              <a:gd name="connsiteY1" fmla="*/ 0 h 800050"/>
              <a:gd name="connsiteX2" fmla="*/ 1650191 w 1730196"/>
              <a:gd name="connsiteY2" fmla="*/ 0 h 800050"/>
              <a:gd name="connsiteX3" fmla="*/ 1730196 w 1730196"/>
              <a:gd name="connsiteY3" fmla="*/ 80005 h 800050"/>
              <a:gd name="connsiteX4" fmla="*/ 1730196 w 1730196"/>
              <a:gd name="connsiteY4" fmla="*/ 720045 h 800050"/>
              <a:gd name="connsiteX5" fmla="*/ 1650191 w 1730196"/>
              <a:gd name="connsiteY5" fmla="*/ 800050 h 800050"/>
              <a:gd name="connsiteX6" fmla="*/ 80005 w 1730196"/>
              <a:gd name="connsiteY6" fmla="*/ 800050 h 800050"/>
              <a:gd name="connsiteX7" fmla="*/ 0 w 1730196"/>
              <a:gd name="connsiteY7" fmla="*/ 720045 h 800050"/>
              <a:gd name="connsiteX8" fmla="*/ 0 w 1730196"/>
              <a:gd name="connsiteY8" fmla="*/ 80005 h 8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30196" h="800050">
                <a:moveTo>
                  <a:pt x="0" y="80005"/>
                </a:moveTo>
                <a:cubicBezTo>
                  <a:pt x="0" y="35819"/>
                  <a:pt x="35819" y="0"/>
                  <a:pt x="80005" y="0"/>
                </a:cubicBezTo>
                <a:lnTo>
                  <a:pt x="1650191" y="0"/>
                </a:lnTo>
                <a:cubicBezTo>
                  <a:pt x="1694377" y="0"/>
                  <a:pt x="1730196" y="35819"/>
                  <a:pt x="1730196" y="80005"/>
                </a:cubicBezTo>
                <a:lnTo>
                  <a:pt x="1730196" y="720045"/>
                </a:lnTo>
                <a:cubicBezTo>
                  <a:pt x="1730196" y="764231"/>
                  <a:pt x="1694377" y="800050"/>
                  <a:pt x="1650191" y="800050"/>
                </a:cubicBezTo>
                <a:lnTo>
                  <a:pt x="80005" y="800050"/>
                </a:lnTo>
                <a:cubicBezTo>
                  <a:pt x="35819" y="800050"/>
                  <a:pt x="0" y="764231"/>
                  <a:pt x="0" y="720045"/>
                </a:cubicBezTo>
                <a:lnTo>
                  <a:pt x="0" y="8000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482" tIns="107482" rIns="107482" bIns="107482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Verificar se tem reserva da obra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16" name="Forma livre 15"/>
          <p:cNvSpPr/>
          <p:nvPr/>
        </p:nvSpPr>
        <p:spPr>
          <a:xfrm>
            <a:off x="400008" y="3000363"/>
            <a:ext cx="2461435" cy="180023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Verificar o estado de conservação da obra</a:t>
            </a:r>
            <a:endParaRPr lang="pt-BR" sz="2000" dirty="0">
              <a:latin typeface="Arial Narrow" pitchFamily="34" charset="0"/>
            </a:endParaRPr>
          </a:p>
        </p:txBody>
      </p:sp>
      <p:cxnSp>
        <p:nvCxnSpPr>
          <p:cNvPr id="200" name="Conector de seta reta 199"/>
          <p:cNvCxnSpPr/>
          <p:nvPr/>
        </p:nvCxnSpPr>
        <p:spPr>
          <a:xfrm>
            <a:off x="10337030" y="2675667"/>
            <a:ext cx="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orma livre 12"/>
          <p:cNvSpPr/>
          <p:nvPr/>
        </p:nvSpPr>
        <p:spPr>
          <a:xfrm>
            <a:off x="9401196" y="1700191"/>
            <a:ext cx="2422274" cy="1800238"/>
          </a:xfrm>
          <a:custGeom>
            <a:avLst/>
            <a:gdLst>
              <a:gd name="connsiteX0" fmla="*/ 0 w 1730196"/>
              <a:gd name="connsiteY0" fmla="*/ 80005 h 800050"/>
              <a:gd name="connsiteX1" fmla="*/ 80005 w 1730196"/>
              <a:gd name="connsiteY1" fmla="*/ 0 h 800050"/>
              <a:gd name="connsiteX2" fmla="*/ 1650191 w 1730196"/>
              <a:gd name="connsiteY2" fmla="*/ 0 h 800050"/>
              <a:gd name="connsiteX3" fmla="*/ 1730196 w 1730196"/>
              <a:gd name="connsiteY3" fmla="*/ 80005 h 800050"/>
              <a:gd name="connsiteX4" fmla="*/ 1730196 w 1730196"/>
              <a:gd name="connsiteY4" fmla="*/ 720045 h 800050"/>
              <a:gd name="connsiteX5" fmla="*/ 1650191 w 1730196"/>
              <a:gd name="connsiteY5" fmla="*/ 800050 h 800050"/>
              <a:gd name="connsiteX6" fmla="*/ 80005 w 1730196"/>
              <a:gd name="connsiteY6" fmla="*/ 800050 h 800050"/>
              <a:gd name="connsiteX7" fmla="*/ 0 w 1730196"/>
              <a:gd name="connsiteY7" fmla="*/ 720045 h 800050"/>
              <a:gd name="connsiteX8" fmla="*/ 0 w 1730196"/>
              <a:gd name="connsiteY8" fmla="*/ 80005 h 8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30196" h="800050">
                <a:moveTo>
                  <a:pt x="0" y="80005"/>
                </a:moveTo>
                <a:cubicBezTo>
                  <a:pt x="0" y="35819"/>
                  <a:pt x="35819" y="0"/>
                  <a:pt x="80005" y="0"/>
                </a:cubicBezTo>
                <a:lnTo>
                  <a:pt x="1650191" y="0"/>
                </a:lnTo>
                <a:cubicBezTo>
                  <a:pt x="1694377" y="0"/>
                  <a:pt x="1730196" y="35819"/>
                  <a:pt x="1730196" y="80005"/>
                </a:cubicBezTo>
                <a:lnTo>
                  <a:pt x="1730196" y="720045"/>
                </a:lnTo>
                <a:cubicBezTo>
                  <a:pt x="1730196" y="764231"/>
                  <a:pt x="1694377" y="800050"/>
                  <a:pt x="1650191" y="800050"/>
                </a:cubicBezTo>
                <a:lnTo>
                  <a:pt x="80005" y="800050"/>
                </a:lnTo>
                <a:cubicBezTo>
                  <a:pt x="35819" y="800050"/>
                  <a:pt x="0" y="764231"/>
                  <a:pt x="0" y="720045"/>
                </a:cubicBezTo>
                <a:lnTo>
                  <a:pt x="0" y="80005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482" tIns="107482" rIns="107482" bIns="107482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Retirar a cada hora, e em dias de mais movimento a cada 30 minutos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18" name="Seta para baixo 17"/>
          <p:cNvSpPr/>
          <p:nvPr/>
        </p:nvSpPr>
        <p:spPr>
          <a:xfrm>
            <a:off x="7400932" y="6200786"/>
            <a:ext cx="200026" cy="220742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cxnSp>
        <p:nvCxnSpPr>
          <p:cNvPr id="20" name="Conector reto 19"/>
          <p:cNvCxnSpPr/>
          <p:nvPr/>
        </p:nvCxnSpPr>
        <p:spPr>
          <a:xfrm rot="5400000">
            <a:off x="3651549" y="2949244"/>
            <a:ext cx="5100673" cy="222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5" name="Seta para a direita 24"/>
          <p:cNvSpPr/>
          <p:nvPr/>
        </p:nvSpPr>
        <p:spPr>
          <a:xfrm>
            <a:off x="6200773" y="400019"/>
            <a:ext cx="300040" cy="100013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 spc="-210" dirty="0"/>
          </a:p>
        </p:txBody>
      </p:sp>
      <p:cxnSp>
        <p:nvCxnSpPr>
          <p:cNvPr id="26" name="Conector reto 25"/>
          <p:cNvCxnSpPr>
            <a:stCxn id="21" idx="3"/>
          </p:cNvCxnSpPr>
          <p:nvPr/>
        </p:nvCxnSpPr>
        <p:spPr>
          <a:xfrm>
            <a:off x="4661681" y="5480691"/>
            <a:ext cx="1539093" cy="2000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1" name="Forma livre 20"/>
          <p:cNvSpPr/>
          <p:nvPr/>
        </p:nvSpPr>
        <p:spPr>
          <a:xfrm>
            <a:off x="2200246" y="5300667"/>
            <a:ext cx="2461435" cy="180023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Realizar  a devolução e imprimir o comprovante </a:t>
            </a:r>
            <a:endParaRPr lang="pt-BR" sz="2000" dirty="0">
              <a:latin typeface="Arial Narrow" pitchFamily="34" charset="0"/>
            </a:endParaRPr>
          </a:p>
        </p:txBody>
      </p:sp>
      <p:cxnSp>
        <p:nvCxnSpPr>
          <p:cNvPr id="28" name="Conector de seta reta 27"/>
          <p:cNvCxnSpPr/>
          <p:nvPr/>
        </p:nvCxnSpPr>
        <p:spPr>
          <a:xfrm>
            <a:off x="3000351" y="3900481"/>
            <a:ext cx="300040" cy="2223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Conector de seta reta 28"/>
          <p:cNvCxnSpPr/>
          <p:nvPr/>
        </p:nvCxnSpPr>
        <p:spPr>
          <a:xfrm>
            <a:off x="9001143" y="2700323"/>
            <a:ext cx="300040" cy="2223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3" name="Retângulo de cantos arredondados 32"/>
          <p:cNvSpPr/>
          <p:nvPr/>
        </p:nvSpPr>
        <p:spPr>
          <a:xfrm>
            <a:off x="1700179" y="1600177"/>
            <a:ext cx="2800370" cy="1300172"/>
          </a:xfrm>
          <a:prstGeom prst="round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Devolução no balcão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34" name="Seta para baixo 33"/>
          <p:cNvSpPr/>
          <p:nvPr/>
        </p:nvSpPr>
        <p:spPr>
          <a:xfrm>
            <a:off x="3100365" y="1200126"/>
            <a:ext cx="200026" cy="220742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35" name="Seta para baixo 34"/>
          <p:cNvSpPr/>
          <p:nvPr/>
        </p:nvSpPr>
        <p:spPr>
          <a:xfrm>
            <a:off x="4100497" y="4900614"/>
            <a:ext cx="200026" cy="220742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38" name="Retângulo de cantos arredondados 37"/>
          <p:cNvSpPr/>
          <p:nvPr/>
        </p:nvSpPr>
        <p:spPr>
          <a:xfrm>
            <a:off x="7900998" y="300006"/>
            <a:ext cx="2800370" cy="1300172"/>
          </a:xfrm>
          <a:prstGeom prst="round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pt-BR" sz="2000" dirty="0" err="1" smtClean="0">
                <a:latin typeface="Arial Narrow" pitchFamily="34" charset="0"/>
              </a:rPr>
              <a:t>Autodevolução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39" name="Forma livre 38"/>
          <p:cNvSpPr/>
          <p:nvPr/>
        </p:nvSpPr>
        <p:spPr>
          <a:xfrm>
            <a:off x="6500813" y="1800205"/>
            <a:ext cx="2461435" cy="180023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Manutenção e retirada das obras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41" name="Seta para baixo 40"/>
          <p:cNvSpPr/>
          <p:nvPr/>
        </p:nvSpPr>
        <p:spPr>
          <a:xfrm>
            <a:off x="7400932" y="3800469"/>
            <a:ext cx="200026" cy="220742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42" name="Forma livre 41"/>
          <p:cNvSpPr/>
          <p:nvPr/>
        </p:nvSpPr>
        <p:spPr>
          <a:xfrm>
            <a:off x="6400800" y="4200522"/>
            <a:ext cx="2461435" cy="180023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Verificar o estado de conservação da obra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43" name="Forma livre 42"/>
          <p:cNvSpPr/>
          <p:nvPr/>
        </p:nvSpPr>
        <p:spPr>
          <a:xfrm>
            <a:off x="6400800" y="6700852"/>
            <a:ext cx="2461435" cy="180023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Livro danificado que não é de responsabilidade do usuário, preencher o laudo de restauração e encaminhar para a CDA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45" name="Forma livre 44"/>
          <p:cNvSpPr/>
          <p:nvPr/>
        </p:nvSpPr>
        <p:spPr>
          <a:xfrm>
            <a:off x="9301183" y="6700852"/>
            <a:ext cx="2461435" cy="180023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Livro danificado pelo usuário, encaminhar imediatamente para o bibliotecário lotado na CIS</a:t>
            </a:r>
            <a:endParaRPr lang="pt-BR" sz="2000" dirty="0">
              <a:latin typeface="Arial Narrow" pitchFamily="34" charset="0"/>
            </a:endParaRPr>
          </a:p>
        </p:txBody>
      </p:sp>
      <p:cxnSp>
        <p:nvCxnSpPr>
          <p:cNvPr id="46" name="Conector de seta reta 45"/>
          <p:cNvCxnSpPr/>
          <p:nvPr/>
        </p:nvCxnSpPr>
        <p:spPr>
          <a:xfrm>
            <a:off x="8901130" y="7400943"/>
            <a:ext cx="300040" cy="2223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87622C-E40B-45D1-8F63-B14859A651B7}" type="slidenum">
              <a:rPr lang="pt-BR" smtClean="0"/>
              <a:pPr>
                <a:defRPr/>
              </a:pPr>
              <a:t>49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57132" y="157130"/>
            <a:ext cx="12401592" cy="1668149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pPr algn="ctr"/>
            <a:r>
              <a:rPr lang="pt-BR" sz="100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Secretaria</a:t>
            </a:r>
          </a:p>
        </p:txBody>
      </p:sp>
      <p:sp>
        <p:nvSpPr>
          <p:cNvPr id="7" name="Retângulo 6"/>
          <p:cNvSpPr/>
          <p:nvPr/>
        </p:nvSpPr>
        <p:spPr>
          <a:xfrm>
            <a:off x="685760" y="2142426"/>
            <a:ext cx="1143008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Relação das atividades desenvolvidas</a:t>
            </a:r>
          </a:p>
          <a:p>
            <a:pPr algn="just"/>
            <a:endParaRPr lang="pt-BR" b="1" dirty="0" smtClean="0">
              <a:solidFill>
                <a:schemeClr val="accent1">
                  <a:lumMod val="50000"/>
                </a:schemeClr>
              </a:solidFill>
              <a:latin typeface="Arial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gerencia o ponto eletrônico;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controla as Guias de Recolhimento da União (GRU) e elabora o relatório mensal, encaminhando-o à Diretoria de Contabilidade, Orçamento e Finanças (DCOF);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organiza e mantém atualizados os arquivos administrativos da Biblioteca Universitária;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organiza as estatísticas das Coordenadorias;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executa serviços de comunicação, protocolo e recepção;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secretaria reuniões para as quais for designada;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responsabiliza-se pelo almoxarifado da Biblioteca Universitária, controlando a entrada e saída de material;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gerencia a utilização da sala de cursos e do Anfiteatro (quando em uso);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recepciona as pessoas na entrada da diretoria e das Coordenadorias de Desenvolvimento do Acervo, de Processos Técnicos;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atende os profissionais da manutenção de serviços internos e externos;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atende e encaminha os funcionários que vêm prestar serviços (ODS);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realiza atendimento via telefone, e-mail e chat aos usuários (Serviço de Referência Virtual).</a:t>
            </a:r>
          </a:p>
          <a:p>
            <a:pPr algn="just"/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2D0437-A21A-4306-9264-AC64B4D8D2DA}" type="slidenum">
              <a:rPr lang="pt-BR" smtClean="0"/>
              <a:pPr>
                <a:defRPr/>
              </a:pPr>
              <a:t>5</a:t>
            </a:fld>
            <a:endParaRPr lang="pt-BR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a livre 7"/>
          <p:cNvSpPr/>
          <p:nvPr/>
        </p:nvSpPr>
        <p:spPr>
          <a:xfrm>
            <a:off x="796824" y="199993"/>
            <a:ext cx="4989933" cy="962394"/>
          </a:xfrm>
          <a:custGeom>
            <a:avLst/>
            <a:gdLst>
              <a:gd name="connsiteX0" fmla="*/ 0 w 3564238"/>
              <a:gd name="connsiteY0" fmla="*/ 68742 h 687424"/>
              <a:gd name="connsiteX1" fmla="*/ 68742 w 3564238"/>
              <a:gd name="connsiteY1" fmla="*/ 0 h 687424"/>
              <a:gd name="connsiteX2" fmla="*/ 3495496 w 3564238"/>
              <a:gd name="connsiteY2" fmla="*/ 0 h 687424"/>
              <a:gd name="connsiteX3" fmla="*/ 3564238 w 3564238"/>
              <a:gd name="connsiteY3" fmla="*/ 68742 h 687424"/>
              <a:gd name="connsiteX4" fmla="*/ 3564238 w 3564238"/>
              <a:gd name="connsiteY4" fmla="*/ 618682 h 687424"/>
              <a:gd name="connsiteX5" fmla="*/ 3495496 w 3564238"/>
              <a:gd name="connsiteY5" fmla="*/ 687424 h 687424"/>
              <a:gd name="connsiteX6" fmla="*/ 68742 w 3564238"/>
              <a:gd name="connsiteY6" fmla="*/ 687424 h 687424"/>
              <a:gd name="connsiteX7" fmla="*/ 0 w 3564238"/>
              <a:gd name="connsiteY7" fmla="*/ 618682 h 687424"/>
              <a:gd name="connsiteX8" fmla="*/ 0 w 3564238"/>
              <a:gd name="connsiteY8" fmla="*/ 68742 h 687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64238" h="687424">
                <a:moveTo>
                  <a:pt x="0" y="68742"/>
                </a:moveTo>
                <a:cubicBezTo>
                  <a:pt x="0" y="30777"/>
                  <a:pt x="30777" y="0"/>
                  <a:pt x="68742" y="0"/>
                </a:cubicBezTo>
                <a:lnTo>
                  <a:pt x="3495496" y="0"/>
                </a:lnTo>
                <a:cubicBezTo>
                  <a:pt x="3533461" y="0"/>
                  <a:pt x="3564238" y="30777"/>
                  <a:pt x="3564238" y="68742"/>
                </a:cubicBezTo>
                <a:lnTo>
                  <a:pt x="3564238" y="618682"/>
                </a:lnTo>
                <a:cubicBezTo>
                  <a:pt x="3564238" y="656647"/>
                  <a:pt x="3533461" y="687424"/>
                  <a:pt x="3495496" y="687424"/>
                </a:cubicBezTo>
                <a:lnTo>
                  <a:pt x="68742" y="687424"/>
                </a:lnTo>
                <a:cubicBezTo>
                  <a:pt x="30777" y="687424"/>
                  <a:pt x="0" y="656647"/>
                  <a:pt x="0" y="618682"/>
                </a:cubicBezTo>
                <a:lnTo>
                  <a:pt x="0" y="68742"/>
                </a:ln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2864" tIns="102864" rIns="102864" bIns="102864" numCol="1" spcCol="1778" anchor="ctr" anchorCtr="0">
            <a:noAutofit/>
          </a:bodyPr>
          <a:lstStyle/>
          <a:p>
            <a:pPr algn="ctr" defTabSz="871220">
              <a:lnSpc>
                <a:spcPct val="90000"/>
              </a:lnSpc>
              <a:spcAft>
                <a:spcPct val="35000"/>
              </a:spcAft>
            </a:pPr>
            <a:r>
              <a:rPr lang="pt-BR" sz="2000" dirty="0" smtClean="0">
                <a:latin typeface="Arial Narrow" pitchFamily="34" charset="0"/>
              </a:rPr>
              <a:t>BIBLIOTECA</a:t>
            </a:r>
            <a:endParaRPr lang="pt-BR" sz="2000" b="1" dirty="0" smtClean="0">
              <a:latin typeface="Arial Narrow" pitchFamily="34" charset="0"/>
            </a:endParaRPr>
          </a:p>
          <a:p>
            <a:pPr algn="ctr" defTabSz="871220">
              <a:lnSpc>
                <a:spcPct val="90000"/>
              </a:lnSpc>
              <a:spcAft>
                <a:spcPct val="35000"/>
              </a:spcAft>
            </a:pPr>
            <a:r>
              <a:rPr lang="pt-BR" sz="2000" b="1" dirty="0" smtClean="0">
                <a:latin typeface="Arial Narrow" pitchFamily="34" charset="0"/>
              </a:rPr>
              <a:t>Empréstimo de </a:t>
            </a:r>
            <a:r>
              <a:rPr lang="pt-BR" sz="2000" b="1" dirty="0" err="1" smtClean="0">
                <a:latin typeface="Arial Narrow" pitchFamily="34" charset="0"/>
              </a:rPr>
              <a:t>netbook</a:t>
            </a:r>
            <a:endParaRPr lang="pt-BR" sz="2000" dirty="0" smtClean="0">
              <a:latin typeface="Arial Narrow" pitchFamily="34" charset="0"/>
            </a:endParaRPr>
          </a:p>
        </p:txBody>
      </p:sp>
      <p:sp>
        <p:nvSpPr>
          <p:cNvPr id="14" name="Forma livre 13"/>
          <p:cNvSpPr/>
          <p:nvPr/>
        </p:nvSpPr>
        <p:spPr>
          <a:xfrm>
            <a:off x="1900206" y="5300666"/>
            <a:ext cx="2422274" cy="1800238"/>
          </a:xfrm>
          <a:custGeom>
            <a:avLst/>
            <a:gdLst>
              <a:gd name="connsiteX0" fmla="*/ 0 w 1730196"/>
              <a:gd name="connsiteY0" fmla="*/ 80005 h 800050"/>
              <a:gd name="connsiteX1" fmla="*/ 80005 w 1730196"/>
              <a:gd name="connsiteY1" fmla="*/ 0 h 800050"/>
              <a:gd name="connsiteX2" fmla="*/ 1650191 w 1730196"/>
              <a:gd name="connsiteY2" fmla="*/ 0 h 800050"/>
              <a:gd name="connsiteX3" fmla="*/ 1730196 w 1730196"/>
              <a:gd name="connsiteY3" fmla="*/ 80005 h 800050"/>
              <a:gd name="connsiteX4" fmla="*/ 1730196 w 1730196"/>
              <a:gd name="connsiteY4" fmla="*/ 720045 h 800050"/>
              <a:gd name="connsiteX5" fmla="*/ 1650191 w 1730196"/>
              <a:gd name="connsiteY5" fmla="*/ 800050 h 800050"/>
              <a:gd name="connsiteX6" fmla="*/ 80005 w 1730196"/>
              <a:gd name="connsiteY6" fmla="*/ 800050 h 800050"/>
              <a:gd name="connsiteX7" fmla="*/ 0 w 1730196"/>
              <a:gd name="connsiteY7" fmla="*/ 720045 h 800050"/>
              <a:gd name="connsiteX8" fmla="*/ 0 w 1730196"/>
              <a:gd name="connsiteY8" fmla="*/ 80005 h 8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30196" h="800050">
                <a:moveTo>
                  <a:pt x="0" y="80005"/>
                </a:moveTo>
                <a:cubicBezTo>
                  <a:pt x="0" y="35819"/>
                  <a:pt x="35819" y="0"/>
                  <a:pt x="80005" y="0"/>
                </a:cubicBezTo>
                <a:lnTo>
                  <a:pt x="1650191" y="0"/>
                </a:lnTo>
                <a:cubicBezTo>
                  <a:pt x="1694377" y="0"/>
                  <a:pt x="1730196" y="35819"/>
                  <a:pt x="1730196" y="80005"/>
                </a:cubicBezTo>
                <a:lnTo>
                  <a:pt x="1730196" y="720045"/>
                </a:lnTo>
                <a:cubicBezTo>
                  <a:pt x="1730196" y="764231"/>
                  <a:pt x="1694377" y="800050"/>
                  <a:pt x="1650191" y="800050"/>
                </a:cubicBezTo>
                <a:lnTo>
                  <a:pt x="80005" y="800050"/>
                </a:lnTo>
                <a:cubicBezTo>
                  <a:pt x="35819" y="800050"/>
                  <a:pt x="0" y="764231"/>
                  <a:pt x="0" y="720045"/>
                </a:cubicBezTo>
                <a:lnTo>
                  <a:pt x="0" y="8000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482" tIns="107482" rIns="107482" bIns="107482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Conferir se tem reserva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16" name="Forma livre 15"/>
          <p:cNvSpPr/>
          <p:nvPr/>
        </p:nvSpPr>
        <p:spPr>
          <a:xfrm>
            <a:off x="1900206" y="2900350"/>
            <a:ext cx="2461435" cy="180023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Apresentar  o cartão de identificação ou documento com foto</a:t>
            </a:r>
            <a:endParaRPr lang="pt-BR" sz="2000" dirty="0">
              <a:latin typeface="Arial Narrow" pitchFamily="34" charset="0"/>
            </a:endParaRPr>
          </a:p>
        </p:txBody>
      </p:sp>
      <p:cxnSp>
        <p:nvCxnSpPr>
          <p:cNvPr id="200" name="Conector de seta reta 199"/>
          <p:cNvCxnSpPr/>
          <p:nvPr/>
        </p:nvCxnSpPr>
        <p:spPr>
          <a:xfrm>
            <a:off x="10337030" y="2675667"/>
            <a:ext cx="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Seta para baixo 55"/>
          <p:cNvSpPr/>
          <p:nvPr/>
        </p:nvSpPr>
        <p:spPr>
          <a:xfrm>
            <a:off x="3100365" y="1300139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23" name="Seta para baixo 22"/>
          <p:cNvSpPr/>
          <p:nvPr/>
        </p:nvSpPr>
        <p:spPr>
          <a:xfrm>
            <a:off x="4200510" y="3800469"/>
            <a:ext cx="200026" cy="220742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cxnSp>
        <p:nvCxnSpPr>
          <p:cNvPr id="20" name="Conector reto 19"/>
          <p:cNvCxnSpPr/>
          <p:nvPr/>
        </p:nvCxnSpPr>
        <p:spPr>
          <a:xfrm rot="5400000">
            <a:off x="2201357" y="4399436"/>
            <a:ext cx="8001056" cy="222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5" name="Seta para a direita 24"/>
          <p:cNvSpPr/>
          <p:nvPr/>
        </p:nvSpPr>
        <p:spPr>
          <a:xfrm>
            <a:off x="6200773" y="400019"/>
            <a:ext cx="300040" cy="100013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 spc="-210" dirty="0"/>
          </a:p>
        </p:txBody>
      </p:sp>
      <p:cxnSp>
        <p:nvCxnSpPr>
          <p:cNvPr id="26" name="Conector reto 25"/>
          <p:cNvCxnSpPr/>
          <p:nvPr/>
        </p:nvCxnSpPr>
        <p:spPr>
          <a:xfrm flipV="1">
            <a:off x="4300523" y="8401075"/>
            <a:ext cx="1900251" cy="932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1" name="Forma livre 30"/>
          <p:cNvSpPr/>
          <p:nvPr/>
        </p:nvSpPr>
        <p:spPr>
          <a:xfrm>
            <a:off x="1900206" y="7600969"/>
            <a:ext cx="2422274" cy="1800238"/>
          </a:xfrm>
          <a:custGeom>
            <a:avLst/>
            <a:gdLst>
              <a:gd name="connsiteX0" fmla="*/ 0 w 1730196"/>
              <a:gd name="connsiteY0" fmla="*/ 80005 h 800050"/>
              <a:gd name="connsiteX1" fmla="*/ 80005 w 1730196"/>
              <a:gd name="connsiteY1" fmla="*/ 0 h 800050"/>
              <a:gd name="connsiteX2" fmla="*/ 1650191 w 1730196"/>
              <a:gd name="connsiteY2" fmla="*/ 0 h 800050"/>
              <a:gd name="connsiteX3" fmla="*/ 1730196 w 1730196"/>
              <a:gd name="connsiteY3" fmla="*/ 80005 h 800050"/>
              <a:gd name="connsiteX4" fmla="*/ 1730196 w 1730196"/>
              <a:gd name="connsiteY4" fmla="*/ 720045 h 800050"/>
              <a:gd name="connsiteX5" fmla="*/ 1650191 w 1730196"/>
              <a:gd name="connsiteY5" fmla="*/ 800050 h 800050"/>
              <a:gd name="connsiteX6" fmla="*/ 80005 w 1730196"/>
              <a:gd name="connsiteY6" fmla="*/ 800050 h 800050"/>
              <a:gd name="connsiteX7" fmla="*/ 0 w 1730196"/>
              <a:gd name="connsiteY7" fmla="*/ 720045 h 800050"/>
              <a:gd name="connsiteX8" fmla="*/ 0 w 1730196"/>
              <a:gd name="connsiteY8" fmla="*/ 80005 h 8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30196" h="800050">
                <a:moveTo>
                  <a:pt x="0" y="80005"/>
                </a:moveTo>
                <a:cubicBezTo>
                  <a:pt x="0" y="35819"/>
                  <a:pt x="35819" y="0"/>
                  <a:pt x="80005" y="0"/>
                </a:cubicBezTo>
                <a:lnTo>
                  <a:pt x="1650191" y="0"/>
                </a:lnTo>
                <a:cubicBezTo>
                  <a:pt x="1694377" y="0"/>
                  <a:pt x="1730196" y="35819"/>
                  <a:pt x="1730196" y="80005"/>
                </a:cubicBezTo>
                <a:lnTo>
                  <a:pt x="1730196" y="720045"/>
                </a:lnTo>
                <a:cubicBezTo>
                  <a:pt x="1730196" y="764231"/>
                  <a:pt x="1694377" y="800050"/>
                  <a:pt x="1650191" y="800050"/>
                </a:cubicBezTo>
                <a:lnTo>
                  <a:pt x="80005" y="800050"/>
                </a:lnTo>
                <a:cubicBezTo>
                  <a:pt x="35819" y="800050"/>
                  <a:pt x="0" y="764231"/>
                  <a:pt x="0" y="720045"/>
                </a:cubicBezTo>
                <a:lnTo>
                  <a:pt x="0" y="8000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482" tIns="107482" rIns="107482" bIns="107482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Realizar o empréstimo e imprimir o comprovante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32" name="Forma livre 31"/>
          <p:cNvSpPr/>
          <p:nvPr/>
        </p:nvSpPr>
        <p:spPr>
          <a:xfrm>
            <a:off x="1200113" y="1700191"/>
            <a:ext cx="4300568" cy="700092"/>
          </a:xfrm>
          <a:custGeom>
            <a:avLst/>
            <a:gdLst>
              <a:gd name="connsiteX0" fmla="*/ 0 w 3564238"/>
              <a:gd name="connsiteY0" fmla="*/ 68742 h 687424"/>
              <a:gd name="connsiteX1" fmla="*/ 68742 w 3564238"/>
              <a:gd name="connsiteY1" fmla="*/ 0 h 687424"/>
              <a:gd name="connsiteX2" fmla="*/ 3495496 w 3564238"/>
              <a:gd name="connsiteY2" fmla="*/ 0 h 687424"/>
              <a:gd name="connsiteX3" fmla="*/ 3564238 w 3564238"/>
              <a:gd name="connsiteY3" fmla="*/ 68742 h 687424"/>
              <a:gd name="connsiteX4" fmla="*/ 3564238 w 3564238"/>
              <a:gd name="connsiteY4" fmla="*/ 618682 h 687424"/>
              <a:gd name="connsiteX5" fmla="*/ 3495496 w 3564238"/>
              <a:gd name="connsiteY5" fmla="*/ 687424 h 687424"/>
              <a:gd name="connsiteX6" fmla="*/ 68742 w 3564238"/>
              <a:gd name="connsiteY6" fmla="*/ 687424 h 687424"/>
              <a:gd name="connsiteX7" fmla="*/ 0 w 3564238"/>
              <a:gd name="connsiteY7" fmla="*/ 618682 h 687424"/>
              <a:gd name="connsiteX8" fmla="*/ 0 w 3564238"/>
              <a:gd name="connsiteY8" fmla="*/ 68742 h 687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64238" h="687424">
                <a:moveTo>
                  <a:pt x="0" y="68742"/>
                </a:moveTo>
                <a:cubicBezTo>
                  <a:pt x="0" y="30777"/>
                  <a:pt x="30777" y="0"/>
                  <a:pt x="68742" y="0"/>
                </a:cubicBezTo>
                <a:lnTo>
                  <a:pt x="3495496" y="0"/>
                </a:lnTo>
                <a:cubicBezTo>
                  <a:pt x="3533461" y="0"/>
                  <a:pt x="3564238" y="30777"/>
                  <a:pt x="3564238" y="68742"/>
                </a:cubicBezTo>
                <a:lnTo>
                  <a:pt x="3564238" y="618682"/>
                </a:lnTo>
                <a:cubicBezTo>
                  <a:pt x="3564238" y="656647"/>
                  <a:pt x="3533461" y="687424"/>
                  <a:pt x="3495496" y="687424"/>
                </a:cubicBezTo>
                <a:lnTo>
                  <a:pt x="68742" y="687424"/>
                </a:lnTo>
                <a:cubicBezTo>
                  <a:pt x="30777" y="687424"/>
                  <a:pt x="0" y="656647"/>
                  <a:pt x="0" y="618682"/>
                </a:cubicBezTo>
                <a:lnTo>
                  <a:pt x="0" y="68742"/>
                </a:lnTo>
                <a:close/>
              </a:path>
            </a:pathLst>
          </a:cu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2864" tIns="102864" rIns="102864" bIns="102864" numCol="1" spcCol="1778" anchor="ctr" anchorCtr="0">
            <a:noAutofit/>
          </a:bodyPr>
          <a:lstStyle/>
          <a:p>
            <a:pPr algn="ctr" defTabSz="871220">
              <a:lnSpc>
                <a:spcPct val="90000"/>
              </a:lnSpc>
              <a:spcAft>
                <a:spcPct val="35000"/>
              </a:spcAft>
            </a:pPr>
            <a:r>
              <a:rPr lang="pt-BR" sz="2000" b="1" dirty="0" smtClean="0">
                <a:latin typeface="Arial Narrow" pitchFamily="34" charset="0"/>
              </a:rPr>
              <a:t>Empréstimo normal</a:t>
            </a:r>
          </a:p>
        </p:txBody>
      </p:sp>
      <p:sp>
        <p:nvSpPr>
          <p:cNvPr id="33" name="Seta para baixo 32"/>
          <p:cNvSpPr/>
          <p:nvPr/>
        </p:nvSpPr>
        <p:spPr>
          <a:xfrm>
            <a:off x="3100365" y="2500297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34" name="Seta para baixo 33"/>
          <p:cNvSpPr/>
          <p:nvPr/>
        </p:nvSpPr>
        <p:spPr>
          <a:xfrm>
            <a:off x="3000351" y="4800601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35" name="Seta para baixo 34"/>
          <p:cNvSpPr/>
          <p:nvPr/>
        </p:nvSpPr>
        <p:spPr>
          <a:xfrm>
            <a:off x="2900338" y="7200918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41" name="Forma livre 40"/>
          <p:cNvSpPr/>
          <p:nvPr/>
        </p:nvSpPr>
        <p:spPr>
          <a:xfrm>
            <a:off x="6800853" y="199993"/>
            <a:ext cx="4300568" cy="700092"/>
          </a:xfrm>
          <a:custGeom>
            <a:avLst/>
            <a:gdLst>
              <a:gd name="connsiteX0" fmla="*/ 0 w 3564238"/>
              <a:gd name="connsiteY0" fmla="*/ 68742 h 687424"/>
              <a:gd name="connsiteX1" fmla="*/ 68742 w 3564238"/>
              <a:gd name="connsiteY1" fmla="*/ 0 h 687424"/>
              <a:gd name="connsiteX2" fmla="*/ 3495496 w 3564238"/>
              <a:gd name="connsiteY2" fmla="*/ 0 h 687424"/>
              <a:gd name="connsiteX3" fmla="*/ 3564238 w 3564238"/>
              <a:gd name="connsiteY3" fmla="*/ 68742 h 687424"/>
              <a:gd name="connsiteX4" fmla="*/ 3564238 w 3564238"/>
              <a:gd name="connsiteY4" fmla="*/ 618682 h 687424"/>
              <a:gd name="connsiteX5" fmla="*/ 3495496 w 3564238"/>
              <a:gd name="connsiteY5" fmla="*/ 687424 h 687424"/>
              <a:gd name="connsiteX6" fmla="*/ 68742 w 3564238"/>
              <a:gd name="connsiteY6" fmla="*/ 687424 h 687424"/>
              <a:gd name="connsiteX7" fmla="*/ 0 w 3564238"/>
              <a:gd name="connsiteY7" fmla="*/ 618682 h 687424"/>
              <a:gd name="connsiteX8" fmla="*/ 0 w 3564238"/>
              <a:gd name="connsiteY8" fmla="*/ 68742 h 687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64238" h="687424">
                <a:moveTo>
                  <a:pt x="0" y="68742"/>
                </a:moveTo>
                <a:cubicBezTo>
                  <a:pt x="0" y="30777"/>
                  <a:pt x="30777" y="0"/>
                  <a:pt x="68742" y="0"/>
                </a:cubicBezTo>
                <a:lnTo>
                  <a:pt x="3495496" y="0"/>
                </a:lnTo>
                <a:cubicBezTo>
                  <a:pt x="3533461" y="0"/>
                  <a:pt x="3564238" y="30777"/>
                  <a:pt x="3564238" y="68742"/>
                </a:cubicBezTo>
                <a:lnTo>
                  <a:pt x="3564238" y="618682"/>
                </a:lnTo>
                <a:cubicBezTo>
                  <a:pt x="3564238" y="656647"/>
                  <a:pt x="3533461" y="687424"/>
                  <a:pt x="3495496" y="687424"/>
                </a:cubicBezTo>
                <a:lnTo>
                  <a:pt x="68742" y="687424"/>
                </a:lnTo>
                <a:cubicBezTo>
                  <a:pt x="30777" y="687424"/>
                  <a:pt x="0" y="656647"/>
                  <a:pt x="0" y="618682"/>
                </a:cubicBezTo>
                <a:lnTo>
                  <a:pt x="0" y="68742"/>
                </a:lnTo>
                <a:close/>
              </a:path>
            </a:pathLst>
          </a:cu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2864" tIns="102864" rIns="102864" bIns="102864" numCol="1" spcCol="1778" anchor="ctr" anchorCtr="0">
            <a:noAutofit/>
          </a:bodyPr>
          <a:lstStyle/>
          <a:p>
            <a:pPr algn="ctr" defTabSz="871220">
              <a:lnSpc>
                <a:spcPct val="90000"/>
              </a:lnSpc>
              <a:spcAft>
                <a:spcPct val="35000"/>
              </a:spcAft>
            </a:pPr>
            <a:r>
              <a:rPr lang="pt-BR" sz="2000" b="1" dirty="0" smtClean="0">
                <a:latin typeface="Arial Narrow" pitchFamily="34" charset="0"/>
              </a:rPr>
              <a:t>Empréstimo especial</a:t>
            </a:r>
          </a:p>
        </p:txBody>
      </p:sp>
      <p:sp>
        <p:nvSpPr>
          <p:cNvPr id="42" name="Forma livre 41"/>
          <p:cNvSpPr/>
          <p:nvPr/>
        </p:nvSpPr>
        <p:spPr>
          <a:xfrm>
            <a:off x="7600959" y="1600178"/>
            <a:ext cx="2461435" cy="180023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Apresentar  o cartão de identificação ou documento com foto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43" name="Seta para baixo 42"/>
          <p:cNvSpPr/>
          <p:nvPr/>
        </p:nvSpPr>
        <p:spPr>
          <a:xfrm>
            <a:off x="8701104" y="1100113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44" name="Forma livre 43"/>
          <p:cNvSpPr/>
          <p:nvPr/>
        </p:nvSpPr>
        <p:spPr>
          <a:xfrm>
            <a:off x="7600959" y="4000494"/>
            <a:ext cx="2422274" cy="1800238"/>
          </a:xfrm>
          <a:custGeom>
            <a:avLst/>
            <a:gdLst>
              <a:gd name="connsiteX0" fmla="*/ 0 w 1730196"/>
              <a:gd name="connsiteY0" fmla="*/ 80005 h 800050"/>
              <a:gd name="connsiteX1" fmla="*/ 80005 w 1730196"/>
              <a:gd name="connsiteY1" fmla="*/ 0 h 800050"/>
              <a:gd name="connsiteX2" fmla="*/ 1650191 w 1730196"/>
              <a:gd name="connsiteY2" fmla="*/ 0 h 800050"/>
              <a:gd name="connsiteX3" fmla="*/ 1730196 w 1730196"/>
              <a:gd name="connsiteY3" fmla="*/ 80005 h 800050"/>
              <a:gd name="connsiteX4" fmla="*/ 1730196 w 1730196"/>
              <a:gd name="connsiteY4" fmla="*/ 720045 h 800050"/>
              <a:gd name="connsiteX5" fmla="*/ 1650191 w 1730196"/>
              <a:gd name="connsiteY5" fmla="*/ 800050 h 800050"/>
              <a:gd name="connsiteX6" fmla="*/ 80005 w 1730196"/>
              <a:gd name="connsiteY6" fmla="*/ 800050 h 800050"/>
              <a:gd name="connsiteX7" fmla="*/ 0 w 1730196"/>
              <a:gd name="connsiteY7" fmla="*/ 720045 h 800050"/>
              <a:gd name="connsiteX8" fmla="*/ 0 w 1730196"/>
              <a:gd name="connsiteY8" fmla="*/ 80005 h 8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30196" h="800050">
                <a:moveTo>
                  <a:pt x="0" y="80005"/>
                </a:moveTo>
                <a:cubicBezTo>
                  <a:pt x="0" y="35819"/>
                  <a:pt x="35819" y="0"/>
                  <a:pt x="80005" y="0"/>
                </a:cubicBezTo>
                <a:lnTo>
                  <a:pt x="1650191" y="0"/>
                </a:lnTo>
                <a:cubicBezTo>
                  <a:pt x="1694377" y="0"/>
                  <a:pt x="1730196" y="35819"/>
                  <a:pt x="1730196" y="80005"/>
                </a:cubicBezTo>
                <a:lnTo>
                  <a:pt x="1730196" y="720045"/>
                </a:lnTo>
                <a:cubicBezTo>
                  <a:pt x="1730196" y="764231"/>
                  <a:pt x="1694377" y="800050"/>
                  <a:pt x="1650191" y="800050"/>
                </a:cubicBezTo>
                <a:lnTo>
                  <a:pt x="80005" y="800050"/>
                </a:lnTo>
                <a:cubicBezTo>
                  <a:pt x="35819" y="800050"/>
                  <a:pt x="0" y="764231"/>
                  <a:pt x="0" y="720045"/>
                </a:cubicBezTo>
                <a:lnTo>
                  <a:pt x="0" y="8000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482" tIns="107482" rIns="107482" bIns="107482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Perguntar o aluno até que horas será o empréstimo e digitar no sistema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45" name="Forma livre 44"/>
          <p:cNvSpPr/>
          <p:nvPr/>
        </p:nvSpPr>
        <p:spPr>
          <a:xfrm>
            <a:off x="7600959" y="6500824"/>
            <a:ext cx="2422274" cy="1800238"/>
          </a:xfrm>
          <a:custGeom>
            <a:avLst/>
            <a:gdLst>
              <a:gd name="connsiteX0" fmla="*/ 0 w 1730196"/>
              <a:gd name="connsiteY0" fmla="*/ 80005 h 800050"/>
              <a:gd name="connsiteX1" fmla="*/ 80005 w 1730196"/>
              <a:gd name="connsiteY1" fmla="*/ 0 h 800050"/>
              <a:gd name="connsiteX2" fmla="*/ 1650191 w 1730196"/>
              <a:gd name="connsiteY2" fmla="*/ 0 h 800050"/>
              <a:gd name="connsiteX3" fmla="*/ 1730196 w 1730196"/>
              <a:gd name="connsiteY3" fmla="*/ 80005 h 800050"/>
              <a:gd name="connsiteX4" fmla="*/ 1730196 w 1730196"/>
              <a:gd name="connsiteY4" fmla="*/ 720045 h 800050"/>
              <a:gd name="connsiteX5" fmla="*/ 1650191 w 1730196"/>
              <a:gd name="connsiteY5" fmla="*/ 800050 h 800050"/>
              <a:gd name="connsiteX6" fmla="*/ 80005 w 1730196"/>
              <a:gd name="connsiteY6" fmla="*/ 800050 h 800050"/>
              <a:gd name="connsiteX7" fmla="*/ 0 w 1730196"/>
              <a:gd name="connsiteY7" fmla="*/ 720045 h 800050"/>
              <a:gd name="connsiteX8" fmla="*/ 0 w 1730196"/>
              <a:gd name="connsiteY8" fmla="*/ 80005 h 8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30196" h="800050">
                <a:moveTo>
                  <a:pt x="0" y="80005"/>
                </a:moveTo>
                <a:cubicBezTo>
                  <a:pt x="0" y="35819"/>
                  <a:pt x="35819" y="0"/>
                  <a:pt x="80005" y="0"/>
                </a:cubicBezTo>
                <a:lnTo>
                  <a:pt x="1650191" y="0"/>
                </a:lnTo>
                <a:cubicBezTo>
                  <a:pt x="1694377" y="0"/>
                  <a:pt x="1730196" y="35819"/>
                  <a:pt x="1730196" y="80005"/>
                </a:cubicBezTo>
                <a:lnTo>
                  <a:pt x="1730196" y="720045"/>
                </a:lnTo>
                <a:cubicBezTo>
                  <a:pt x="1730196" y="764231"/>
                  <a:pt x="1694377" y="800050"/>
                  <a:pt x="1650191" y="800050"/>
                </a:cubicBezTo>
                <a:lnTo>
                  <a:pt x="80005" y="800050"/>
                </a:lnTo>
                <a:cubicBezTo>
                  <a:pt x="35819" y="800050"/>
                  <a:pt x="0" y="764231"/>
                  <a:pt x="0" y="720045"/>
                </a:cubicBezTo>
                <a:lnTo>
                  <a:pt x="0" y="8000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482" tIns="107482" rIns="107482" bIns="107482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Realizar o empréstimo e imprimir o comprovante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46" name="Seta para baixo 45"/>
          <p:cNvSpPr/>
          <p:nvPr/>
        </p:nvSpPr>
        <p:spPr>
          <a:xfrm>
            <a:off x="8701104" y="3600443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47" name="Seta para baixo 46"/>
          <p:cNvSpPr/>
          <p:nvPr/>
        </p:nvSpPr>
        <p:spPr>
          <a:xfrm>
            <a:off x="8601091" y="6000759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87622C-E40B-45D1-8F63-B14859A651B7}" type="slidenum">
              <a:rPr lang="pt-BR" smtClean="0"/>
              <a:pPr>
                <a:defRPr/>
              </a:pPr>
              <a:t>50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a livre 7"/>
          <p:cNvSpPr/>
          <p:nvPr/>
        </p:nvSpPr>
        <p:spPr>
          <a:xfrm>
            <a:off x="4482701" y="357156"/>
            <a:ext cx="4989933" cy="962394"/>
          </a:xfrm>
          <a:custGeom>
            <a:avLst/>
            <a:gdLst>
              <a:gd name="connsiteX0" fmla="*/ 0 w 3564238"/>
              <a:gd name="connsiteY0" fmla="*/ 68742 h 687424"/>
              <a:gd name="connsiteX1" fmla="*/ 68742 w 3564238"/>
              <a:gd name="connsiteY1" fmla="*/ 0 h 687424"/>
              <a:gd name="connsiteX2" fmla="*/ 3495496 w 3564238"/>
              <a:gd name="connsiteY2" fmla="*/ 0 h 687424"/>
              <a:gd name="connsiteX3" fmla="*/ 3564238 w 3564238"/>
              <a:gd name="connsiteY3" fmla="*/ 68742 h 687424"/>
              <a:gd name="connsiteX4" fmla="*/ 3564238 w 3564238"/>
              <a:gd name="connsiteY4" fmla="*/ 618682 h 687424"/>
              <a:gd name="connsiteX5" fmla="*/ 3495496 w 3564238"/>
              <a:gd name="connsiteY5" fmla="*/ 687424 h 687424"/>
              <a:gd name="connsiteX6" fmla="*/ 68742 w 3564238"/>
              <a:gd name="connsiteY6" fmla="*/ 687424 h 687424"/>
              <a:gd name="connsiteX7" fmla="*/ 0 w 3564238"/>
              <a:gd name="connsiteY7" fmla="*/ 618682 h 687424"/>
              <a:gd name="connsiteX8" fmla="*/ 0 w 3564238"/>
              <a:gd name="connsiteY8" fmla="*/ 68742 h 687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64238" h="687424">
                <a:moveTo>
                  <a:pt x="0" y="68742"/>
                </a:moveTo>
                <a:cubicBezTo>
                  <a:pt x="0" y="30777"/>
                  <a:pt x="30777" y="0"/>
                  <a:pt x="68742" y="0"/>
                </a:cubicBezTo>
                <a:lnTo>
                  <a:pt x="3495496" y="0"/>
                </a:lnTo>
                <a:cubicBezTo>
                  <a:pt x="3533461" y="0"/>
                  <a:pt x="3564238" y="30777"/>
                  <a:pt x="3564238" y="68742"/>
                </a:cubicBezTo>
                <a:lnTo>
                  <a:pt x="3564238" y="618682"/>
                </a:lnTo>
                <a:cubicBezTo>
                  <a:pt x="3564238" y="656647"/>
                  <a:pt x="3533461" y="687424"/>
                  <a:pt x="3495496" y="687424"/>
                </a:cubicBezTo>
                <a:lnTo>
                  <a:pt x="68742" y="687424"/>
                </a:lnTo>
                <a:cubicBezTo>
                  <a:pt x="30777" y="687424"/>
                  <a:pt x="0" y="656647"/>
                  <a:pt x="0" y="618682"/>
                </a:cubicBezTo>
                <a:lnTo>
                  <a:pt x="0" y="68742"/>
                </a:ln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2864" tIns="102864" rIns="102864" bIns="102864" numCol="1" spcCol="1778" anchor="ctr" anchorCtr="0">
            <a:noAutofit/>
          </a:bodyPr>
          <a:lstStyle/>
          <a:p>
            <a:pPr algn="ctr" defTabSz="871220">
              <a:lnSpc>
                <a:spcPct val="90000"/>
              </a:lnSpc>
              <a:spcAft>
                <a:spcPct val="35000"/>
              </a:spcAft>
            </a:pPr>
            <a:r>
              <a:rPr lang="pt-BR" sz="2000" dirty="0" smtClean="0">
                <a:latin typeface="Arial Narrow" pitchFamily="34" charset="0"/>
              </a:rPr>
              <a:t>BIBLIOTECA</a:t>
            </a:r>
            <a:endParaRPr lang="pt-BR" sz="2000" b="1" dirty="0" smtClean="0">
              <a:latin typeface="Arial Narrow" pitchFamily="34" charset="0"/>
            </a:endParaRPr>
          </a:p>
          <a:p>
            <a:pPr algn="ctr" defTabSz="871220">
              <a:lnSpc>
                <a:spcPct val="90000"/>
              </a:lnSpc>
              <a:spcAft>
                <a:spcPct val="35000"/>
              </a:spcAft>
            </a:pPr>
            <a:r>
              <a:rPr lang="pt-BR" sz="2000" b="1" dirty="0" smtClean="0">
                <a:latin typeface="Arial Narrow" pitchFamily="34" charset="0"/>
              </a:rPr>
              <a:t>Devolução de </a:t>
            </a:r>
            <a:r>
              <a:rPr lang="pt-BR" sz="2000" b="1" dirty="0" err="1" smtClean="0">
                <a:latin typeface="Arial Narrow" pitchFamily="34" charset="0"/>
              </a:rPr>
              <a:t>netbook</a:t>
            </a:r>
            <a:endParaRPr lang="pt-BR" sz="2000" dirty="0" smtClean="0">
              <a:latin typeface="Arial Narrow" pitchFamily="34" charset="0"/>
            </a:endParaRPr>
          </a:p>
        </p:txBody>
      </p:sp>
      <p:cxnSp>
        <p:nvCxnSpPr>
          <p:cNvPr id="200" name="Conector de seta reta 199"/>
          <p:cNvCxnSpPr/>
          <p:nvPr/>
        </p:nvCxnSpPr>
        <p:spPr>
          <a:xfrm>
            <a:off x="10337030" y="2675667"/>
            <a:ext cx="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Seta para baixo 33"/>
          <p:cNvSpPr/>
          <p:nvPr/>
        </p:nvSpPr>
        <p:spPr>
          <a:xfrm>
            <a:off x="5486070" y="1457302"/>
            <a:ext cx="200026" cy="220742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35" name="Seta para baixo 34"/>
          <p:cNvSpPr/>
          <p:nvPr/>
        </p:nvSpPr>
        <p:spPr>
          <a:xfrm>
            <a:off x="5586083" y="3857619"/>
            <a:ext cx="200026" cy="220742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41" name="Seta para baixo 40"/>
          <p:cNvSpPr/>
          <p:nvPr/>
        </p:nvSpPr>
        <p:spPr>
          <a:xfrm>
            <a:off x="5586083" y="6357949"/>
            <a:ext cx="200026" cy="220742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24" name="Forma livre 23"/>
          <p:cNvSpPr/>
          <p:nvPr/>
        </p:nvSpPr>
        <p:spPr>
          <a:xfrm>
            <a:off x="4585951" y="1857354"/>
            <a:ext cx="2422274" cy="1800238"/>
          </a:xfrm>
          <a:custGeom>
            <a:avLst/>
            <a:gdLst>
              <a:gd name="connsiteX0" fmla="*/ 0 w 1730196"/>
              <a:gd name="connsiteY0" fmla="*/ 80005 h 800050"/>
              <a:gd name="connsiteX1" fmla="*/ 80005 w 1730196"/>
              <a:gd name="connsiteY1" fmla="*/ 0 h 800050"/>
              <a:gd name="connsiteX2" fmla="*/ 1650191 w 1730196"/>
              <a:gd name="connsiteY2" fmla="*/ 0 h 800050"/>
              <a:gd name="connsiteX3" fmla="*/ 1730196 w 1730196"/>
              <a:gd name="connsiteY3" fmla="*/ 80005 h 800050"/>
              <a:gd name="connsiteX4" fmla="*/ 1730196 w 1730196"/>
              <a:gd name="connsiteY4" fmla="*/ 720045 h 800050"/>
              <a:gd name="connsiteX5" fmla="*/ 1650191 w 1730196"/>
              <a:gd name="connsiteY5" fmla="*/ 800050 h 800050"/>
              <a:gd name="connsiteX6" fmla="*/ 80005 w 1730196"/>
              <a:gd name="connsiteY6" fmla="*/ 800050 h 800050"/>
              <a:gd name="connsiteX7" fmla="*/ 0 w 1730196"/>
              <a:gd name="connsiteY7" fmla="*/ 720045 h 800050"/>
              <a:gd name="connsiteX8" fmla="*/ 0 w 1730196"/>
              <a:gd name="connsiteY8" fmla="*/ 80005 h 8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30196" h="800050">
                <a:moveTo>
                  <a:pt x="0" y="80005"/>
                </a:moveTo>
                <a:cubicBezTo>
                  <a:pt x="0" y="35819"/>
                  <a:pt x="35819" y="0"/>
                  <a:pt x="80005" y="0"/>
                </a:cubicBezTo>
                <a:lnTo>
                  <a:pt x="1650191" y="0"/>
                </a:lnTo>
                <a:cubicBezTo>
                  <a:pt x="1694377" y="0"/>
                  <a:pt x="1730196" y="35819"/>
                  <a:pt x="1730196" y="80005"/>
                </a:cubicBezTo>
                <a:lnTo>
                  <a:pt x="1730196" y="720045"/>
                </a:lnTo>
                <a:cubicBezTo>
                  <a:pt x="1730196" y="764231"/>
                  <a:pt x="1694377" y="800050"/>
                  <a:pt x="1650191" y="800050"/>
                </a:cubicBezTo>
                <a:lnTo>
                  <a:pt x="80005" y="800050"/>
                </a:lnTo>
                <a:cubicBezTo>
                  <a:pt x="35819" y="800050"/>
                  <a:pt x="0" y="764231"/>
                  <a:pt x="0" y="720045"/>
                </a:cubicBezTo>
                <a:lnTo>
                  <a:pt x="0" y="8000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482" tIns="107482" rIns="107482" bIns="107482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Conferir o </a:t>
            </a:r>
            <a:r>
              <a:rPr lang="pt-BR" sz="2000" dirty="0" err="1" smtClean="0">
                <a:latin typeface="Arial Narrow" pitchFamily="34" charset="0"/>
              </a:rPr>
              <a:t>netbook</a:t>
            </a:r>
            <a:r>
              <a:rPr lang="pt-BR" sz="2000" dirty="0" smtClean="0">
                <a:latin typeface="Arial Narrow" pitchFamily="34" charset="0"/>
              </a:rPr>
              <a:t> e a pasta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31" name="Forma livre 30"/>
          <p:cNvSpPr/>
          <p:nvPr/>
        </p:nvSpPr>
        <p:spPr>
          <a:xfrm>
            <a:off x="4585951" y="4357684"/>
            <a:ext cx="2422274" cy="1800238"/>
          </a:xfrm>
          <a:custGeom>
            <a:avLst/>
            <a:gdLst>
              <a:gd name="connsiteX0" fmla="*/ 0 w 1730196"/>
              <a:gd name="connsiteY0" fmla="*/ 80005 h 800050"/>
              <a:gd name="connsiteX1" fmla="*/ 80005 w 1730196"/>
              <a:gd name="connsiteY1" fmla="*/ 0 h 800050"/>
              <a:gd name="connsiteX2" fmla="*/ 1650191 w 1730196"/>
              <a:gd name="connsiteY2" fmla="*/ 0 h 800050"/>
              <a:gd name="connsiteX3" fmla="*/ 1730196 w 1730196"/>
              <a:gd name="connsiteY3" fmla="*/ 80005 h 800050"/>
              <a:gd name="connsiteX4" fmla="*/ 1730196 w 1730196"/>
              <a:gd name="connsiteY4" fmla="*/ 720045 h 800050"/>
              <a:gd name="connsiteX5" fmla="*/ 1650191 w 1730196"/>
              <a:gd name="connsiteY5" fmla="*/ 800050 h 800050"/>
              <a:gd name="connsiteX6" fmla="*/ 80005 w 1730196"/>
              <a:gd name="connsiteY6" fmla="*/ 800050 h 800050"/>
              <a:gd name="connsiteX7" fmla="*/ 0 w 1730196"/>
              <a:gd name="connsiteY7" fmla="*/ 720045 h 800050"/>
              <a:gd name="connsiteX8" fmla="*/ 0 w 1730196"/>
              <a:gd name="connsiteY8" fmla="*/ 80005 h 8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30196" h="800050">
                <a:moveTo>
                  <a:pt x="0" y="80005"/>
                </a:moveTo>
                <a:cubicBezTo>
                  <a:pt x="0" y="35819"/>
                  <a:pt x="35819" y="0"/>
                  <a:pt x="80005" y="0"/>
                </a:cubicBezTo>
                <a:lnTo>
                  <a:pt x="1650191" y="0"/>
                </a:lnTo>
                <a:cubicBezTo>
                  <a:pt x="1694377" y="0"/>
                  <a:pt x="1730196" y="35819"/>
                  <a:pt x="1730196" y="80005"/>
                </a:cubicBezTo>
                <a:lnTo>
                  <a:pt x="1730196" y="720045"/>
                </a:lnTo>
                <a:cubicBezTo>
                  <a:pt x="1730196" y="764231"/>
                  <a:pt x="1694377" y="800050"/>
                  <a:pt x="1650191" y="800050"/>
                </a:cubicBezTo>
                <a:lnTo>
                  <a:pt x="80005" y="800050"/>
                </a:lnTo>
                <a:cubicBezTo>
                  <a:pt x="35819" y="800050"/>
                  <a:pt x="0" y="764231"/>
                  <a:pt x="0" y="720045"/>
                </a:cubicBezTo>
                <a:lnTo>
                  <a:pt x="0" y="8000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482" tIns="107482" rIns="107482" bIns="107482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Ligar e realizar o procedimento  para limpar todos os dados  do usuário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32" name="Forma livre 31"/>
          <p:cNvSpPr/>
          <p:nvPr/>
        </p:nvSpPr>
        <p:spPr>
          <a:xfrm>
            <a:off x="4685964" y="6858014"/>
            <a:ext cx="2422274" cy="1800238"/>
          </a:xfrm>
          <a:custGeom>
            <a:avLst/>
            <a:gdLst>
              <a:gd name="connsiteX0" fmla="*/ 0 w 1730196"/>
              <a:gd name="connsiteY0" fmla="*/ 80005 h 800050"/>
              <a:gd name="connsiteX1" fmla="*/ 80005 w 1730196"/>
              <a:gd name="connsiteY1" fmla="*/ 0 h 800050"/>
              <a:gd name="connsiteX2" fmla="*/ 1650191 w 1730196"/>
              <a:gd name="connsiteY2" fmla="*/ 0 h 800050"/>
              <a:gd name="connsiteX3" fmla="*/ 1730196 w 1730196"/>
              <a:gd name="connsiteY3" fmla="*/ 80005 h 800050"/>
              <a:gd name="connsiteX4" fmla="*/ 1730196 w 1730196"/>
              <a:gd name="connsiteY4" fmla="*/ 720045 h 800050"/>
              <a:gd name="connsiteX5" fmla="*/ 1650191 w 1730196"/>
              <a:gd name="connsiteY5" fmla="*/ 800050 h 800050"/>
              <a:gd name="connsiteX6" fmla="*/ 80005 w 1730196"/>
              <a:gd name="connsiteY6" fmla="*/ 800050 h 800050"/>
              <a:gd name="connsiteX7" fmla="*/ 0 w 1730196"/>
              <a:gd name="connsiteY7" fmla="*/ 720045 h 800050"/>
              <a:gd name="connsiteX8" fmla="*/ 0 w 1730196"/>
              <a:gd name="connsiteY8" fmla="*/ 80005 h 8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30196" h="800050">
                <a:moveTo>
                  <a:pt x="0" y="80005"/>
                </a:moveTo>
                <a:cubicBezTo>
                  <a:pt x="0" y="35819"/>
                  <a:pt x="35819" y="0"/>
                  <a:pt x="80005" y="0"/>
                </a:cubicBezTo>
                <a:lnTo>
                  <a:pt x="1650191" y="0"/>
                </a:lnTo>
                <a:cubicBezTo>
                  <a:pt x="1694377" y="0"/>
                  <a:pt x="1730196" y="35819"/>
                  <a:pt x="1730196" y="80005"/>
                </a:cubicBezTo>
                <a:lnTo>
                  <a:pt x="1730196" y="720045"/>
                </a:lnTo>
                <a:cubicBezTo>
                  <a:pt x="1730196" y="764231"/>
                  <a:pt x="1694377" y="800050"/>
                  <a:pt x="1650191" y="800050"/>
                </a:cubicBezTo>
                <a:lnTo>
                  <a:pt x="80005" y="800050"/>
                </a:lnTo>
                <a:cubicBezTo>
                  <a:pt x="35819" y="800050"/>
                  <a:pt x="0" y="764231"/>
                  <a:pt x="0" y="720045"/>
                </a:cubicBezTo>
                <a:lnTo>
                  <a:pt x="0" y="8000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482" tIns="107482" rIns="107482" bIns="107482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Realizar a devolução e imprimir o comprovante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11" name="Espaço Reservado para Número de Slid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87622C-E40B-45D1-8F63-B14859A651B7}" type="slidenum">
              <a:rPr lang="pt-BR" smtClean="0"/>
              <a:pPr>
                <a:defRPr/>
              </a:pPr>
              <a:t>51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a livre 7"/>
          <p:cNvSpPr/>
          <p:nvPr/>
        </p:nvSpPr>
        <p:spPr>
          <a:xfrm>
            <a:off x="796824" y="199993"/>
            <a:ext cx="4989933" cy="962394"/>
          </a:xfrm>
          <a:custGeom>
            <a:avLst/>
            <a:gdLst>
              <a:gd name="connsiteX0" fmla="*/ 0 w 3564238"/>
              <a:gd name="connsiteY0" fmla="*/ 68742 h 687424"/>
              <a:gd name="connsiteX1" fmla="*/ 68742 w 3564238"/>
              <a:gd name="connsiteY1" fmla="*/ 0 h 687424"/>
              <a:gd name="connsiteX2" fmla="*/ 3495496 w 3564238"/>
              <a:gd name="connsiteY2" fmla="*/ 0 h 687424"/>
              <a:gd name="connsiteX3" fmla="*/ 3564238 w 3564238"/>
              <a:gd name="connsiteY3" fmla="*/ 68742 h 687424"/>
              <a:gd name="connsiteX4" fmla="*/ 3564238 w 3564238"/>
              <a:gd name="connsiteY4" fmla="*/ 618682 h 687424"/>
              <a:gd name="connsiteX5" fmla="*/ 3495496 w 3564238"/>
              <a:gd name="connsiteY5" fmla="*/ 687424 h 687424"/>
              <a:gd name="connsiteX6" fmla="*/ 68742 w 3564238"/>
              <a:gd name="connsiteY6" fmla="*/ 687424 h 687424"/>
              <a:gd name="connsiteX7" fmla="*/ 0 w 3564238"/>
              <a:gd name="connsiteY7" fmla="*/ 618682 h 687424"/>
              <a:gd name="connsiteX8" fmla="*/ 0 w 3564238"/>
              <a:gd name="connsiteY8" fmla="*/ 68742 h 687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64238" h="687424">
                <a:moveTo>
                  <a:pt x="0" y="68742"/>
                </a:moveTo>
                <a:cubicBezTo>
                  <a:pt x="0" y="30777"/>
                  <a:pt x="30777" y="0"/>
                  <a:pt x="68742" y="0"/>
                </a:cubicBezTo>
                <a:lnTo>
                  <a:pt x="3495496" y="0"/>
                </a:lnTo>
                <a:cubicBezTo>
                  <a:pt x="3533461" y="0"/>
                  <a:pt x="3564238" y="30777"/>
                  <a:pt x="3564238" y="68742"/>
                </a:cubicBezTo>
                <a:lnTo>
                  <a:pt x="3564238" y="618682"/>
                </a:lnTo>
                <a:cubicBezTo>
                  <a:pt x="3564238" y="656647"/>
                  <a:pt x="3533461" y="687424"/>
                  <a:pt x="3495496" y="687424"/>
                </a:cubicBezTo>
                <a:lnTo>
                  <a:pt x="68742" y="687424"/>
                </a:lnTo>
                <a:cubicBezTo>
                  <a:pt x="30777" y="687424"/>
                  <a:pt x="0" y="656647"/>
                  <a:pt x="0" y="618682"/>
                </a:cubicBezTo>
                <a:lnTo>
                  <a:pt x="0" y="68742"/>
                </a:ln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2864" tIns="102864" rIns="102864" bIns="102864" numCol="1" spcCol="1778" anchor="ctr" anchorCtr="0">
            <a:noAutofit/>
          </a:bodyPr>
          <a:lstStyle/>
          <a:p>
            <a:pPr algn="ctr" defTabSz="871220">
              <a:lnSpc>
                <a:spcPct val="90000"/>
              </a:lnSpc>
              <a:spcAft>
                <a:spcPct val="35000"/>
              </a:spcAft>
            </a:pPr>
            <a:r>
              <a:rPr lang="pt-BR" sz="2000" dirty="0" smtClean="0">
                <a:latin typeface="Arial Narrow" pitchFamily="34" charset="0"/>
              </a:rPr>
              <a:t>BIBLIOTECA</a:t>
            </a:r>
            <a:endParaRPr lang="pt-BR" sz="2000" b="1" dirty="0" smtClean="0">
              <a:latin typeface="Arial Narrow" pitchFamily="34" charset="0"/>
            </a:endParaRPr>
          </a:p>
          <a:p>
            <a:pPr algn="ctr" defTabSz="871220">
              <a:lnSpc>
                <a:spcPct val="90000"/>
              </a:lnSpc>
              <a:spcAft>
                <a:spcPct val="35000"/>
              </a:spcAft>
            </a:pPr>
            <a:r>
              <a:rPr lang="pt-BR" sz="2000" b="1" dirty="0" smtClean="0">
                <a:latin typeface="Arial Narrow" pitchFamily="34" charset="0"/>
              </a:rPr>
              <a:t>Pagamento de multa / até 2017</a:t>
            </a:r>
            <a:endParaRPr lang="pt-BR" sz="2000" dirty="0" smtClean="0">
              <a:latin typeface="Arial Narrow" pitchFamily="34" charset="0"/>
            </a:endParaRPr>
          </a:p>
        </p:txBody>
      </p:sp>
      <p:sp>
        <p:nvSpPr>
          <p:cNvPr id="14" name="Forma livre 13"/>
          <p:cNvSpPr/>
          <p:nvPr/>
        </p:nvSpPr>
        <p:spPr>
          <a:xfrm>
            <a:off x="3400404" y="1900217"/>
            <a:ext cx="2422274" cy="1800238"/>
          </a:xfrm>
          <a:custGeom>
            <a:avLst/>
            <a:gdLst>
              <a:gd name="connsiteX0" fmla="*/ 0 w 1730196"/>
              <a:gd name="connsiteY0" fmla="*/ 80005 h 800050"/>
              <a:gd name="connsiteX1" fmla="*/ 80005 w 1730196"/>
              <a:gd name="connsiteY1" fmla="*/ 0 h 800050"/>
              <a:gd name="connsiteX2" fmla="*/ 1650191 w 1730196"/>
              <a:gd name="connsiteY2" fmla="*/ 0 h 800050"/>
              <a:gd name="connsiteX3" fmla="*/ 1730196 w 1730196"/>
              <a:gd name="connsiteY3" fmla="*/ 80005 h 800050"/>
              <a:gd name="connsiteX4" fmla="*/ 1730196 w 1730196"/>
              <a:gd name="connsiteY4" fmla="*/ 720045 h 800050"/>
              <a:gd name="connsiteX5" fmla="*/ 1650191 w 1730196"/>
              <a:gd name="connsiteY5" fmla="*/ 800050 h 800050"/>
              <a:gd name="connsiteX6" fmla="*/ 80005 w 1730196"/>
              <a:gd name="connsiteY6" fmla="*/ 800050 h 800050"/>
              <a:gd name="connsiteX7" fmla="*/ 0 w 1730196"/>
              <a:gd name="connsiteY7" fmla="*/ 720045 h 800050"/>
              <a:gd name="connsiteX8" fmla="*/ 0 w 1730196"/>
              <a:gd name="connsiteY8" fmla="*/ 80005 h 8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30196" h="800050">
                <a:moveTo>
                  <a:pt x="0" y="80005"/>
                </a:moveTo>
                <a:cubicBezTo>
                  <a:pt x="0" y="35819"/>
                  <a:pt x="35819" y="0"/>
                  <a:pt x="80005" y="0"/>
                </a:cubicBezTo>
                <a:lnTo>
                  <a:pt x="1650191" y="0"/>
                </a:lnTo>
                <a:cubicBezTo>
                  <a:pt x="1694377" y="0"/>
                  <a:pt x="1730196" y="35819"/>
                  <a:pt x="1730196" y="80005"/>
                </a:cubicBezTo>
                <a:lnTo>
                  <a:pt x="1730196" y="720045"/>
                </a:lnTo>
                <a:cubicBezTo>
                  <a:pt x="1730196" y="764231"/>
                  <a:pt x="1694377" y="800050"/>
                  <a:pt x="1650191" y="800050"/>
                </a:cubicBezTo>
                <a:lnTo>
                  <a:pt x="80005" y="800050"/>
                </a:lnTo>
                <a:cubicBezTo>
                  <a:pt x="35819" y="800050"/>
                  <a:pt x="0" y="764231"/>
                  <a:pt x="0" y="720045"/>
                </a:cubicBezTo>
                <a:lnTo>
                  <a:pt x="0" y="8000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482" tIns="107482" rIns="107482" bIns="107482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Conferir as informações do comprovante de pagamento</a:t>
            </a:r>
          </a:p>
        </p:txBody>
      </p:sp>
      <p:sp>
        <p:nvSpPr>
          <p:cNvPr id="16" name="Forma livre 15"/>
          <p:cNvSpPr/>
          <p:nvPr/>
        </p:nvSpPr>
        <p:spPr>
          <a:xfrm>
            <a:off x="600035" y="1900218"/>
            <a:ext cx="2461435" cy="180023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Consultar o débito do usuário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89" name="Seta para baixo 88"/>
          <p:cNvSpPr/>
          <p:nvPr/>
        </p:nvSpPr>
        <p:spPr>
          <a:xfrm>
            <a:off x="1500153" y="1300139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cxnSp>
        <p:nvCxnSpPr>
          <p:cNvPr id="200" name="Conector de seta reta 199"/>
          <p:cNvCxnSpPr/>
          <p:nvPr/>
        </p:nvCxnSpPr>
        <p:spPr>
          <a:xfrm>
            <a:off x="10337030" y="2675667"/>
            <a:ext cx="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Forma livre 61"/>
          <p:cNvSpPr/>
          <p:nvPr/>
        </p:nvSpPr>
        <p:spPr>
          <a:xfrm>
            <a:off x="4500549" y="5500693"/>
            <a:ext cx="2361422" cy="173407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Realizar o pagamento e imprimir o comprovante</a:t>
            </a:r>
            <a:endParaRPr lang="pt-BR" sz="2000" dirty="0">
              <a:latin typeface="Arial Narrow" pitchFamily="34" charset="0"/>
            </a:endParaRPr>
          </a:p>
        </p:txBody>
      </p:sp>
      <p:cxnSp>
        <p:nvCxnSpPr>
          <p:cNvPr id="179" name="Conector de seta reta 178"/>
          <p:cNvCxnSpPr/>
          <p:nvPr/>
        </p:nvCxnSpPr>
        <p:spPr>
          <a:xfrm>
            <a:off x="4100496" y="6400811"/>
            <a:ext cx="300040" cy="2223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7" name="Seta para baixo 26"/>
          <p:cNvSpPr/>
          <p:nvPr/>
        </p:nvSpPr>
        <p:spPr>
          <a:xfrm>
            <a:off x="2400272" y="5100641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26" name="Forma livre 25"/>
          <p:cNvSpPr/>
          <p:nvPr/>
        </p:nvSpPr>
        <p:spPr>
          <a:xfrm>
            <a:off x="800061" y="4300534"/>
            <a:ext cx="5054641" cy="700092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486" tIns="107486" rIns="107486" bIns="107486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Informações importantes sobre o comprovante de pagamento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29" name="Seta para baixo 28"/>
          <p:cNvSpPr/>
          <p:nvPr/>
        </p:nvSpPr>
        <p:spPr>
          <a:xfrm>
            <a:off x="4200510" y="3800469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30" name="Forma livre 29"/>
          <p:cNvSpPr/>
          <p:nvPr/>
        </p:nvSpPr>
        <p:spPr>
          <a:xfrm>
            <a:off x="800061" y="5500693"/>
            <a:ext cx="3200422" cy="2200290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rgbClr val="00B0F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- Só pode ser aceito pagamento </a:t>
            </a:r>
          </a:p>
          <a:p>
            <a:r>
              <a:rPr lang="pt-BR" sz="2000" dirty="0" smtClean="0">
                <a:latin typeface="Arial Narrow" pitchFamily="34" charset="0"/>
              </a:rPr>
              <a:t>“ Comprovante de Pagamento”, - agendamento e convênio não é aceito</a:t>
            </a:r>
          </a:p>
          <a:p>
            <a:pPr algn="ctr"/>
            <a:r>
              <a:rPr lang="pt-BR" sz="2000" dirty="0" smtClean="0">
                <a:latin typeface="Arial Narrow" pitchFamily="34" charset="0"/>
              </a:rPr>
              <a:t>- número de referência deve ser o número 401 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15" name="Espaço Reservado para Número de Slide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87622C-E40B-45D1-8F63-B14859A651B7}" type="slidenum">
              <a:rPr lang="pt-BR" smtClean="0"/>
              <a:pPr>
                <a:defRPr/>
              </a:pPr>
              <a:t>52</a:t>
            </a:fld>
            <a:endParaRPr lang="pt-BR"/>
          </a:p>
        </p:txBody>
      </p:sp>
      <p:sp>
        <p:nvSpPr>
          <p:cNvPr id="28" name="Forma livre 27"/>
          <p:cNvSpPr/>
          <p:nvPr/>
        </p:nvSpPr>
        <p:spPr>
          <a:xfrm>
            <a:off x="8829692" y="1014386"/>
            <a:ext cx="2422274" cy="1800238"/>
          </a:xfrm>
          <a:custGeom>
            <a:avLst/>
            <a:gdLst>
              <a:gd name="connsiteX0" fmla="*/ 0 w 1730196"/>
              <a:gd name="connsiteY0" fmla="*/ 80005 h 800050"/>
              <a:gd name="connsiteX1" fmla="*/ 80005 w 1730196"/>
              <a:gd name="connsiteY1" fmla="*/ 0 h 800050"/>
              <a:gd name="connsiteX2" fmla="*/ 1650191 w 1730196"/>
              <a:gd name="connsiteY2" fmla="*/ 0 h 800050"/>
              <a:gd name="connsiteX3" fmla="*/ 1730196 w 1730196"/>
              <a:gd name="connsiteY3" fmla="*/ 80005 h 800050"/>
              <a:gd name="connsiteX4" fmla="*/ 1730196 w 1730196"/>
              <a:gd name="connsiteY4" fmla="*/ 720045 h 800050"/>
              <a:gd name="connsiteX5" fmla="*/ 1650191 w 1730196"/>
              <a:gd name="connsiteY5" fmla="*/ 800050 h 800050"/>
              <a:gd name="connsiteX6" fmla="*/ 80005 w 1730196"/>
              <a:gd name="connsiteY6" fmla="*/ 800050 h 800050"/>
              <a:gd name="connsiteX7" fmla="*/ 0 w 1730196"/>
              <a:gd name="connsiteY7" fmla="*/ 720045 h 800050"/>
              <a:gd name="connsiteX8" fmla="*/ 0 w 1730196"/>
              <a:gd name="connsiteY8" fmla="*/ 80005 h 8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30196" h="800050">
                <a:moveTo>
                  <a:pt x="0" y="80005"/>
                </a:moveTo>
                <a:cubicBezTo>
                  <a:pt x="0" y="35819"/>
                  <a:pt x="35819" y="0"/>
                  <a:pt x="80005" y="0"/>
                </a:cubicBezTo>
                <a:lnTo>
                  <a:pt x="1650191" y="0"/>
                </a:lnTo>
                <a:cubicBezTo>
                  <a:pt x="1694377" y="0"/>
                  <a:pt x="1730196" y="35819"/>
                  <a:pt x="1730196" y="80005"/>
                </a:cubicBezTo>
                <a:lnTo>
                  <a:pt x="1730196" y="720045"/>
                </a:lnTo>
                <a:cubicBezTo>
                  <a:pt x="1730196" y="764231"/>
                  <a:pt x="1694377" y="800050"/>
                  <a:pt x="1650191" y="800050"/>
                </a:cubicBezTo>
                <a:lnTo>
                  <a:pt x="80005" y="800050"/>
                </a:lnTo>
                <a:cubicBezTo>
                  <a:pt x="35819" y="800050"/>
                  <a:pt x="0" y="764231"/>
                  <a:pt x="0" y="720045"/>
                </a:cubicBezTo>
                <a:lnTo>
                  <a:pt x="0" y="80005"/>
                </a:lnTo>
                <a:close/>
              </a:path>
            </a:pathLst>
          </a:custGeom>
          <a:solidFill>
            <a:schemeClr val="accent3"/>
          </a:solidFill>
          <a:ln>
            <a:solidFill>
              <a:schemeClr val="tx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482" tIns="107482" rIns="107482" bIns="107482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Entrega a GRU, o comprovante de pagamento e o recibo gerado pelo Sistema para o usuário.</a:t>
            </a:r>
          </a:p>
        </p:txBody>
      </p:sp>
      <p:cxnSp>
        <p:nvCxnSpPr>
          <p:cNvPr id="31" name="Conector de seta reta 30"/>
          <p:cNvCxnSpPr/>
          <p:nvPr/>
        </p:nvCxnSpPr>
        <p:spPr>
          <a:xfrm rot="5400000" flipH="1" flipV="1">
            <a:off x="5650701" y="2407427"/>
            <a:ext cx="3429024" cy="2786082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7" name="Forma livre 36"/>
          <p:cNvSpPr/>
          <p:nvPr/>
        </p:nvSpPr>
        <p:spPr>
          <a:xfrm>
            <a:off x="8829692" y="3428990"/>
            <a:ext cx="2422274" cy="3300436"/>
          </a:xfrm>
          <a:custGeom>
            <a:avLst/>
            <a:gdLst>
              <a:gd name="connsiteX0" fmla="*/ 0 w 1730196"/>
              <a:gd name="connsiteY0" fmla="*/ 80005 h 800050"/>
              <a:gd name="connsiteX1" fmla="*/ 80005 w 1730196"/>
              <a:gd name="connsiteY1" fmla="*/ 0 h 800050"/>
              <a:gd name="connsiteX2" fmla="*/ 1650191 w 1730196"/>
              <a:gd name="connsiteY2" fmla="*/ 0 h 800050"/>
              <a:gd name="connsiteX3" fmla="*/ 1730196 w 1730196"/>
              <a:gd name="connsiteY3" fmla="*/ 80005 h 800050"/>
              <a:gd name="connsiteX4" fmla="*/ 1730196 w 1730196"/>
              <a:gd name="connsiteY4" fmla="*/ 720045 h 800050"/>
              <a:gd name="connsiteX5" fmla="*/ 1650191 w 1730196"/>
              <a:gd name="connsiteY5" fmla="*/ 800050 h 800050"/>
              <a:gd name="connsiteX6" fmla="*/ 80005 w 1730196"/>
              <a:gd name="connsiteY6" fmla="*/ 800050 h 800050"/>
              <a:gd name="connsiteX7" fmla="*/ 0 w 1730196"/>
              <a:gd name="connsiteY7" fmla="*/ 720045 h 800050"/>
              <a:gd name="connsiteX8" fmla="*/ 0 w 1730196"/>
              <a:gd name="connsiteY8" fmla="*/ 80005 h 8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30196" h="800050">
                <a:moveTo>
                  <a:pt x="0" y="80005"/>
                </a:moveTo>
                <a:cubicBezTo>
                  <a:pt x="0" y="35819"/>
                  <a:pt x="35819" y="0"/>
                  <a:pt x="80005" y="0"/>
                </a:cubicBezTo>
                <a:lnTo>
                  <a:pt x="1650191" y="0"/>
                </a:lnTo>
                <a:cubicBezTo>
                  <a:pt x="1694377" y="0"/>
                  <a:pt x="1730196" y="35819"/>
                  <a:pt x="1730196" y="80005"/>
                </a:cubicBezTo>
                <a:lnTo>
                  <a:pt x="1730196" y="720045"/>
                </a:lnTo>
                <a:cubicBezTo>
                  <a:pt x="1730196" y="764231"/>
                  <a:pt x="1694377" y="800050"/>
                  <a:pt x="1650191" y="800050"/>
                </a:cubicBezTo>
                <a:lnTo>
                  <a:pt x="80005" y="800050"/>
                </a:lnTo>
                <a:cubicBezTo>
                  <a:pt x="35819" y="800050"/>
                  <a:pt x="0" y="764231"/>
                  <a:pt x="0" y="720045"/>
                </a:cubicBezTo>
                <a:lnTo>
                  <a:pt x="0" y="80005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482" tIns="107482" rIns="107482" bIns="107482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Na segunda-feira, os servidores do Setor de Referência  emitem relatórios de multas pagas da semana anterior pelo </a:t>
            </a:r>
            <a:r>
              <a:rPr lang="pt-BR" sz="2000" dirty="0" err="1" smtClean="0">
                <a:latin typeface="Arial Narrow" pitchFamily="34" charset="0"/>
              </a:rPr>
              <a:t>Pergamum</a:t>
            </a:r>
            <a:r>
              <a:rPr lang="pt-BR" sz="2000" dirty="0" smtClean="0">
                <a:latin typeface="Arial Narrow" pitchFamily="34" charset="0"/>
              </a:rPr>
              <a:t> e conferi se está em acordo dom o relatório de multa pagas do SIPAC</a:t>
            </a:r>
          </a:p>
        </p:txBody>
      </p:sp>
      <p:sp>
        <p:nvSpPr>
          <p:cNvPr id="38" name="Seta para baixo 37"/>
          <p:cNvSpPr/>
          <p:nvPr/>
        </p:nvSpPr>
        <p:spPr>
          <a:xfrm>
            <a:off x="9829824" y="2943212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de cantos arredondados 3"/>
          <p:cNvSpPr/>
          <p:nvPr/>
        </p:nvSpPr>
        <p:spPr>
          <a:xfrm>
            <a:off x="1700180" y="300006"/>
            <a:ext cx="8101069" cy="8001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pt-BR" sz="2800" b="1" dirty="0" smtClean="0">
                <a:latin typeface="Arial Narrow" pitchFamily="34" charset="0"/>
              </a:rPr>
              <a:t>RECEBIMENTO DE MULTA / 2018</a:t>
            </a:r>
            <a:endParaRPr lang="pt-BR" sz="2800" b="1" dirty="0">
              <a:latin typeface="Arial Narrow" pitchFamily="34" charset="0"/>
            </a:endParaRPr>
          </a:p>
        </p:txBody>
      </p:sp>
      <p:sp>
        <p:nvSpPr>
          <p:cNvPr id="9" name="Retângulo de cantos arredondados 8"/>
          <p:cNvSpPr/>
          <p:nvPr/>
        </p:nvSpPr>
        <p:spPr>
          <a:xfrm>
            <a:off x="3100364" y="2200257"/>
            <a:ext cx="1800238" cy="600079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pt-BR" sz="1700" dirty="0" smtClean="0">
                <a:latin typeface="Arial Narrow" pitchFamily="34" charset="0"/>
              </a:rPr>
              <a:t>Sim</a:t>
            </a:r>
            <a:endParaRPr lang="pt-BR" sz="1700" dirty="0">
              <a:latin typeface="Arial Narrow" pitchFamily="34" charset="0"/>
            </a:endParaRPr>
          </a:p>
        </p:txBody>
      </p:sp>
      <p:sp>
        <p:nvSpPr>
          <p:cNvPr id="13" name="Retângulo de cantos arredondados 12"/>
          <p:cNvSpPr/>
          <p:nvPr/>
        </p:nvSpPr>
        <p:spPr>
          <a:xfrm>
            <a:off x="2700312" y="1300138"/>
            <a:ext cx="6400845" cy="70009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pt-BR" dirty="0" smtClean="0">
                <a:latin typeface="Arial Narrow" pitchFamily="34" charset="0"/>
              </a:rPr>
              <a:t>O aluno possui a GRU  e o comprovante de pagamento</a:t>
            </a:r>
            <a:endParaRPr lang="pt-BR" dirty="0">
              <a:latin typeface="Arial Narrow" pitchFamily="34" charset="0"/>
            </a:endParaRPr>
          </a:p>
        </p:txBody>
      </p:sp>
      <p:sp>
        <p:nvSpPr>
          <p:cNvPr id="17" name="Retângulo de cantos arredondados 16"/>
          <p:cNvSpPr/>
          <p:nvPr/>
        </p:nvSpPr>
        <p:spPr>
          <a:xfrm>
            <a:off x="2900338" y="3200389"/>
            <a:ext cx="2200290" cy="1100145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pt-BR" sz="1700" dirty="0" smtClean="0">
                <a:latin typeface="Arial Narrow" pitchFamily="34" charset="0"/>
              </a:rPr>
              <a:t>O servidor confere os dados do comprovante de pagamento e da GRU</a:t>
            </a:r>
            <a:endParaRPr lang="pt-BR" sz="1700" dirty="0">
              <a:latin typeface="Arial Narrow" pitchFamily="34" charset="0"/>
            </a:endParaRPr>
          </a:p>
        </p:txBody>
      </p:sp>
      <p:sp>
        <p:nvSpPr>
          <p:cNvPr id="18" name="Retângulo de cantos arredondados 17"/>
          <p:cNvSpPr/>
          <p:nvPr/>
        </p:nvSpPr>
        <p:spPr>
          <a:xfrm>
            <a:off x="2900338" y="4700587"/>
            <a:ext cx="2200290" cy="1100145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pt-BR" sz="1700" dirty="0" smtClean="0">
                <a:latin typeface="Arial Narrow" pitchFamily="34" charset="0"/>
              </a:rPr>
              <a:t>Os dados estão corretos?</a:t>
            </a:r>
            <a:endParaRPr lang="pt-BR" sz="1700" dirty="0">
              <a:latin typeface="Arial Narrow" pitchFamily="34" charset="0"/>
            </a:endParaRPr>
          </a:p>
        </p:txBody>
      </p:sp>
      <p:sp>
        <p:nvSpPr>
          <p:cNvPr id="19" name="Retângulo de cantos arredondados 18"/>
          <p:cNvSpPr/>
          <p:nvPr/>
        </p:nvSpPr>
        <p:spPr>
          <a:xfrm>
            <a:off x="9301183" y="3100376"/>
            <a:ext cx="2200290" cy="1100145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pt-BR" sz="1700" dirty="0" smtClean="0">
                <a:latin typeface="Arial Narrow" pitchFamily="34" charset="0"/>
              </a:rPr>
              <a:t>Comprovante de pagamento digital</a:t>
            </a:r>
            <a:endParaRPr lang="pt-BR" sz="1700" dirty="0">
              <a:latin typeface="Arial Narrow" pitchFamily="34" charset="0"/>
            </a:endParaRPr>
          </a:p>
        </p:txBody>
      </p:sp>
      <p:sp>
        <p:nvSpPr>
          <p:cNvPr id="36" name="Retângulo de cantos arredondados 35"/>
          <p:cNvSpPr/>
          <p:nvPr/>
        </p:nvSpPr>
        <p:spPr>
          <a:xfrm>
            <a:off x="9401196" y="2100244"/>
            <a:ext cx="1800238" cy="600079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pt-BR" sz="1700" dirty="0" smtClean="0">
                <a:latin typeface="Arial Narrow" pitchFamily="34" charset="0"/>
              </a:rPr>
              <a:t>Não</a:t>
            </a:r>
            <a:endParaRPr lang="pt-BR" sz="1700" dirty="0">
              <a:latin typeface="Arial Narrow" pitchFamily="34" charset="0"/>
            </a:endParaRPr>
          </a:p>
        </p:txBody>
      </p:sp>
      <p:sp>
        <p:nvSpPr>
          <p:cNvPr id="39" name="Seta para a esquerda e para a direita 38"/>
          <p:cNvSpPr/>
          <p:nvPr/>
        </p:nvSpPr>
        <p:spPr>
          <a:xfrm>
            <a:off x="5100628" y="2300270"/>
            <a:ext cx="4000528" cy="30004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40" name="Seta para baixo 39"/>
          <p:cNvSpPr/>
          <p:nvPr/>
        </p:nvSpPr>
        <p:spPr>
          <a:xfrm>
            <a:off x="3800457" y="2900349"/>
            <a:ext cx="200026" cy="200026"/>
          </a:xfrm>
          <a:prstGeom prst="down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41" name="Seta para baixo 40"/>
          <p:cNvSpPr/>
          <p:nvPr/>
        </p:nvSpPr>
        <p:spPr>
          <a:xfrm>
            <a:off x="3800457" y="4400547"/>
            <a:ext cx="200026" cy="200026"/>
          </a:xfrm>
          <a:prstGeom prst="down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42" name="Retângulo de cantos arredondados 41"/>
          <p:cNvSpPr/>
          <p:nvPr/>
        </p:nvSpPr>
        <p:spPr>
          <a:xfrm>
            <a:off x="3000351" y="6100772"/>
            <a:ext cx="1800238" cy="600079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pt-BR" sz="1700" dirty="0" smtClean="0">
                <a:latin typeface="Arial Narrow" pitchFamily="34" charset="0"/>
              </a:rPr>
              <a:t>Sim</a:t>
            </a:r>
            <a:endParaRPr lang="pt-BR" sz="1700" dirty="0">
              <a:latin typeface="Arial Narrow" pitchFamily="34" charset="0"/>
            </a:endParaRPr>
          </a:p>
        </p:txBody>
      </p:sp>
      <p:sp>
        <p:nvSpPr>
          <p:cNvPr id="45" name="Seta para baixo 44"/>
          <p:cNvSpPr/>
          <p:nvPr/>
        </p:nvSpPr>
        <p:spPr>
          <a:xfrm>
            <a:off x="3800457" y="6800864"/>
            <a:ext cx="200026" cy="200026"/>
          </a:xfrm>
          <a:prstGeom prst="down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46" name="Retângulo de cantos arredondados 45"/>
          <p:cNvSpPr/>
          <p:nvPr/>
        </p:nvSpPr>
        <p:spPr>
          <a:xfrm>
            <a:off x="2800325" y="7100904"/>
            <a:ext cx="2200290" cy="1100145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pt-BR" sz="1700" dirty="0" smtClean="0">
                <a:latin typeface="Arial Narrow" pitchFamily="34" charset="0"/>
              </a:rPr>
              <a:t>Efetuar o pagamento no sistema Pergamum</a:t>
            </a:r>
            <a:endParaRPr lang="pt-BR" sz="1700" dirty="0">
              <a:latin typeface="Arial Narrow" pitchFamily="34" charset="0"/>
            </a:endParaRPr>
          </a:p>
        </p:txBody>
      </p:sp>
      <p:cxnSp>
        <p:nvCxnSpPr>
          <p:cNvPr id="57" name="Conector reto 56"/>
          <p:cNvCxnSpPr/>
          <p:nvPr/>
        </p:nvCxnSpPr>
        <p:spPr>
          <a:xfrm rot="5400000">
            <a:off x="2951456" y="5449574"/>
            <a:ext cx="5100673" cy="222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8" name="Seta para a direita 57"/>
          <p:cNvSpPr/>
          <p:nvPr/>
        </p:nvSpPr>
        <p:spPr>
          <a:xfrm>
            <a:off x="5500681" y="2900350"/>
            <a:ext cx="200026" cy="6400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59" name="Seta para a esquerda 58"/>
          <p:cNvSpPr/>
          <p:nvPr/>
        </p:nvSpPr>
        <p:spPr>
          <a:xfrm>
            <a:off x="5200641" y="7901009"/>
            <a:ext cx="300040" cy="10001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60" name="Retângulo de cantos arredondados 59"/>
          <p:cNvSpPr/>
          <p:nvPr/>
        </p:nvSpPr>
        <p:spPr>
          <a:xfrm>
            <a:off x="5800721" y="2700323"/>
            <a:ext cx="2200290" cy="1100145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pt-BR" sz="1700" dirty="0" smtClean="0">
                <a:latin typeface="Arial Narrow" pitchFamily="34" charset="0"/>
              </a:rPr>
              <a:t>Carimbar “Recebido em” e assinar o comprovante de pagamento e a GRU</a:t>
            </a:r>
            <a:endParaRPr lang="pt-BR" sz="1700" dirty="0">
              <a:latin typeface="Arial Narrow" pitchFamily="34" charset="0"/>
            </a:endParaRPr>
          </a:p>
        </p:txBody>
      </p:sp>
      <p:sp>
        <p:nvSpPr>
          <p:cNvPr id="61" name="Retângulo de cantos arredondados 60"/>
          <p:cNvSpPr/>
          <p:nvPr/>
        </p:nvSpPr>
        <p:spPr>
          <a:xfrm>
            <a:off x="5800721" y="4300534"/>
            <a:ext cx="2200290" cy="1100145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pt-BR" sz="1700" dirty="0" smtClean="0">
                <a:latin typeface="Arial Narrow" pitchFamily="34" charset="0"/>
              </a:rPr>
              <a:t>Devolver o comprovante de pagamento e a GRU para o usuário</a:t>
            </a:r>
            <a:endParaRPr lang="pt-BR" sz="1700" dirty="0">
              <a:latin typeface="Arial Narrow" pitchFamily="34" charset="0"/>
            </a:endParaRPr>
          </a:p>
        </p:txBody>
      </p:sp>
      <p:sp>
        <p:nvSpPr>
          <p:cNvPr id="62" name="Seta para baixo 61"/>
          <p:cNvSpPr/>
          <p:nvPr/>
        </p:nvSpPr>
        <p:spPr>
          <a:xfrm>
            <a:off x="6700840" y="4000495"/>
            <a:ext cx="200026" cy="200026"/>
          </a:xfrm>
          <a:prstGeom prst="down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63" name="Seta para baixo 62"/>
          <p:cNvSpPr/>
          <p:nvPr/>
        </p:nvSpPr>
        <p:spPr>
          <a:xfrm>
            <a:off x="10201302" y="2800336"/>
            <a:ext cx="200026" cy="200026"/>
          </a:xfrm>
          <a:prstGeom prst="down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65" name="Retângulo de cantos arredondados 64"/>
          <p:cNvSpPr/>
          <p:nvPr/>
        </p:nvSpPr>
        <p:spPr>
          <a:xfrm>
            <a:off x="9301183" y="4500561"/>
            <a:ext cx="2200290" cy="1100145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pt-BR" sz="1700" dirty="0" smtClean="0">
                <a:latin typeface="Arial Narrow" pitchFamily="34" charset="0"/>
              </a:rPr>
              <a:t>Encaminhar  o usuário para o bibliotecário</a:t>
            </a:r>
            <a:endParaRPr lang="pt-BR" sz="1700" dirty="0">
              <a:latin typeface="Arial Narrow" pitchFamily="34" charset="0"/>
            </a:endParaRPr>
          </a:p>
        </p:txBody>
      </p:sp>
      <p:sp>
        <p:nvSpPr>
          <p:cNvPr id="66" name="Retângulo de cantos arredondados 65"/>
          <p:cNvSpPr/>
          <p:nvPr/>
        </p:nvSpPr>
        <p:spPr>
          <a:xfrm>
            <a:off x="9301183" y="6000759"/>
            <a:ext cx="2200290" cy="1200158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pt-BR" sz="1700" dirty="0" smtClean="0">
                <a:latin typeface="Arial Narrow" pitchFamily="34" charset="0"/>
              </a:rPr>
              <a:t>Bibliotecários da Coordenadoria de Informação e Serviços conferem o pagamento no SIPAC</a:t>
            </a:r>
            <a:endParaRPr lang="pt-BR" sz="1700" dirty="0">
              <a:latin typeface="Arial Narrow" pitchFamily="34" charset="0"/>
            </a:endParaRPr>
          </a:p>
        </p:txBody>
      </p:sp>
      <p:sp>
        <p:nvSpPr>
          <p:cNvPr id="67" name="Retângulo de cantos arredondados 66"/>
          <p:cNvSpPr/>
          <p:nvPr/>
        </p:nvSpPr>
        <p:spPr>
          <a:xfrm>
            <a:off x="7900998" y="7600970"/>
            <a:ext cx="2300304" cy="1700224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pt-BR" sz="1700" dirty="0" smtClean="0">
                <a:latin typeface="Arial Narrow" pitchFamily="34" charset="0"/>
              </a:rPr>
              <a:t>Efetuar o pagamento, e no campo observação do Pergamum, digitar os 12 últimos números do código de barra da GRU</a:t>
            </a:r>
            <a:endParaRPr lang="pt-BR" sz="1700" dirty="0">
              <a:latin typeface="Arial Narrow" pitchFamily="34" charset="0"/>
            </a:endParaRPr>
          </a:p>
        </p:txBody>
      </p:sp>
      <p:sp>
        <p:nvSpPr>
          <p:cNvPr id="68" name="Seta para baixo 67"/>
          <p:cNvSpPr/>
          <p:nvPr/>
        </p:nvSpPr>
        <p:spPr>
          <a:xfrm>
            <a:off x="10201302" y="4300534"/>
            <a:ext cx="200026" cy="200026"/>
          </a:xfrm>
          <a:prstGeom prst="down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69" name="Seta para baixo 68"/>
          <p:cNvSpPr/>
          <p:nvPr/>
        </p:nvSpPr>
        <p:spPr>
          <a:xfrm>
            <a:off x="10201302" y="5700719"/>
            <a:ext cx="200026" cy="200026"/>
          </a:xfrm>
          <a:prstGeom prst="down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70" name="Seta para baixo 69"/>
          <p:cNvSpPr/>
          <p:nvPr/>
        </p:nvSpPr>
        <p:spPr>
          <a:xfrm>
            <a:off x="10301315" y="7300930"/>
            <a:ext cx="200026" cy="200026"/>
          </a:xfrm>
          <a:prstGeom prst="down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71" name="Retângulo de cantos arredondados 70"/>
          <p:cNvSpPr/>
          <p:nvPr/>
        </p:nvSpPr>
        <p:spPr>
          <a:xfrm>
            <a:off x="10501341" y="7700983"/>
            <a:ext cx="2200290" cy="1200158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pt-BR" sz="1700" dirty="0" smtClean="0">
                <a:latin typeface="Arial Narrow" pitchFamily="34" charset="0"/>
              </a:rPr>
              <a:t>Conferir em consulta do usuário se ele  tem alguma observação sobre pagamento digital</a:t>
            </a:r>
            <a:endParaRPr lang="pt-BR" sz="1700" dirty="0">
              <a:latin typeface="Arial Narrow" pitchFamily="34" charset="0"/>
            </a:endParaRPr>
          </a:p>
        </p:txBody>
      </p:sp>
      <p:sp>
        <p:nvSpPr>
          <p:cNvPr id="72" name="Seta para a direita 71"/>
          <p:cNvSpPr/>
          <p:nvPr/>
        </p:nvSpPr>
        <p:spPr>
          <a:xfrm>
            <a:off x="10301315" y="8301062"/>
            <a:ext cx="200026" cy="100013"/>
          </a:xfrm>
          <a:prstGeom prst="righ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a livre 7"/>
          <p:cNvSpPr/>
          <p:nvPr/>
        </p:nvSpPr>
        <p:spPr>
          <a:xfrm>
            <a:off x="3603811" y="199993"/>
            <a:ext cx="4989933" cy="962394"/>
          </a:xfrm>
          <a:custGeom>
            <a:avLst/>
            <a:gdLst>
              <a:gd name="connsiteX0" fmla="*/ 0 w 3564238"/>
              <a:gd name="connsiteY0" fmla="*/ 68742 h 687424"/>
              <a:gd name="connsiteX1" fmla="*/ 68742 w 3564238"/>
              <a:gd name="connsiteY1" fmla="*/ 0 h 687424"/>
              <a:gd name="connsiteX2" fmla="*/ 3495496 w 3564238"/>
              <a:gd name="connsiteY2" fmla="*/ 0 h 687424"/>
              <a:gd name="connsiteX3" fmla="*/ 3564238 w 3564238"/>
              <a:gd name="connsiteY3" fmla="*/ 68742 h 687424"/>
              <a:gd name="connsiteX4" fmla="*/ 3564238 w 3564238"/>
              <a:gd name="connsiteY4" fmla="*/ 618682 h 687424"/>
              <a:gd name="connsiteX5" fmla="*/ 3495496 w 3564238"/>
              <a:gd name="connsiteY5" fmla="*/ 687424 h 687424"/>
              <a:gd name="connsiteX6" fmla="*/ 68742 w 3564238"/>
              <a:gd name="connsiteY6" fmla="*/ 687424 h 687424"/>
              <a:gd name="connsiteX7" fmla="*/ 0 w 3564238"/>
              <a:gd name="connsiteY7" fmla="*/ 618682 h 687424"/>
              <a:gd name="connsiteX8" fmla="*/ 0 w 3564238"/>
              <a:gd name="connsiteY8" fmla="*/ 68742 h 687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64238" h="687424">
                <a:moveTo>
                  <a:pt x="0" y="68742"/>
                </a:moveTo>
                <a:cubicBezTo>
                  <a:pt x="0" y="30777"/>
                  <a:pt x="30777" y="0"/>
                  <a:pt x="68742" y="0"/>
                </a:cubicBezTo>
                <a:lnTo>
                  <a:pt x="3495496" y="0"/>
                </a:lnTo>
                <a:cubicBezTo>
                  <a:pt x="3533461" y="0"/>
                  <a:pt x="3564238" y="30777"/>
                  <a:pt x="3564238" y="68742"/>
                </a:cubicBezTo>
                <a:lnTo>
                  <a:pt x="3564238" y="618682"/>
                </a:lnTo>
                <a:cubicBezTo>
                  <a:pt x="3564238" y="656647"/>
                  <a:pt x="3533461" y="687424"/>
                  <a:pt x="3495496" y="687424"/>
                </a:cubicBezTo>
                <a:lnTo>
                  <a:pt x="68742" y="687424"/>
                </a:lnTo>
                <a:cubicBezTo>
                  <a:pt x="30777" y="687424"/>
                  <a:pt x="0" y="656647"/>
                  <a:pt x="0" y="618682"/>
                </a:cubicBezTo>
                <a:lnTo>
                  <a:pt x="0" y="68742"/>
                </a:ln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2864" tIns="102864" rIns="102864" bIns="102864" numCol="1" spcCol="1778" anchor="ctr" anchorCtr="0">
            <a:noAutofit/>
          </a:bodyPr>
          <a:lstStyle/>
          <a:p>
            <a:pPr algn="ctr" defTabSz="871220">
              <a:lnSpc>
                <a:spcPct val="90000"/>
              </a:lnSpc>
              <a:spcAft>
                <a:spcPct val="35000"/>
              </a:spcAft>
            </a:pPr>
            <a:r>
              <a:rPr lang="pt-BR" sz="2000" dirty="0" smtClean="0">
                <a:latin typeface="Arial Narrow" pitchFamily="34" charset="0"/>
              </a:rPr>
              <a:t>BIBLIOTECA</a:t>
            </a:r>
            <a:endParaRPr lang="pt-BR" sz="2000" b="1" dirty="0" smtClean="0">
              <a:latin typeface="Arial Narrow" pitchFamily="34" charset="0"/>
            </a:endParaRPr>
          </a:p>
          <a:p>
            <a:pPr algn="ctr" defTabSz="871220">
              <a:lnSpc>
                <a:spcPct val="90000"/>
              </a:lnSpc>
              <a:spcAft>
                <a:spcPct val="35000"/>
              </a:spcAft>
            </a:pPr>
            <a:r>
              <a:rPr lang="pt-BR" sz="2000" b="1" dirty="0" smtClean="0">
                <a:latin typeface="Arial Narrow" pitchFamily="34" charset="0"/>
              </a:rPr>
              <a:t>Emissão da declaração de “Nada Consta” </a:t>
            </a:r>
            <a:endParaRPr lang="pt-BR" sz="2000" dirty="0" smtClean="0">
              <a:latin typeface="Arial Narrow" pitchFamily="34" charset="0"/>
            </a:endParaRPr>
          </a:p>
        </p:txBody>
      </p:sp>
      <p:sp>
        <p:nvSpPr>
          <p:cNvPr id="14" name="Forma livre 13"/>
          <p:cNvSpPr/>
          <p:nvPr/>
        </p:nvSpPr>
        <p:spPr>
          <a:xfrm>
            <a:off x="3407022" y="4200521"/>
            <a:ext cx="2422274" cy="1800238"/>
          </a:xfrm>
          <a:custGeom>
            <a:avLst/>
            <a:gdLst>
              <a:gd name="connsiteX0" fmla="*/ 0 w 1730196"/>
              <a:gd name="connsiteY0" fmla="*/ 80005 h 800050"/>
              <a:gd name="connsiteX1" fmla="*/ 80005 w 1730196"/>
              <a:gd name="connsiteY1" fmla="*/ 0 h 800050"/>
              <a:gd name="connsiteX2" fmla="*/ 1650191 w 1730196"/>
              <a:gd name="connsiteY2" fmla="*/ 0 h 800050"/>
              <a:gd name="connsiteX3" fmla="*/ 1730196 w 1730196"/>
              <a:gd name="connsiteY3" fmla="*/ 80005 h 800050"/>
              <a:gd name="connsiteX4" fmla="*/ 1730196 w 1730196"/>
              <a:gd name="connsiteY4" fmla="*/ 720045 h 800050"/>
              <a:gd name="connsiteX5" fmla="*/ 1650191 w 1730196"/>
              <a:gd name="connsiteY5" fmla="*/ 800050 h 800050"/>
              <a:gd name="connsiteX6" fmla="*/ 80005 w 1730196"/>
              <a:gd name="connsiteY6" fmla="*/ 800050 h 800050"/>
              <a:gd name="connsiteX7" fmla="*/ 0 w 1730196"/>
              <a:gd name="connsiteY7" fmla="*/ 720045 h 800050"/>
              <a:gd name="connsiteX8" fmla="*/ 0 w 1730196"/>
              <a:gd name="connsiteY8" fmla="*/ 80005 h 8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30196" h="800050">
                <a:moveTo>
                  <a:pt x="0" y="80005"/>
                </a:moveTo>
                <a:cubicBezTo>
                  <a:pt x="0" y="35819"/>
                  <a:pt x="35819" y="0"/>
                  <a:pt x="80005" y="0"/>
                </a:cubicBezTo>
                <a:lnTo>
                  <a:pt x="1650191" y="0"/>
                </a:lnTo>
                <a:cubicBezTo>
                  <a:pt x="1694377" y="0"/>
                  <a:pt x="1730196" y="35819"/>
                  <a:pt x="1730196" y="80005"/>
                </a:cubicBezTo>
                <a:lnTo>
                  <a:pt x="1730196" y="720045"/>
                </a:lnTo>
                <a:cubicBezTo>
                  <a:pt x="1730196" y="764231"/>
                  <a:pt x="1694377" y="800050"/>
                  <a:pt x="1650191" y="800050"/>
                </a:cubicBezTo>
                <a:lnTo>
                  <a:pt x="80005" y="800050"/>
                </a:lnTo>
                <a:cubicBezTo>
                  <a:pt x="35819" y="800050"/>
                  <a:pt x="0" y="764231"/>
                  <a:pt x="0" y="720045"/>
                </a:cubicBezTo>
                <a:lnTo>
                  <a:pt x="0" y="8000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482" tIns="107482" rIns="107482" bIns="107482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Realizar a busca no sistema pelo nome de usuário</a:t>
            </a:r>
          </a:p>
        </p:txBody>
      </p:sp>
      <p:sp>
        <p:nvSpPr>
          <p:cNvPr id="16" name="Forma livre 15"/>
          <p:cNvSpPr/>
          <p:nvPr/>
        </p:nvSpPr>
        <p:spPr>
          <a:xfrm>
            <a:off x="3407022" y="1900218"/>
            <a:ext cx="2461435" cy="180023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Alunos de graduação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89" name="Seta para baixo 88"/>
          <p:cNvSpPr/>
          <p:nvPr/>
        </p:nvSpPr>
        <p:spPr>
          <a:xfrm>
            <a:off x="4307140" y="1300139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cxnSp>
        <p:nvCxnSpPr>
          <p:cNvPr id="200" name="Conector de seta reta 199"/>
          <p:cNvCxnSpPr/>
          <p:nvPr/>
        </p:nvCxnSpPr>
        <p:spPr>
          <a:xfrm>
            <a:off x="10337030" y="2675667"/>
            <a:ext cx="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Conector de seta reta 178"/>
          <p:cNvCxnSpPr/>
          <p:nvPr/>
        </p:nvCxnSpPr>
        <p:spPr>
          <a:xfrm>
            <a:off x="5907351" y="7200917"/>
            <a:ext cx="300040" cy="2223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Forma livre 14"/>
          <p:cNvSpPr/>
          <p:nvPr/>
        </p:nvSpPr>
        <p:spPr>
          <a:xfrm>
            <a:off x="3407022" y="6500824"/>
            <a:ext cx="2422274" cy="1800238"/>
          </a:xfrm>
          <a:custGeom>
            <a:avLst/>
            <a:gdLst>
              <a:gd name="connsiteX0" fmla="*/ 0 w 1730196"/>
              <a:gd name="connsiteY0" fmla="*/ 80005 h 800050"/>
              <a:gd name="connsiteX1" fmla="*/ 80005 w 1730196"/>
              <a:gd name="connsiteY1" fmla="*/ 0 h 800050"/>
              <a:gd name="connsiteX2" fmla="*/ 1650191 w 1730196"/>
              <a:gd name="connsiteY2" fmla="*/ 0 h 800050"/>
              <a:gd name="connsiteX3" fmla="*/ 1730196 w 1730196"/>
              <a:gd name="connsiteY3" fmla="*/ 80005 h 800050"/>
              <a:gd name="connsiteX4" fmla="*/ 1730196 w 1730196"/>
              <a:gd name="connsiteY4" fmla="*/ 720045 h 800050"/>
              <a:gd name="connsiteX5" fmla="*/ 1650191 w 1730196"/>
              <a:gd name="connsiteY5" fmla="*/ 800050 h 800050"/>
              <a:gd name="connsiteX6" fmla="*/ 80005 w 1730196"/>
              <a:gd name="connsiteY6" fmla="*/ 800050 h 800050"/>
              <a:gd name="connsiteX7" fmla="*/ 0 w 1730196"/>
              <a:gd name="connsiteY7" fmla="*/ 720045 h 800050"/>
              <a:gd name="connsiteX8" fmla="*/ 0 w 1730196"/>
              <a:gd name="connsiteY8" fmla="*/ 80005 h 8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30196" h="800050">
                <a:moveTo>
                  <a:pt x="0" y="80005"/>
                </a:moveTo>
                <a:cubicBezTo>
                  <a:pt x="0" y="35819"/>
                  <a:pt x="35819" y="0"/>
                  <a:pt x="80005" y="0"/>
                </a:cubicBezTo>
                <a:lnTo>
                  <a:pt x="1650191" y="0"/>
                </a:lnTo>
                <a:cubicBezTo>
                  <a:pt x="1694377" y="0"/>
                  <a:pt x="1730196" y="35819"/>
                  <a:pt x="1730196" y="80005"/>
                </a:cubicBezTo>
                <a:lnTo>
                  <a:pt x="1730196" y="720045"/>
                </a:lnTo>
                <a:cubicBezTo>
                  <a:pt x="1730196" y="764231"/>
                  <a:pt x="1694377" y="800050"/>
                  <a:pt x="1650191" y="800050"/>
                </a:cubicBezTo>
                <a:lnTo>
                  <a:pt x="80005" y="800050"/>
                </a:lnTo>
                <a:cubicBezTo>
                  <a:pt x="35819" y="800050"/>
                  <a:pt x="0" y="764231"/>
                  <a:pt x="0" y="720045"/>
                </a:cubicBezTo>
                <a:lnTo>
                  <a:pt x="0" y="8000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482" tIns="107482" rIns="107482" bIns="107482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Verificar se existe alguma pendência</a:t>
            </a:r>
          </a:p>
        </p:txBody>
      </p:sp>
      <p:sp>
        <p:nvSpPr>
          <p:cNvPr id="17" name="Seta para baixo 16"/>
          <p:cNvSpPr/>
          <p:nvPr/>
        </p:nvSpPr>
        <p:spPr>
          <a:xfrm>
            <a:off x="4207127" y="3800469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18" name="Forma livre 17"/>
          <p:cNvSpPr/>
          <p:nvPr/>
        </p:nvSpPr>
        <p:spPr>
          <a:xfrm>
            <a:off x="6407418" y="6500824"/>
            <a:ext cx="2422274" cy="1800238"/>
          </a:xfrm>
          <a:custGeom>
            <a:avLst/>
            <a:gdLst>
              <a:gd name="connsiteX0" fmla="*/ 0 w 1730196"/>
              <a:gd name="connsiteY0" fmla="*/ 80005 h 800050"/>
              <a:gd name="connsiteX1" fmla="*/ 80005 w 1730196"/>
              <a:gd name="connsiteY1" fmla="*/ 0 h 800050"/>
              <a:gd name="connsiteX2" fmla="*/ 1650191 w 1730196"/>
              <a:gd name="connsiteY2" fmla="*/ 0 h 800050"/>
              <a:gd name="connsiteX3" fmla="*/ 1730196 w 1730196"/>
              <a:gd name="connsiteY3" fmla="*/ 80005 h 800050"/>
              <a:gd name="connsiteX4" fmla="*/ 1730196 w 1730196"/>
              <a:gd name="connsiteY4" fmla="*/ 720045 h 800050"/>
              <a:gd name="connsiteX5" fmla="*/ 1650191 w 1730196"/>
              <a:gd name="connsiteY5" fmla="*/ 800050 h 800050"/>
              <a:gd name="connsiteX6" fmla="*/ 80005 w 1730196"/>
              <a:gd name="connsiteY6" fmla="*/ 800050 h 800050"/>
              <a:gd name="connsiteX7" fmla="*/ 0 w 1730196"/>
              <a:gd name="connsiteY7" fmla="*/ 720045 h 800050"/>
              <a:gd name="connsiteX8" fmla="*/ 0 w 1730196"/>
              <a:gd name="connsiteY8" fmla="*/ 80005 h 8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30196" h="800050">
                <a:moveTo>
                  <a:pt x="0" y="80005"/>
                </a:moveTo>
                <a:cubicBezTo>
                  <a:pt x="0" y="35819"/>
                  <a:pt x="35819" y="0"/>
                  <a:pt x="80005" y="0"/>
                </a:cubicBezTo>
                <a:lnTo>
                  <a:pt x="1650191" y="0"/>
                </a:lnTo>
                <a:cubicBezTo>
                  <a:pt x="1694377" y="0"/>
                  <a:pt x="1730196" y="35819"/>
                  <a:pt x="1730196" y="80005"/>
                </a:cubicBezTo>
                <a:lnTo>
                  <a:pt x="1730196" y="720045"/>
                </a:lnTo>
                <a:cubicBezTo>
                  <a:pt x="1730196" y="764231"/>
                  <a:pt x="1694377" y="800050"/>
                  <a:pt x="1650191" y="800050"/>
                </a:cubicBezTo>
                <a:lnTo>
                  <a:pt x="80005" y="800050"/>
                </a:lnTo>
                <a:cubicBezTo>
                  <a:pt x="35819" y="800050"/>
                  <a:pt x="0" y="764231"/>
                  <a:pt x="0" y="720045"/>
                </a:cubicBezTo>
                <a:lnTo>
                  <a:pt x="0" y="8000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482" tIns="107482" rIns="107482" bIns="107482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Emitir, carimbar e assinar  a declaração  de “nada consta”</a:t>
            </a:r>
          </a:p>
        </p:txBody>
      </p:sp>
      <p:sp>
        <p:nvSpPr>
          <p:cNvPr id="19" name="Seta para baixo 18"/>
          <p:cNvSpPr/>
          <p:nvPr/>
        </p:nvSpPr>
        <p:spPr>
          <a:xfrm>
            <a:off x="4207127" y="6100773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13" name="Espaço Reservado para Número de Slide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87622C-E40B-45D1-8F63-B14859A651B7}" type="slidenum">
              <a:rPr lang="pt-BR" smtClean="0"/>
              <a:pPr>
                <a:defRPr/>
              </a:pPr>
              <a:t>54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a livre 7"/>
          <p:cNvSpPr/>
          <p:nvPr/>
        </p:nvSpPr>
        <p:spPr>
          <a:xfrm>
            <a:off x="796824" y="199993"/>
            <a:ext cx="4989933" cy="962394"/>
          </a:xfrm>
          <a:custGeom>
            <a:avLst/>
            <a:gdLst>
              <a:gd name="connsiteX0" fmla="*/ 0 w 3564238"/>
              <a:gd name="connsiteY0" fmla="*/ 68742 h 687424"/>
              <a:gd name="connsiteX1" fmla="*/ 68742 w 3564238"/>
              <a:gd name="connsiteY1" fmla="*/ 0 h 687424"/>
              <a:gd name="connsiteX2" fmla="*/ 3495496 w 3564238"/>
              <a:gd name="connsiteY2" fmla="*/ 0 h 687424"/>
              <a:gd name="connsiteX3" fmla="*/ 3564238 w 3564238"/>
              <a:gd name="connsiteY3" fmla="*/ 68742 h 687424"/>
              <a:gd name="connsiteX4" fmla="*/ 3564238 w 3564238"/>
              <a:gd name="connsiteY4" fmla="*/ 618682 h 687424"/>
              <a:gd name="connsiteX5" fmla="*/ 3495496 w 3564238"/>
              <a:gd name="connsiteY5" fmla="*/ 687424 h 687424"/>
              <a:gd name="connsiteX6" fmla="*/ 68742 w 3564238"/>
              <a:gd name="connsiteY6" fmla="*/ 687424 h 687424"/>
              <a:gd name="connsiteX7" fmla="*/ 0 w 3564238"/>
              <a:gd name="connsiteY7" fmla="*/ 618682 h 687424"/>
              <a:gd name="connsiteX8" fmla="*/ 0 w 3564238"/>
              <a:gd name="connsiteY8" fmla="*/ 68742 h 687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64238" h="687424">
                <a:moveTo>
                  <a:pt x="0" y="68742"/>
                </a:moveTo>
                <a:cubicBezTo>
                  <a:pt x="0" y="30777"/>
                  <a:pt x="30777" y="0"/>
                  <a:pt x="68742" y="0"/>
                </a:cubicBezTo>
                <a:lnTo>
                  <a:pt x="3495496" y="0"/>
                </a:lnTo>
                <a:cubicBezTo>
                  <a:pt x="3533461" y="0"/>
                  <a:pt x="3564238" y="30777"/>
                  <a:pt x="3564238" y="68742"/>
                </a:cubicBezTo>
                <a:lnTo>
                  <a:pt x="3564238" y="618682"/>
                </a:lnTo>
                <a:cubicBezTo>
                  <a:pt x="3564238" y="656647"/>
                  <a:pt x="3533461" y="687424"/>
                  <a:pt x="3495496" y="687424"/>
                </a:cubicBezTo>
                <a:lnTo>
                  <a:pt x="68742" y="687424"/>
                </a:lnTo>
                <a:cubicBezTo>
                  <a:pt x="30777" y="687424"/>
                  <a:pt x="0" y="656647"/>
                  <a:pt x="0" y="618682"/>
                </a:cubicBezTo>
                <a:lnTo>
                  <a:pt x="0" y="68742"/>
                </a:ln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2864" tIns="102864" rIns="102864" bIns="102864" numCol="1" spcCol="1778" anchor="ctr" anchorCtr="0">
            <a:noAutofit/>
          </a:bodyPr>
          <a:lstStyle/>
          <a:p>
            <a:pPr algn="ctr" defTabSz="871220">
              <a:lnSpc>
                <a:spcPct val="90000"/>
              </a:lnSpc>
              <a:spcAft>
                <a:spcPct val="35000"/>
              </a:spcAft>
            </a:pPr>
            <a:r>
              <a:rPr lang="pt-BR" sz="2000" dirty="0" smtClean="0">
                <a:latin typeface="Arial Narrow" pitchFamily="34" charset="0"/>
              </a:rPr>
              <a:t>BIBLIOTECA</a:t>
            </a:r>
            <a:endParaRPr lang="pt-BR" sz="2000" b="1" dirty="0" smtClean="0">
              <a:latin typeface="Arial Narrow" pitchFamily="34" charset="0"/>
            </a:endParaRPr>
          </a:p>
          <a:p>
            <a:pPr algn="ctr" defTabSz="871220">
              <a:lnSpc>
                <a:spcPct val="90000"/>
              </a:lnSpc>
              <a:spcAft>
                <a:spcPct val="35000"/>
              </a:spcAft>
            </a:pPr>
            <a:r>
              <a:rPr lang="pt-BR" sz="2000" b="1" dirty="0" smtClean="0">
                <a:latin typeface="Arial Narrow" pitchFamily="34" charset="0"/>
              </a:rPr>
              <a:t>Obra danificada pelo usuário</a:t>
            </a:r>
            <a:endParaRPr lang="pt-BR" sz="2000" dirty="0" smtClean="0">
              <a:latin typeface="Arial Narrow" pitchFamily="34" charset="0"/>
            </a:endParaRPr>
          </a:p>
        </p:txBody>
      </p:sp>
      <p:sp>
        <p:nvSpPr>
          <p:cNvPr id="14" name="Forma livre 13"/>
          <p:cNvSpPr/>
          <p:nvPr/>
        </p:nvSpPr>
        <p:spPr>
          <a:xfrm>
            <a:off x="1600167" y="4400547"/>
            <a:ext cx="2422274" cy="1800238"/>
          </a:xfrm>
          <a:custGeom>
            <a:avLst/>
            <a:gdLst>
              <a:gd name="connsiteX0" fmla="*/ 0 w 1730196"/>
              <a:gd name="connsiteY0" fmla="*/ 80005 h 800050"/>
              <a:gd name="connsiteX1" fmla="*/ 80005 w 1730196"/>
              <a:gd name="connsiteY1" fmla="*/ 0 h 800050"/>
              <a:gd name="connsiteX2" fmla="*/ 1650191 w 1730196"/>
              <a:gd name="connsiteY2" fmla="*/ 0 h 800050"/>
              <a:gd name="connsiteX3" fmla="*/ 1730196 w 1730196"/>
              <a:gd name="connsiteY3" fmla="*/ 80005 h 800050"/>
              <a:gd name="connsiteX4" fmla="*/ 1730196 w 1730196"/>
              <a:gd name="connsiteY4" fmla="*/ 720045 h 800050"/>
              <a:gd name="connsiteX5" fmla="*/ 1650191 w 1730196"/>
              <a:gd name="connsiteY5" fmla="*/ 800050 h 800050"/>
              <a:gd name="connsiteX6" fmla="*/ 80005 w 1730196"/>
              <a:gd name="connsiteY6" fmla="*/ 800050 h 800050"/>
              <a:gd name="connsiteX7" fmla="*/ 0 w 1730196"/>
              <a:gd name="connsiteY7" fmla="*/ 720045 h 800050"/>
              <a:gd name="connsiteX8" fmla="*/ 0 w 1730196"/>
              <a:gd name="connsiteY8" fmla="*/ 80005 h 8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30196" h="800050">
                <a:moveTo>
                  <a:pt x="0" y="80005"/>
                </a:moveTo>
                <a:cubicBezTo>
                  <a:pt x="0" y="35819"/>
                  <a:pt x="35819" y="0"/>
                  <a:pt x="80005" y="0"/>
                </a:cubicBezTo>
                <a:lnTo>
                  <a:pt x="1650191" y="0"/>
                </a:lnTo>
                <a:cubicBezTo>
                  <a:pt x="1694377" y="0"/>
                  <a:pt x="1730196" y="35819"/>
                  <a:pt x="1730196" y="80005"/>
                </a:cubicBezTo>
                <a:lnTo>
                  <a:pt x="1730196" y="720045"/>
                </a:lnTo>
                <a:cubicBezTo>
                  <a:pt x="1730196" y="764231"/>
                  <a:pt x="1694377" y="800050"/>
                  <a:pt x="1650191" y="800050"/>
                </a:cubicBezTo>
                <a:lnTo>
                  <a:pt x="80005" y="800050"/>
                </a:lnTo>
                <a:cubicBezTo>
                  <a:pt x="35819" y="800050"/>
                  <a:pt x="0" y="764231"/>
                  <a:pt x="0" y="720045"/>
                </a:cubicBezTo>
                <a:lnTo>
                  <a:pt x="0" y="8000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482" tIns="107482" rIns="107482" bIns="107482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Entrar em contato com o usuário informando sobre a avaria (e-mail padrão e telefone</a:t>
            </a:r>
            <a:r>
              <a:rPr lang="pt-BR" sz="2000" dirty="0" smtClean="0"/>
              <a:t>)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16" name="Forma livre 15"/>
          <p:cNvSpPr/>
          <p:nvPr/>
        </p:nvSpPr>
        <p:spPr>
          <a:xfrm>
            <a:off x="1600167" y="2400284"/>
            <a:ext cx="2461435" cy="180023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Verificar o histórico de empréstimo do exemplar</a:t>
            </a:r>
            <a:endParaRPr lang="pt-BR" sz="2000" dirty="0">
              <a:latin typeface="Arial Narrow" pitchFamily="34" charset="0"/>
            </a:endParaRPr>
          </a:p>
        </p:txBody>
      </p:sp>
      <p:cxnSp>
        <p:nvCxnSpPr>
          <p:cNvPr id="200" name="Conector de seta reta 199"/>
          <p:cNvCxnSpPr/>
          <p:nvPr/>
        </p:nvCxnSpPr>
        <p:spPr>
          <a:xfrm>
            <a:off x="10337030" y="2675667"/>
            <a:ext cx="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Seta para baixo 55"/>
          <p:cNvSpPr/>
          <p:nvPr/>
        </p:nvSpPr>
        <p:spPr>
          <a:xfrm>
            <a:off x="3000351" y="1200126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cxnSp>
        <p:nvCxnSpPr>
          <p:cNvPr id="20" name="Conector reto 19"/>
          <p:cNvCxnSpPr/>
          <p:nvPr/>
        </p:nvCxnSpPr>
        <p:spPr>
          <a:xfrm rot="5400000">
            <a:off x="2201357" y="4399436"/>
            <a:ext cx="8001056" cy="222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5" name="Seta para a direita 24"/>
          <p:cNvSpPr/>
          <p:nvPr/>
        </p:nvSpPr>
        <p:spPr>
          <a:xfrm>
            <a:off x="6200773" y="400019"/>
            <a:ext cx="300040" cy="100013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 spc="-210" dirty="0"/>
          </a:p>
        </p:txBody>
      </p:sp>
      <p:cxnSp>
        <p:nvCxnSpPr>
          <p:cNvPr id="26" name="Conector reto 25"/>
          <p:cNvCxnSpPr/>
          <p:nvPr/>
        </p:nvCxnSpPr>
        <p:spPr>
          <a:xfrm flipV="1">
            <a:off x="4300523" y="8401075"/>
            <a:ext cx="1900251" cy="932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1" name="Forma livre 30"/>
          <p:cNvSpPr/>
          <p:nvPr/>
        </p:nvSpPr>
        <p:spPr>
          <a:xfrm>
            <a:off x="299995" y="6800864"/>
            <a:ext cx="2422274" cy="1800238"/>
          </a:xfrm>
          <a:custGeom>
            <a:avLst/>
            <a:gdLst>
              <a:gd name="connsiteX0" fmla="*/ 0 w 1730196"/>
              <a:gd name="connsiteY0" fmla="*/ 80005 h 800050"/>
              <a:gd name="connsiteX1" fmla="*/ 80005 w 1730196"/>
              <a:gd name="connsiteY1" fmla="*/ 0 h 800050"/>
              <a:gd name="connsiteX2" fmla="*/ 1650191 w 1730196"/>
              <a:gd name="connsiteY2" fmla="*/ 0 h 800050"/>
              <a:gd name="connsiteX3" fmla="*/ 1730196 w 1730196"/>
              <a:gd name="connsiteY3" fmla="*/ 80005 h 800050"/>
              <a:gd name="connsiteX4" fmla="*/ 1730196 w 1730196"/>
              <a:gd name="connsiteY4" fmla="*/ 720045 h 800050"/>
              <a:gd name="connsiteX5" fmla="*/ 1650191 w 1730196"/>
              <a:gd name="connsiteY5" fmla="*/ 800050 h 800050"/>
              <a:gd name="connsiteX6" fmla="*/ 80005 w 1730196"/>
              <a:gd name="connsiteY6" fmla="*/ 800050 h 800050"/>
              <a:gd name="connsiteX7" fmla="*/ 0 w 1730196"/>
              <a:gd name="connsiteY7" fmla="*/ 720045 h 800050"/>
              <a:gd name="connsiteX8" fmla="*/ 0 w 1730196"/>
              <a:gd name="connsiteY8" fmla="*/ 80005 h 8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30196" h="800050">
                <a:moveTo>
                  <a:pt x="0" y="80005"/>
                </a:moveTo>
                <a:cubicBezTo>
                  <a:pt x="0" y="35819"/>
                  <a:pt x="35819" y="0"/>
                  <a:pt x="80005" y="0"/>
                </a:cubicBezTo>
                <a:lnTo>
                  <a:pt x="1650191" y="0"/>
                </a:lnTo>
                <a:cubicBezTo>
                  <a:pt x="1694377" y="0"/>
                  <a:pt x="1730196" y="35819"/>
                  <a:pt x="1730196" y="80005"/>
                </a:cubicBezTo>
                <a:lnTo>
                  <a:pt x="1730196" y="720045"/>
                </a:lnTo>
                <a:cubicBezTo>
                  <a:pt x="1730196" y="764231"/>
                  <a:pt x="1694377" y="800050"/>
                  <a:pt x="1650191" y="800050"/>
                </a:cubicBezTo>
                <a:lnTo>
                  <a:pt x="80005" y="800050"/>
                </a:lnTo>
                <a:cubicBezTo>
                  <a:pt x="35819" y="800050"/>
                  <a:pt x="0" y="764231"/>
                  <a:pt x="0" y="720045"/>
                </a:cubicBezTo>
                <a:lnTo>
                  <a:pt x="0" y="8000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482" tIns="107482" rIns="107482" bIns="107482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Afastar o usuário no Pergamum, em afastamento e no cadastro de usuário, e registrar pendência no SIG do aluno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34" name="Seta para baixo 33"/>
          <p:cNvSpPr/>
          <p:nvPr/>
        </p:nvSpPr>
        <p:spPr>
          <a:xfrm>
            <a:off x="3000351" y="3800469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35" name="Seta para baixo 34"/>
          <p:cNvSpPr/>
          <p:nvPr/>
        </p:nvSpPr>
        <p:spPr>
          <a:xfrm>
            <a:off x="2000219" y="6300799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42" name="Forma livre 41"/>
          <p:cNvSpPr/>
          <p:nvPr/>
        </p:nvSpPr>
        <p:spPr>
          <a:xfrm>
            <a:off x="3100365" y="6800865"/>
            <a:ext cx="2461435" cy="180023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Alterar o status do livro na catalogação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44" name="Forma livre 43"/>
          <p:cNvSpPr/>
          <p:nvPr/>
        </p:nvSpPr>
        <p:spPr>
          <a:xfrm>
            <a:off x="6900866" y="300006"/>
            <a:ext cx="2422274" cy="1800238"/>
          </a:xfrm>
          <a:custGeom>
            <a:avLst/>
            <a:gdLst>
              <a:gd name="connsiteX0" fmla="*/ 0 w 1730196"/>
              <a:gd name="connsiteY0" fmla="*/ 80005 h 800050"/>
              <a:gd name="connsiteX1" fmla="*/ 80005 w 1730196"/>
              <a:gd name="connsiteY1" fmla="*/ 0 h 800050"/>
              <a:gd name="connsiteX2" fmla="*/ 1650191 w 1730196"/>
              <a:gd name="connsiteY2" fmla="*/ 0 h 800050"/>
              <a:gd name="connsiteX3" fmla="*/ 1730196 w 1730196"/>
              <a:gd name="connsiteY3" fmla="*/ 80005 h 800050"/>
              <a:gd name="connsiteX4" fmla="*/ 1730196 w 1730196"/>
              <a:gd name="connsiteY4" fmla="*/ 720045 h 800050"/>
              <a:gd name="connsiteX5" fmla="*/ 1650191 w 1730196"/>
              <a:gd name="connsiteY5" fmla="*/ 800050 h 800050"/>
              <a:gd name="connsiteX6" fmla="*/ 80005 w 1730196"/>
              <a:gd name="connsiteY6" fmla="*/ 800050 h 800050"/>
              <a:gd name="connsiteX7" fmla="*/ 0 w 1730196"/>
              <a:gd name="connsiteY7" fmla="*/ 720045 h 800050"/>
              <a:gd name="connsiteX8" fmla="*/ 0 w 1730196"/>
              <a:gd name="connsiteY8" fmla="*/ 80005 h 8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30196" h="800050">
                <a:moveTo>
                  <a:pt x="0" y="80005"/>
                </a:moveTo>
                <a:cubicBezTo>
                  <a:pt x="0" y="35819"/>
                  <a:pt x="35819" y="0"/>
                  <a:pt x="80005" y="0"/>
                </a:cubicBezTo>
                <a:lnTo>
                  <a:pt x="1650191" y="0"/>
                </a:lnTo>
                <a:cubicBezTo>
                  <a:pt x="1694377" y="0"/>
                  <a:pt x="1730196" y="35819"/>
                  <a:pt x="1730196" y="80005"/>
                </a:cubicBezTo>
                <a:lnTo>
                  <a:pt x="1730196" y="720045"/>
                </a:lnTo>
                <a:cubicBezTo>
                  <a:pt x="1730196" y="764231"/>
                  <a:pt x="1694377" y="800050"/>
                  <a:pt x="1650191" y="800050"/>
                </a:cubicBezTo>
                <a:lnTo>
                  <a:pt x="80005" y="800050"/>
                </a:lnTo>
                <a:cubicBezTo>
                  <a:pt x="35819" y="800050"/>
                  <a:pt x="0" y="764231"/>
                  <a:pt x="0" y="720045"/>
                </a:cubicBezTo>
                <a:lnTo>
                  <a:pt x="0" y="8000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482" tIns="107482" rIns="107482" bIns="107482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Encaminhar para a CDA, para avaliação</a:t>
            </a:r>
            <a:endParaRPr lang="pt-BR" sz="2000" dirty="0">
              <a:latin typeface="Arial Narrow" pitchFamily="34" charset="0"/>
            </a:endParaRPr>
          </a:p>
        </p:txBody>
      </p:sp>
      <p:cxnSp>
        <p:nvCxnSpPr>
          <p:cNvPr id="24" name="Conector de seta reta 23"/>
          <p:cNvCxnSpPr/>
          <p:nvPr/>
        </p:nvCxnSpPr>
        <p:spPr>
          <a:xfrm>
            <a:off x="2800325" y="7700983"/>
            <a:ext cx="300040" cy="2223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0" name="Forma livre 29"/>
          <p:cNvSpPr/>
          <p:nvPr/>
        </p:nvSpPr>
        <p:spPr>
          <a:xfrm>
            <a:off x="9701236" y="300007"/>
            <a:ext cx="2461435" cy="180023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Informar ao usuário sobre o procedimento a ser adotado</a:t>
            </a:r>
            <a:endParaRPr lang="pt-BR" sz="2000" dirty="0">
              <a:latin typeface="Arial Narrow" pitchFamily="34" charset="0"/>
            </a:endParaRPr>
          </a:p>
        </p:txBody>
      </p:sp>
      <p:cxnSp>
        <p:nvCxnSpPr>
          <p:cNvPr id="36" name="Conector de seta reta 35"/>
          <p:cNvCxnSpPr/>
          <p:nvPr/>
        </p:nvCxnSpPr>
        <p:spPr>
          <a:xfrm>
            <a:off x="9401196" y="1200125"/>
            <a:ext cx="300040" cy="2223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" name="Forma livre 17"/>
          <p:cNvSpPr/>
          <p:nvPr/>
        </p:nvSpPr>
        <p:spPr>
          <a:xfrm>
            <a:off x="900074" y="1600178"/>
            <a:ext cx="4300568" cy="700092"/>
          </a:xfrm>
          <a:custGeom>
            <a:avLst/>
            <a:gdLst>
              <a:gd name="connsiteX0" fmla="*/ 0 w 3564238"/>
              <a:gd name="connsiteY0" fmla="*/ 68742 h 687424"/>
              <a:gd name="connsiteX1" fmla="*/ 68742 w 3564238"/>
              <a:gd name="connsiteY1" fmla="*/ 0 h 687424"/>
              <a:gd name="connsiteX2" fmla="*/ 3495496 w 3564238"/>
              <a:gd name="connsiteY2" fmla="*/ 0 h 687424"/>
              <a:gd name="connsiteX3" fmla="*/ 3564238 w 3564238"/>
              <a:gd name="connsiteY3" fmla="*/ 68742 h 687424"/>
              <a:gd name="connsiteX4" fmla="*/ 3564238 w 3564238"/>
              <a:gd name="connsiteY4" fmla="*/ 618682 h 687424"/>
              <a:gd name="connsiteX5" fmla="*/ 3495496 w 3564238"/>
              <a:gd name="connsiteY5" fmla="*/ 687424 h 687424"/>
              <a:gd name="connsiteX6" fmla="*/ 68742 w 3564238"/>
              <a:gd name="connsiteY6" fmla="*/ 687424 h 687424"/>
              <a:gd name="connsiteX7" fmla="*/ 0 w 3564238"/>
              <a:gd name="connsiteY7" fmla="*/ 618682 h 687424"/>
              <a:gd name="connsiteX8" fmla="*/ 0 w 3564238"/>
              <a:gd name="connsiteY8" fmla="*/ 68742 h 687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64238" h="687424">
                <a:moveTo>
                  <a:pt x="0" y="68742"/>
                </a:moveTo>
                <a:cubicBezTo>
                  <a:pt x="0" y="30777"/>
                  <a:pt x="30777" y="0"/>
                  <a:pt x="68742" y="0"/>
                </a:cubicBezTo>
                <a:lnTo>
                  <a:pt x="3495496" y="0"/>
                </a:lnTo>
                <a:cubicBezTo>
                  <a:pt x="3533461" y="0"/>
                  <a:pt x="3564238" y="30777"/>
                  <a:pt x="3564238" y="68742"/>
                </a:cubicBezTo>
                <a:lnTo>
                  <a:pt x="3564238" y="618682"/>
                </a:lnTo>
                <a:cubicBezTo>
                  <a:pt x="3564238" y="656647"/>
                  <a:pt x="3533461" y="687424"/>
                  <a:pt x="3495496" y="687424"/>
                </a:cubicBezTo>
                <a:lnTo>
                  <a:pt x="68742" y="687424"/>
                </a:lnTo>
                <a:cubicBezTo>
                  <a:pt x="30777" y="687424"/>
                  <a:pt x="0" y="656647"/>
                  <a:pt x="0" y="618682"/>
                </a:cubicBezTo>
                <a:lnTo>
                  <a:pt x="0" y="68742"/>
                </a:lnTo>
                <a:close/>
              </a:path>
            </a:pathLst>
          </a:cu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2864" tIns="102864" rIns="102864" bIns="102864" numCol="1" spcCol="1778" anchor="ctr" anchorCtr="0">
            <a:noAutofit/>
          </a:bodyPr>
          <a:lstStyle/>
          <a:p>
            <a:pPr algn="ctr" defTabSz="871220">
              <a:lnSpc>
                <a:spcPct val="90000"/>
              </a:lnSpc>
              <a:spcAft>
                <a:spcPct val="35000"/>
              </a:spcAft>
            </a:pPr>
            <a:r>
              <a:rPr lang="pt-BR" sz="2000" b="1" dirty="0" smtClean="0">
                <a:latin typeface="Arial Narrow" pitchFamily="34" charset="0"/>
              </a:rPr>
              <a:t>Livros </a:t>
            </a:r>
          </a:p>
        </p:txBody>
      </p:sp>
      <p:sp>
        <p:nvSpPr>
          <p:cNvPr id="19" name="Seta para baixo 18"/>
          <p:cNvSpPr/>
          <p:nvPr/>
        </p:nvSpPr>
        <p:spPr>
          <a:xfrm>
            <a:off x="2700312" y="4200521"/>
            <a:ext cx="200026" cy="200026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21" name="Forma livre 20"/>
          <p:cNvSpPr/>
          <p:nvPr/>
        </p:nvSpPr>
        <p:spPr>
          <a:xfrm>
            <a:off x="7100892" y="2500297"/>
            <a:ext cx="4300568" cy="700092"/>
          </a:xfrm>
          <a:custGeom>
            <a:avLst/>
            <a:gdLst>
              <a:gd name="connsiteX0" fmla="*/ 0 w 3564238"/>
              <a:gd name="connsiteY0" fmla="*/ 68742 h 687424"/>
              <a:gd name="connsiteX1" fmla="*/ 68742 w 3564238"/>
              <a:gd name="connsiteY1" fmla="*/ 0 h 687424"/>
              <a:gd name="connsiteX2" fmla="*/ 3495496 w 3564238"/>
              <a:gd name="connsiteY2" fmla="*/ 0 h 687424"/>
              <a:gd name="connsiteX3" fmla="*/ 3564238 w 3564238"/>
              <a:gd name="connsiteY3" fmla="*/ 68742 h 687424"/>
              <a:gd name="connsiteX4" fmla="*/ 3564238 w 3564238"/>
              <a:gd name="connsiteY4" fmla="*/ 618682 h 687424"/>
              <a:gd name="connsiteX5" fmla="*/ 3495496 w 3564238"/>
              <a:gd name="connsiteY5" fmla="*/ 687424 h 687424"/>
              <a:gd name="connsiteX6" fmla="*/ 68742 w 3564238"/>
              <a:gd name="connsiteY6" fmla="*/ 687424 h 687424"/>
              <a:gd name="connsiteX7" fmla="*/ 0 w 3564238"/>
              <a:gd name="connsiteY7" fmla="*/ 618682 h 687424"/>
              <a:gd name="connsiteX8" fmla="*/ 0 w 3564238"/>
              <a:gd name="connsiteY8" fmla="*/ 68742 h 687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64238" h="687424">
                <a:moveTo>
                  <a:pt x="0" y="68742"/>
                </a:moveTo>
                <a:cubicBezTo>
                  <a:pt x="0" y="30777"/>
                  <a:pt x="30777" y="0"/>
                  <a:pt x="68742" y="0"/>
                </a:cubicBezTo>
                <a:lnTo>
                  <a:pt x="3495496" y="0"/>
                </a:lnTo>
                <a:cubicBezTo>
                  <a:pt x="3533461" y="0"/>
                  <a:pt x="3564238" y="30777"/>
                  <a:pt x="3564238" y="68742"/>
                </a:cubicBezTo>
                <a:lnTo>
                  <a:pt x="3564238" y="618682"/>
                </a:lnTo>
                <a:cubicBezTo>
                  <a:pt x="3564238" y="656647"/>
                  <a:pt x="3533461" y="687424"/>
                  <a:pt x="3495496" y="687424"/>
                </a:cubicBezTo>
                <a:lnTo>
                  <a:pt x="68742" y="687424"/>
                </a:lnTo>
                <a:cubicBezTo>
                  <a:pt x="30777" y="687424"/>
                  <a:pt x="0" y="656647"/>
                  <a:pt x="0" y="618682"/>
                </a:cubicBezTo>
                <a:lnTo>
                  <a:pt x="0" y="68742"/>
                </a:lnTo>
                <a:close/>
              </a:path>
            </a:pathLst>
          </a:cu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2864" tIns="102864" rIns="102864" bIns="102864" numCol="1" spcCol="1778" anchor="ctr" anchorCtr="0">
            <a:noAutofit/>
          </a:bodyPr>
          <a:lstStyle/>
          <a:p>
            <a:pPr algn="ctr" defTabSz="871220">
              <a:lnSpc>
                <a:spcPct val="90000"/>
              </a:lnSpc>
              <a:spcAft>
                <a:spcPct val="35000"/>
              </a:spcAft>
            </a:pPr>
            <a:r>
              <a:rPr lang="pt-BR" sz="2000" b="1" dirty="0" err="1" smtClean="0">
                <a:latin typeface="Arial Narrow" pitchFamily="34" charset="0"/>
              </a:rPr>
              <a:t>Netbook</a:t>
            </a:r>
            <a:r>
              <a:rPr lang="pt-BR" sz="2000" b="1" dirty="0" smtClean="0">
                <a:latin typeface="Arial Narrow" pitchFamily="34" charset="0"/>
              </a:rPr>
              <a:t> </a:t>
            </a:r>
          </a:p>
        </p:txBody>
      </p:sp>
      <p:sp>
        <p:nvSpPr>
          <p:cNvPr id="22" name="Forma livre 21"/>
          <p:cNvSpPr/>
          <p:nvPr/>
        </p:nvSpPr>
        <p:spPr>
          <a:xfrm>
            <a:off x="7200906" y="3600442"/>
            <a:ext cx="2461435" cy="180023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Mudar o status da situação do </a:t>
            </a:r>
            <a:r>
              <a:rPr lang="pt-BR" sz="2000" dirty="0" err="1" smtClean="0">
                <a:latin typeface="Arial Narrow" pitchFamily="34" charset="0"/>
              </a:rPr>
              <a:t>netbook</a:t>
            </a:r>
            <a:r>
              <a:rPr lang="pt-BR" sz="2000" dirty="0" smtClean="0">
                <a:latin typeface="Arial Narrow" pitchFamily="34" charset="0"/>
              </a:rPr>
              <a:t> “Encaminhado para processamento técnico</a:t>
            </a:r>
            <a:r>
              <a:rPr lang="pt-BR" sz="2000" dirty="0" smtClean="0"/>
              <a:t>”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23" name="Seta para baixo 22"/>
          <p:cNvSpPr/>
          <p:nvPr/>
        </p:nvSpPr>
        <p:spPr>
          <a:xfrm>
            <a:off x="7900998" y="3300404"/>
            <a:ext cx="200026" cy="200026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28" name="Forma livre 27"/>
          <p:cNvSpPr/>
          <p:nvPr/>
        </p:nvSpPr>
        <p:spPr>
          <a:xfrm>
            <a:off x="7100893" y="5700720"/>
            <a:ext cx="2461435" cy="180023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Realizar a devolução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29" name="Seta para baixo 28"/>
          <p:cNvSpPr/>
          <p:nvPr/>
        </p:nvSpPr>
        <p:spPr>
          <a:xfrm>
            <a:off x="7800985" y="5500693"/>
            <a:ext cx="200026" cy="200026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33" name="Forma livre 32"/>
          <p:cNvSpPr/>
          <p:nvPr/>
        </p:nvSpPr>
        <p:spPr>
          <a:xfrm>
            <a:off x="7100892" y="7800997"/>
            <a:ext cx="2500330" cy="1600243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Preencher o laudo de vistoria e afastar o usuário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37" name="Seta para baixo 36"/>
          <p:cNvSpPr/>
          <p:nvPr/>
        </p:nvSpPr>
        <p:spPr>
          <a:xfrm>
            <a:off x="7700972" y="7500957"/>
            <a:ext cx="200026" cy="200026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39" name="Forma livre 38"/>
          <p:cNvSpPr/>
          <p:nvPr/>
        </p:nvSpPr>
        <p:spPr>
          <a:xfrm>
            <a:off x="9901262" y="7800997"/>
            <a:ext cx="2500330" cy="1600243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Encaminhar para a Coordenadoria de Tecnologia e Informação</a:t>
            </a:r>
            <a:endParaRPr lang="pt-BR" sz="2000" dirty="0">
              <a:latin typeface="Arial Narrow" pitchFamily="34" charset="0"/>
            </a:endParaRPr>
          </a:p>
        </p:txBody>
      </p:sp>
      <p:cxnSp>
        <p:nvCxnSpPr>
          <p:cNvPr id="40" name="Conector de seta reta 39"/>
          <p:cNvCxnSpPr/>
          <p:nvPr/>
        </p:nvCxnSpPr>
        <p:spPr>
          <a:xfrm>
            <a:off x="9601222" y="8501089"/>
            <a:ext cx="300040" cy="2223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Espaço Reservado para Número de Slide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87622C-E40B-45D1-8F63-B14859A651B7}" type="slidenum">
              <a:rPr lang="pt-BR" smtClean="0"/>
              <a:pPr>
                <a:defRPr/>
              </a:pPr>
              <a:t>55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a livre 7"/>
          <p:cNvSpPr/>
          <p:nvPr/>
        </p:nvSpPr>
        <p:spPr>
          <a:xfrm>
            <a:off x="3861518" y="199993"/>
            <a:ext cx="4989933" cy="962394"/>
          </a:xfrm>
          <a:custGeom>
            <a:avLst/>
            <a:gdLst>
              <a:gd name="connsiteX0" fmla="*/ 0 w 3564238"/>
              <a:gd name="connsiteY0" fmla="*/ 68742 h 687424"/>
              <a:gd name="connsiteX1" fmla="*/ 68742 w 3564238"/>
              <a:gd name="connsiteY1" fmla="*/ 0 h 687424"/>
              <a:gd name="connsiteX2" fmla="*/ 3495496 w 3564238"/>
              <a:gd name="connsiteY2" fmla="*/ 0 h 687424"/>
              <a:gd name="connsiteX3" fmla="*/ 3564238 w 3564238"/>
              <a:gd name="connsiteY3" fmla="*/ 68742 h 687424"/>
              <a:gd name="connsiteX4" fmla="*/ 3564238 w 3564238"/>
              <a:gd name="connsiteY4" fmla="*/ 618682 h 687424"/>
              <a:gd name="connsiteX5" fmla="*/ 3495496 w 3564238"/>
              <a:gd name="connsiteY5" fmla="*/ 687424 h 687424"/>
              <a:gd name="connsiteX6" fmla="*/ 68742 w 3564238"/>
              <a:gd name="connsiteY6" fmla="*/ 687424 h 687424"/>
              <a:gd name="connsiteX7" fmla="*/ 0 w 3564238"/>
              <a:gd name="connsiteY7" fmla="*/ 618682 h 687424"/>
              <a:gd name="connsiteX8" fmla="*/ 0 w 3564238"/>
              <a:gd name="connsiteY8" fmla="*/ 68742 h 687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64238" h="687424">
                <a:moveTo>
                  <a:pt x="0" y="68742"/>
                </a:moveTo>
                <a:cubicBezTo>
                  <a:pt x="0" y="30777"/>
                  <a:pt x="30777" y="0"/>
                  <a:pt x="68742" y="0"/>
                </a:cubicBezTo>
                <a:lnTo>
                  <a:pt x="3495496" y="0"/>
                </a:lnTo>
                <a:cubicBezTo>
                  <a:pt x="3533461" y="0"/>
                  <a:pt x="3564238" y="30777"/>
                  <a:pt x="3564238" y="68742"/>
                </a:cubicBezTo>
                <a:lnTo>
                  <a:pt x="3564238" y="618682"/>
                </a:lnTo>
                <a:cubicBezTo>
                  <a:pt x="3564238" y="656647"/>
                  <a:pt x="3533461" y="687424"/>
                  <a:pt x="3495496" y="687424"/>
                </a:cubicBezTo>
                <a:lnTo>
                  <a:pt x="68742" y="687424"/>
                </a:lnTo>
                <a:cubicBezTo>
                  <a:pt x="30777" y="687424"/>
                  <a:pt x="0" y="656647"/>
                  <a:pt x="0" y="618682"/>
                </a:cubicBezTo>
                <a:lnTo>
                  <a:pt x="0" y="68742"/>
                </a:ln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2864" tIns="102864" rIns="102864" bIns="102864" numCol="1" spcCol="1778" anchor="ctr" anchorCtr="0">
            <a:noAutofit/>
          </a:bodyPr>
          <a:lstStyle/>
          <a:p>
            <a:pPr algn="ctr" defTabSz="871220">
              <a:lnSpc>
                <a:spcPct val="90000"/>
              </a:lnSpc>
              <a:spcAft>
                <a:spcPct val="35000"/>
              </a:spcAft>
            </a:pPr>
            <a:r>
              <a:rPr lang="pt-BR" sz="2000" dirty="0" smtClean="0">
                <a:latin typeface="Arial Narrow" pitchFamily="34" charset="0"/>
              </a:rPr>
              <a:t>BIBLIOTECA</a:t>
            </a:r>
          </a:p>
          <a:p>
            <a:pPr algn="ctr" defTabSz="871220">
              <a:lnSpc>
                <a:spcPct val="90000"/>
              </a:lnSpc>
              <a:spcAft>
                <a:spcPct val="35000"/>
              </a:spcAft>
            </a:pPr>
            <a:r>
              <a:rPr lang="pt-BR" sz="2000" b="1" dirty="0" smtClean="0"/>
              <a:t> </a:t>
            </a:r>
            <a:r>
              <a:rPr lang="pt-BR" sz="2000" b="1" dirty="0" smtClean="0">
                <a:latin typeface="Arial Narrow" pitchFamily="34" charset="0"/>
              </a:rPr>
              <a:t>Reposição de obra danificada ou perdida</a:t>
            </a:r>
          </a:p>
        </p:txBody>
      </p:sp>
      <p:sp>
        <p:nvSpPr>
          <p:cNvPr id="14" name="Forma livre 13"/>
          <p:cNvSpPr/>
          <p:nvPr/>
        </p:nvSpPr>
        <p:spPr>
          <a:xfrm>
            <a:off x="3764742" y="4300534"/>
            <a:ext cx="2422274" cy="1800238"/>
          </a:xfrm>
          <a:custGeom>
            <a:avLst/>
            <a:gdLst>
              <a:gd name="connsiteX0" fmla="*/ 0 w 1730196"/>
              <a:gd name="connsiteY0" fmla="*/ 80005 h 800050"/>
              <a:gd name="connsiteX1" fmla="*/ 80005 w 1730196"/>
              <a:gd name="connsiteY1" fmla="*/ 0 h 800050"/>
              <a:gd name="connsiteX2" fmla="*/ 1650191 w 1730196"/>
              <a:gd name="connsiteY2" fmla="*/ 0 h 800050"/>
              <a:gd name="connsiteX3" fmla="*/ 1730196 w 1730196"/>
              <a:gd name="connsiteY3" fmla="*/ 80005 h 800050"/>
              <a:gd name="connsiteX4" fmla="*/ 1730196 w 1730196"/>
              <a:gd name="connsiteY4" fmla="*/ 720045 h 800050"/>
              <a:gd name="connsiteX5" fmla="*/ 1650191 w 1730196"/>
              <a:gd name="connsiteY5" fmla="*/ 800050 h 800050"/>
              <a:gd name="connsiteX6" fmla="*/ 80005 w 1730196"/>
              <a:gd name="connsiteY6" fmla="*/ 800050 h 800050"/>
              <a:gd name="connsiteX7" fmla="*/ 0 w 1730196"/>
              <a:gd name="connsiteY7" fmla="*/ 720045 h 800050"/>
              <a:gd name="connsiteX8" fmla="*/ 0 w 1730196"/>
              <a:gd name="connsiteY8" fmla="*/ 80005 h 8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30196" h="800050">
                <a:moveTo>
                  <a:pt x="0" y="80005"/>
                </a:moveTo>
                <a:cubicBezTo>
                  <a:pt x="0" y="35819"/>
                  <a:pt x="35819" y="0"/>
                  <a:pt x="80005" y="0"/>
                </a:cubicBezTo>
                <a:lnTo>
                  <a:pt x="1650191" y="0"/>
                </a:lnTo>
                <a:cubicBezTo>
                  <a:pt x="1694377" y="0"/>
                  <a:pt x="1730196" y="35819"/>
                  <a:pt x="1730196" y="80005"/>
                </a:cubicBezTo>
                <a:lnTo>
                  <a:pt x="1730196" y="720045"/>
                </a:lnTo>
                <a:cubicBezTo>
                  <a:pt x="1730196" y="764231"/>
                  <a:pt x="1694377" y="800050"/>
                  <a:pt x="1650191" y="800050"/>
                </a:cubicBezTo>
                <a:lnTo>
                  <a:pt x="80005" y="800050"/>
                </a:lnTo>
                <a:cubicBezTo>
                  <a:pt x="35819" y="800050"/>
                  <a:pt x="0" y="764231"/>
                  <a:pt x="0" y="720045"/>
                </a:cubicBezTo>
                <a:lnTo>
                  <a:pt x="0" y="8000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482" tIns="107482" rIns="107482" bIns="107482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Encaminhar a obra nova para a CDA constando o número do exemplar 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16" name="Forma livre 15"/>
          <p:cNvSpPr/>
          <p:nvPr/>
        </p:nvSpPr>
        <p:spPr>
          <a:xfrm>
            <a:off x="5064913" y="1800205"/>
            <a:ext cx="2461435" cy="180023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Retirar os afastamentos do usuário no Pergamum e no SIG</a:t>
            </a:r>
            <a:endParaRPr lang="pt-BR" sz="2000" dirty="0">
              <a:latin typeface="Arial Narrow" pitchFamily="34" charset="0"/>
            </a:endParaRPr>
          </a:p>
        </p:txBody>
      </p:sp>
      <p:cxnSp>
        <p:nvCxnSpPr>
          <p:cNvPr id="200" name="Conector de seta reta 199"/>
          <p:cNvCxnSpPr/>
          <p:nvPr/>
        </p:nvCxnSpPr>
        <p:spPr>
          <a:xfrm>
            <a:off x="13401724" y="2675667"/>
            <a:ext cx="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Seta para baixo 55"/>
          <p:cNvSpPr/>
          <p:nvPr/>
        </p:nvSpPr>
        <p:spPr>
          <a:xfrm>
            <a:off x="6165059" y="1300139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31" name="Forma livre 30"/>
          <p:cNvSpPr/>
          <p:nvPr/>
        </p:nvSpPr>
        <p:spPr>
          <a:xfrm>
            <a:off x="5264940" y="6800864"/>
            <a:ext cx="2422274" cy="1800238"/>
          </a:xfrm>
          <a:custGeom>
            <a:avLst/>
            <a:gdLst>
              <a:gd name="connsiteX0" fmla="*/ 0 w 1730196"/>
              <a:gd name="connsiteY0" fmla="*/ 80005 h 800050"/>
              <a:gd name="connsiteX1" fmla="*/ 80005 w 1730196"/>
              <a:gd name="connsiteY1" fmla="*/ 0 h 800050"/>
              <a:gd name="connsiteX2" fmla="*/ 1650191 w 1730196"/>
              <a:gd name="connsiteY2" fmla="*/ 0 h 800050"/>
              <a:gd name="connsiteX3" fmla="*/ 1730196 w 1730196"/>
              <a:gd name="connsiteY3" fmla="*/ 80005 h 800050"/>
              <a:gd name="connsiteX4" fmla="*/ 1730196 w 1730196"/>
              <a:gd name="connsiteY4" fmla="*/ 720045 h 800050"/>
              <a:gd name="connsiteX5" fmla="*/ 1650191 w 1730196"/>
              <a:gd name="connsiteY5" fmla="*/ 800050 h 800050"/>
              <a:gd name="connsiteX6" fmla="*/ 80005 w 1730196"/>
              <a:gd name="connsiteY6" fmla="*/ 800050 h 800050"/>
              <a:gd name="connsiteX7" fmla="*/ 0 w 1730196"/>
              <a:gd name="connsiteY7" fmla="*/ 720045 h 800050"/>
              <a:gd name="connsiteX8" fmla="*/ 0 w 1730196"/>
              <a:gd name="connsiteY8" fmla="*/ 80005 h 8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30196" h="800050">
                <a:moveTo>
                  <a:pt x="0" y="80005"/>
                </a:moveTo>
                <a:cubicBezTo>
                  <a:pt x="0" y="35819"/>
                  <a:pt x="35819" y="0"/>
                  <a:pt x="80005" y="0"/>
                </a:cubicBezTo>
                <a:lnTo>
                  <a:pt x="1650191" y="0"/>
                </a:lnTo>
                <a:cubicBezTo>
                  <a:pt x="1694377" y="0"/>
                  <a:pt x="1730196" y="35819"/>
                  <a:pt x="1730196" y="80005"/>
                </a:cubicBezTo>
                <a:lnTo>
                  <a:pt x="1730196" y="720045"/>
                </a:lnTo>
                <a:cubicBezTo>
                  <a:pt x="1730196" y="764231"/>
                  <a:pt x="1694377" y="800050"/>
                  <a:pt x="1650191" y="800050"/>
                </a:cubicBezTo>
                <a:lnTo>
                  <a:pt x="80005" y="800050"/>
                </a:lnTo>
                <a:cubicBezTo>
                  <a:pt x="35819" y="800050"/>
                  <a:pt x="0" y="764231"/>
                  <a:pt x="0" y="720045"/>
                </a:cubicBezTo>
                <a:lnTo>
                  <a:pt x="0" y="8000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482" tIns="107482" rIns="107482" bIns="107482" numCol="1" spcCol="1778" anchor="ctr" anchorCtr="0">
            <a:noAutofit/>
          </a:bodyPr>
          <a:lstStyle/>
          <a:p>
            <a:r>
              <a:rPr lang="pt-BR" sz="2000" dirty="0" smtClean="0">
                <a:latin typeface="Arial Narrow" pitchFamily="34" charset="0"/>
              </a:rPr>
              <a:t>Devolver obra danificada para usuário</a:t>
            </a:r>
          </a:p>
          <a:p>
            <a:r>
              <a:rPr lang="pt-BR" sz="2000" dirty="0" smtClean="0"/>
              <a:t/>
            </a:r>
            <a:br>
              <a:rPr lang="pt-BR" sz="2000" dirty="0" smtClean="0"/>
            </a:br>
            <a:endParaRPr lang="pt-BR" sz="2000" dirty="0">
              <a:latin typeface="Arial Narrow" pitchFamily="34" charset="0"/>
            </a:endParaRPr>
          </a:p>
        </p:txBody>
      </p:sp>
      <p:sp>
        <p:nvSpPr>
          <p:cNvPr id="34" name="Seta para baixo 33"/>
          <p:cNvSpPr/>
          <p:nvPr/>
        </p:nvSpPr>
        <p:spPr>
          <a:xfrm>
            <a:off x="5264940" y="3800469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35" name="Seta para baixo 34"/>
          <p:cNvSpPr/>
          <p:nvPr/>
        </p:nvSpPr>
        <p:spPr>
          <a:xfrm>
            <a:off x="6565111" y="6300799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18" name="Forma livre 17"/>
          <p:cNvSpPr/>
          <p:nvPr/>
        </p:nvSpPr>
        <p:spPr>
          <a:xfrm>
            <a:off x="6465098" y="4300534"/>
            <a:ext cx="2422274" cy="1800238"/>
          </a:xfrm>
          <a:custGeom>
            <a:avLst/>
            <a:gdLst>
              <a:gd name="connsiteX0" fmla="*/ 0 w 1730196"/>
              <a:gd name="connsiteY0" fmla="*/ 80005 h 800050"/>
              <a:gd name="connsiteX1" fmla="*/ 80005 w 1730196"/>
              <a:gd name="connsiteY1" fmla="*/ 0 h 800050"/>
              <a:gd name="connsiteX2" fmla="*/ 1650191 w 1730196"/>
              <a:gd name="connsiteY2" fmla="*/ 0 h 800050"/>
              <a:gd name="connsiteX3" fmla="*/ 1730196 w 1730196"/>
              <a:gd name="connsiteY3" fmla="*/ 80005 h 800050"/>
              <a:gd name="connsiteX4" fmla="*/ 1730196 w 1730196"/>
              <a:gd name="connsiteY4" fmla="*/ 720045 h 800050"/>
              <a:gd name="connsiteX5" fmla="*/ 1650191 w 1730196"/>
              <a:gd name="connsiteY5" fmla="*/ 800050 h 800050"/>
              <a:gd name="connsiteX6" fmla="*/ 80005 w 1730196"/>
              <a:gd name="connsiteY6" fmla="*/ 800050 h 800050"/>
              <a:gd name="connsiteX7" fmla="*/ 0 w 1730196"/>
              <a:gd name="connsiteY7" fmla="*/ 720045 h 800050"/>
              <a:gd name="connsiteX8" fmla="*/ 0 w 1730196"/>
              <a:gd name="connsiteY8" fmla="*/ 80005 h 8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30196" h="800050">
                <a:moveTo>
                  <a:pt x="0" y="80005"/>
                </a:moveTo>
                <a:cubicBezTo>
                  <a:pt x="0" y="35819"/>
                  <a:pt x="35819" y="0"/>
                  <a:pt x="80005" y="0"/>
                </a:cubicBezTo>
                <a:lnTo>
                  <a:pt x="1650191" y="0"/>
                </a:lnTo>
                <a:cubicBezTo>
                  <a:pt x="1694377" y="0"/>
                  <a:pt x="1730196" y="35819"/>
                  <a:pt x="1730196" y="80005"/>
                </a:cubicBezTo>
                <a:lnTo>
                  <a:pt x="1730196" y="720045"/>
                </a:lnTo>
                <a:cubicBezTo>
                  <a:pt x="1730196" y="764231"/>
                  <a:pt x="1694377" y="800050"/>
                  <a:pt x="1650191" y="800050"/>
                </a:cubicBezTo>
                <a:lnTo>
                  <a:pt x="80005" y="800050"/>
                </a:lnTo>
                <a:cubicBezTo>
                  <a:pt x="35819" y="800050"/>
                  <a:pt x="0" y="764231"/>
                  <a:pt x="0" y="720045"/>
                </a:cubicBezTo>
                <a:lnTo>
                  <a:pt x="0" y="8000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482" tIns="107482" rIns="107482" bIns="107482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Solicitar ao servidor da CDA a baixa na obra danificada</a:t>
            </a:r>
            <a:endParaRPr lang="pt-BR" sz="2000" dirty="0">
              <a:latin typeface="Arial Narrow" pitchFamily="34" charset="0"/>
            </a:endParaRPr>
          </a:p>
        </p:txBody>
      </p:sp>
      <p:cxnSp>
        <p:nvCxnSpPr>
          <p:cNvPr id="21" name="Conector de seta reta 20"/>
          <p:cNvCxnSpPr/>
          <p:nvPr/>
        </p:nvCxnSpPr>
        <p:spPr>
          <a:xfrm>
            <a:off x="6165058" y="5200653"/>
            <a:ext cx="300040" cy="2223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Espaço Reservado para Número de Slide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87622C-E40B-45D1-8F63-B14859A651B7}" type="slidenum">
              <a:rPr lang="pt-BR" smtClean="0"/>
              <a:pPr>
                <a:defRPr/>
              </a:pPr>
              <a:t>56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a livre 7"/>
          <p:cNvSpPr/>
          <p:nvPr/>
        </p:nvSpPr>
        <p:spPr>
          <a:xfrm>
            <a:off x="900074" y="199993"/>
            <a:ext cx="4989933" cy="962394"/>
          </a:xfrm>
          <a:custGeom>
            <a:avLst/>
            <a:gdLst>
              <a:gd name="connsiteX0" fmla="*/ 0 w 3564238"/>
              <a:gd name="connsiteY0" fmla="*/ 68742 h 687424"/>
              <a:gd name="connsiteX1" fmla="*/ 68742 w 3564238"/>
              <a:gd name="connsiteY1" fmla="*/ 0 h 687424"/>
              <a:gd name="connsiteX2" fmla="*/ 3495496 w 3564238"/>
              <a:gd name="connsiteY2" fmla="*/ 0 h 687424"/>
              <a:gd name="connsiteX3" fmla="*/ 3564238 w 3564238"/>
              <a:gd name="connsiteY3" fmla="*/ 68742 h 687424"/>
              <a:gd name="connsiteX4" fmla="*/ 3564238 w 3564238"/>
              <a:gd name="connsiteY4" fmla="*/ 618682 h 687424"/>
              <a:gd name="connsiteX5" fmla="*/ 3495496 w 3564238"/>
              <a:gd name="connsiteY5" fmla="*/ 687424 h 687424"/>
              <a:gd name="connsiteX6" fmla="*/ 68742 w 3564238"/>
              <a:gd name="connsiteY6" fmla="*/ 687424 h 687424"/>
              <a:gd name="connsiteX7" fmla="*/ 0 w 3564238"/>
              <a:gd name="connsiteY7" fmla="*/ 618682 h 687424"/>
              <a:gd name="connsiteX8" fmla="*/ 0 w 3564238"/>
              <a:gd name="connsiteY8" fmla="*/ 68742 h 687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64238" h="687424">
                <a:moveTo>
                  <a:pt x="0" y="68742"/>
                </a:moveTo>
                <a:cubicBezTo>
                  <a:pt x="0" y="30777"/>
                  <a:pt x="30777" y="0"/>
                  <a:pt x="68742" y="0"/>
                </a:cubicBezTo>
                <a:lnTo>
                  <a:pt x="3495496" y="0"/>
                </a:lnTo>
                <a:cubicBezTo>
                  <a:pt x="3533461" y="0"/>
                  <a:pt x="3564238" y="30777"/>
                  <a:pt x="3564238" y="68742"/>
                </a:cubicBezTo>
                <a:lnTo>
                  <a:pt x="3564238" y="618682"/>
                </a:lnTo>
                <a:cubicBezTo>
                  <a:pt x="3564238" y="656647"/>
                  <a:pt x="3533461" y="687424"/>
                  <a:pt x="3495496" y="687424"/>
                </a:cubicBezTo>
                <a:lnTo>
                  <a:pt x="68742" y="687424"/>
                </a:lnTo>
                <a:cubicBezTo>
                  <a:pt x="30777" y="687424"/>
                  <a:pt x="0" y="656647"/>
                  <a:pt x="0" y="618682"/>
                </a:cubicBezTo>
                <a:lnTo>
                  <a:pt x="0" y="68742"/>
                </a:ln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2864" tIns="102864" rIns="102864" bIns="102864" numCol="1" spcCol="1778" anchor="ctr" anchorCtr="0">
            <a:noAutofit/>
          </a:bodyPr>
          <a:lstStyle/>
          <a:p>
            <a:pPr algn="ctr" defTabSz="871220">
              <a:lnSpc>
                <a:spcPct val="90000"/>
              </a:lnSpc>
              <a:spcAft>
                <a:spcPct val="35000"/>
              </a:spcAft>
            </a:pPr>
            <a:r>
              <a:rPr lang="pt-BR" sz="2000" dirty="0" smtClean="0">
                <a:latin typeface="Arial Narrow" pitchFamily="34" charset="0"/>
              </a:rPr>
              <a:t>BIBLIOTECA</a:t>
            </a:r>
          </a:p>
          <a:p>
            <a:pPr algn="ctr" defTabSz="871220">
              <a:lnSpc>
                <a:spcPct val="90000"/>
              </a:lnSpc>
              <a:spcAft>
                <a:spcPct val="35000"/>
              </a:spcAft>
            </a:pPr>
            <a:r>
              <a:rPr lang="pt-BR" sz="2000" b="1" dirty="0" smtClean="0">
                <a:latin typeface="Arial Narrow" pitchFamily="34" charset="0"/>
              </a:rPr>
              <a:t>PCU</a:t>
            </a:r>
          </a:p>
        </p:txBody>
      </p:sp>
      <p:sp>
        <p:nvSpPr>
          <p:cNvPr id="10" name="Forma livre 9"/>
          <p:cNvSpPr/>
          <p:nvPr/>
        </p:nvSpPr>
        <p:spPr>
          <a:xfrm>
            <a:off x="684961" y="1587047"/>
            <a:ext cx="5054641" cy="1120232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  <a:solidFill>
            <a:srgbClr val="C00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486" tIns="107486" rIns="107486" bIns="107486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Solicitação de palestras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14" name="Forma livre 13"/>
          <p:cNvSpPr/>
          <p:nvPr/>
        </p:nvSpPr>
        <p:spPr>
          <a:xfrm>
            <a:off x="2000219" y="5600706"/>
            <a:ext cx="2422274" cy="1513329"/>
          </a:xfrm>
          <a:custGeom>
            <a:avLst/>
            <a:gdLst>
              <a:gd name="connsiteX0" fmla="*/ 0 w 1730196"/>
              <a:gd name="connsiteY0" fmla="*/ 80005 h 800050"/>
              <a:gd name="connsiteX1" fmla="*/ 80005 w 1730196"/>
              <a:gd name="connsiteY1" fmla="*/ 0 h 800050"/>
              <a:gd name="connsiteX2" fmla="*/ 1650191 w 1730196"/>
              <a:gd name="connsiteY2" fmla="*/ 0 h 800050"/>
              <a:gd name="connsiteX3" fmla="*/ 1730196 w 1730196"/>
              <a:gd name="connsiteY3" fmla="*/ 80005 h 800050"/>
              <a:gd name="connsiteX4" fmla="*/ 1730196 w 1730196"/>
              <a:gd name="connsiteY4" fmla="*/ 720045 h 800050"/>
              <a:gd name="connsiteX5" fmla="*/ 1650191 w 1730196"/>
              <a:gd name="connsiteY5" fmla="*/ 800050 h 800050"/>
              <a:gd name="connsiteX6" fmla="*/ 80005 w 1730196"/>
              <a:gd name="connsiteY6" fmla="*/ 800050 h 800050"/>
              <a:gd name="connsiteX7" fmla="*/ 0 w 1730196"/>
              <a:gd name="connsiteY7" fmla="*/ 720045 h 800050"/>
              <a:gd name="connsiteX8" fmla="*/ 0 w 1730196"/>
              <a:gd name="connsiteY8" fmla="*/ 80005 h 8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30196" h="800050">
                <a:moveTo>
                  <a:pt x="0" y="80005"/>
                </a:moveTo>
                <a:cubicBezTo>
                  <a:pt x="0" y="35819"/>
                  <a:pt x="35819" y="0"/>
                  <a:pt x="80005" y="0"/>
                </a:cubicBezTo>
                <a:lnTo>
                  <a:pt x="1650191" y="0"/>
                </a:lnTo>
                <a:cubicBezTo>
                  <a:pt x="1694377" y="0"/>
                  <a:pt x="1730196" y="35819"/>
                  <a:pt x="1730196" y="80005"/>
                </a:cubicBezTo>
                <a:lnTo>
                  <a:pt x="1730196" y="720045"/>
                </a:lnTo>
                <a:cubicBezTo>
                  <a:pt x="1730196" y="764231"/>
                  <a:pt x="1694377" y="800050"/>
                  <a:pt x="1650191" y="800050"/>
                </a:cubicBezTo>
                <a:lnTo>
                  <a:pt x="80005" y="800050"/>
                </a:lnTo>
                <a:cubicBezTo>
                  <a:pt x="35819" y="800050"/>
                  <a:pt x="0" y="764231"/>
                  <a:pt x="0" y="720045"/>
                </a:cubicBezTo>
                <a:lnTo>
                  <a:pt x="0" y="8000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482" tIns="107482" rIns="107482" bIns="107482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Registrar o evento no SIG</a:t>
            </a:r>
          </a:p>
        </p:txBody>
      </p:sp>
      <p:sp>
        <p:nvSpPr>
          <p:cNvPr id="16" name="Forma livre 15"/>
          <p:cNvSpPr/>
          <p:nvPr/>
        </p:nvSpPr>
        <p:spPr>
          <a:xfrm>
            <a:off x="2000219" y="3300403"/>
            <a:ext cx="2461435" cy="1513329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Definir com o solicitante local, data e horário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26" name="Forma livre 25"/>
          <p:cNvSpPr/>
          <p:nvPr/>
        </p:nvSpPr>
        <p:spPr>
          <a:xfrm>
            <a:off x="1900206" y="7700983"/>
            <a:ext cx="2500330" cy="1400185"/>
          </a:xfrm>
          <a:custGeom>
            <a:avLst/>
            <a:gdLst>
              <a:gd name="connsiteX0" fmla="*/ 0 w 2003225"/>
              <a:gd name="connsiteY0" fmla="*/ 87456 h 874562"/>
              <a:gd name="connsiteX1" fmla="*/ 87456 w 2003225"/>
              <a:gd name="connsiteY1" fmla="*/ 0 h 874562"/>
              <a:gd name="connsiteX2" fmla="*/ 1915769 w 2003225"/>
              <a:gd name="connsiteY2" fmla="*/ 0 h 874562"/>
              <a:gd name="connsiteX3" fmla="*/ 2003225 w 2003225"/>
              <a:gd name="connsiteY3" fmla="*/ 87456 h 874562"/>
              <a:gd name="connsiteX4" fmla="*/ 2003225 w 2003225"/>
              <a:gd name="connsiteY4" fmla="*/ 787106 h 874562"/>
              <a:gd name="connsiteX5" fmla="*/ 1915769 w 2003225"/>
              <a:gd name="connsiteY5" fmla="*/ 874562 h 874562"/>
              <a:gd name="connsiteX6" fmla="*/ 87456 w 2003225"/>
              <a:gd name="connsiteY6" fmla="*/ 874562 h 874562"/>
              <a:gd name="connsiteX7" fmla="*/ 0 w 2003225"/>
              <a:gd name="connsiteY7" fmla="*/ 787106 h 874562"/>
              <a:gd name="connsiteX8" fmla="*/ 0 w 2003225"/>
              <a:gd name="connsiteY8" fmla="*/ 87456 h 874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03225" h="874562">
                <a:moveTo>
                  <a:pt x="0" y="87456"/>
                </a:moveTo>
                <a:cubicBezTo>
                  <a:pt x="0" y="39155"/>
                  <a:pt x="39155" y="0"/>
                  <a:pt x="87456" y="0"/>
                </a:cubicBezTo>
                <a:lnTo>
                  <a:pt x="1915769" y="0"/>
                </a:lnTo>
                <a:cubicBezTo>
                  <a:pt x="1964070" y="0"/>
                  <a:pt x="2003225" y="39155"/>
                  <a:pt x="2003225" y="87456"/>
                </a:cubicBezTo>
                <a:lnTo>
                  <a:pt x="2003225" y="787106"/>
                </a:lnTo>
                <a:cubicBezTo>
                  <a:pt x="2003225" y="835407"/>
                  <a:pt x="1964070" y="874562"/>
                  <a:pt x="1915769" y="874562"/>
                </a:cubicBezTo>
                <a:lnTo>
                  <a:pt x="87456" y="874562"/>
                </a:lnTo>
                <a:cubicBezTo>
                  <a:pt x="39155" y="874562"/>
                  <a:pt x="0" y="835407"/>
                  <a:pt x="0" y="787106"/>
                </a:cubicBezTo>
                <a:lnTo>
                  <a:pt x="0" y="87456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0537" tIns="110537" rIns="110537" bIns="110537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Preparar apresentação</a:t>
            </a:r>
            <a:endParaRPr lang="pt-BR" sz="2000" dirty="0">
              <a:latin typeface="Arial Narrow" pitchFamily="34" charset="0"/>
            </a:endParaRPr>
          </a:p>
        </p:txBody>
      </p:sp>
      <p:cxnSp>
        <p:nvCxnSpPr>
          <p:cNvPr id="69" name="Conector angulado 68"/>
          <p:cNvCxnSpPr/>
          <p:nvPr/>
        </p:nvCxnSpPr>
        <p:spPr>
          <a:xfrm rot="5400000" flipH="1" flipV="1">
            <a:off x="2264332" y="4236448"/>
            <a:ext cx="7991735" cy="318878"/>
          </a:xfrm>
          <a:prstGeom prst="bentConnector3">
            <a:avLst>
              <a:gd name="adj1" fmla="val 99989"/>
            </a:avLst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0" name="Conector reto 79"/>
          <p:cNvCxnSpPr/>
          <p:nvPr/>
        </p:nvCxnSpPr>
        <p:spPr>
          <a:xfrm>
            <a:off x="4300523" y="8401075"/>
            <a:ext cx="1800238" cy="222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9" name="Seta para baixo 88"/>
          <p:cNvSpPr/>
          <p:nvPr/>
        </p:nvSpPr>
        <p:spPr>
          <a:xfrm>
            <a:off x="3039246" y="1186995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91" name="Seta para baixo 90"/>
          <p:cNvSpPr/>
          <p:nvPr/>
        </p:nvSpPr>
        <p:spPr>
          <a:xfrm>
            <a:off x="3100365" y="2800337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93" name="Seta para baixo 92"/>
          <p:cNvSpPr/>
          <p:nvPr/>
        </p:nvSpPr>
        <p:spPr>
          <a:xfrm>
            <a:off x="3100365" y="4900614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95" name="Seta para baixo 94"/>
          <p:cNvSpPr/>
          <p:nvPr/>
        </p:nvSpPr>
        <p:spPr>
          <a:xfrm>
            <a:off x="3000351" y="7200918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cxnSp>
        <p:nvCxnSpPr>
          <p:cNvPr id="200" name="Conector de seta reta 199"/>
          <p:cNvCxnSpPr/>
          <p:nvPr/>
        </p:nvCxnSpPr>
        <p:spPr>
          <a:xfrm>
            <a:off x="10337030" y="2675667"/>
            <a:ext cx="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Forma livre 60"/>
          <p:cNvSpPr/>
          <p:nvPr/>
        </p:nvSpPr>
        <p:spPr>
          <a:xfrm>
            <a:off x="6785767" y="266158"/>
            <a:ext cx="5054641" cy="700092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  <a:solidFill>
            <a:srgbClr val="0070C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486" tIns="107486" rIns="107486" bIns="107486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APRESENTAÇÃO DA PALESTRA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62" name="Forma livre 61"/>
          <p:cNvSpPr/>
          <p:nvPr/>
        </p:nvSpPr>
        <p:spPr>
          <a:xfrm>
            <a:off x="7800985" y="1600178"/>
            <a:ext cx="2461435" cy="170022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Conferir local, equipamentos e internet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64" name="Seta para baixo 63"/>
          <p:cNvSpPr/>
          <p:nvPr/>
        </p:nvSpPr>
        <p:spPr>
          <a:xfrm>
            <a:off x="8801117" y="1000099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65" name="Forma livre 64"/>
          <p:cNvSpPr/>
          <p:nvPr/>
        </p:nvSpPr>
        <p:spPr>
          <a:xfrm>
            <a:off x="7700972" y="4100508"/>
            <a:ext cx="3200422" cy="1500198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Apresentar a palestra 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70" name="Seta para baixo 69"/>
          <p:cNvSpPr/>
          <p:nvPr/>
        </p:nvSpPr>
        <p:spPr>
          <a:xfrm>
            <a:off x="7879699" y="4966780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71" name="Seta para baixo 70"/>
          <p:cNvSpPr/>
          <p:nvPr/>
        </p:nvSpPr>
        <p:spPr>
          <a:xfrm>
            <a:off x="8801117" y="3500429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81" name="Seta para baixo 80"/>
          <p:cNvSpPr/>
          <p:nvPr/>
        </p:nvSpPr>
        <p:spPr>
          <a:xfrm>
            <a:off x="7900998" y="5800733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104" name="Forma livre 103"/>
          <p:cNvSpPr/>
          <p:nvPr/>
        </p:nvSpPr>
        <p:spPr>
          <a:xfrm>
            <a:off x="9701236" y="6300799"/>
            <a:ext cx="2461435" cy="1213289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Emitir certificado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105" name="Forma livre 104"/>
          <p:cNvSpPr/>
          <p:nvPr/>
        </p:nvSpPr>
        <p:spPr>
          <a:xfrm>
            <a:off x="6900866" y="6300798"/>
            <a:ext cx="2500330" cy="1200158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Passar lista de chamada</a:t>
            </a:r>
            <a:endParaRPr lang="pt-BR" sz="2000" dirty="0">
              <a:latin typeface="Arial Narrow" pitchFamily="34" charset="0"/>
            </a:endParaRPr>
          </a:p>
        </p:txBody>
      </p:sp>
      <p:cxnSp>
        <p:nvCxnSpPr>
          <p:cNvPr id="24" name="Conector de seta reta 23"/>
          <p:cNvCxnSpPr/>
          <p:nvPr/>
        </p:nvCxnSpPr>
        <p:spPr>
          <a:xfrm>
            <a:off x="9401196" y="6800864"/>
            <a:ext cx="300040" cy="2223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87622C-E40B-45D1-8F63-B14859A651B7}" type="slidenum">
              <a:rPr lang="pt-BR" smtClean="0"/>
              <a:pPr>
                <a:defRPr/>
              </a:pPr>
              <a:t>57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a livre 7"/>
          <p:cNvSpPr/>
          <p:nvPr/>
        </p:nvSpPr>
        <p:spPr>
          <a:xfrm>
            <a:off x="796824" y="199993"/>
            <a:ext cx="4989933" cy="962394"/>
          </a:xfrm>
          <a:custGeom>
            <a:avLst/>
            <a:gdLst>
              <a:gd name="connsiteX0" fmla="*/ 0 w 3564238"/>
              <a:gd name="connsiteY0" fmla="*/ 68742 h 687424"/>
              <a:gd name="connsiteX1" fmla="*/ 68742 w 3564238"/>
              <a:gd name="connsiteY1" fmla="*/ 0 h 687424"/>
              <a:gd name="connsiteX2" fmla="*/ 3495496 w 3564238"/>
              <a:gd name="connsiteY2" fmla="*/ 0 h 687424"/>
              <a:gd name="connsiteX3" fmla="*/ 3564238 w 3564238"/>
              <a:gd name="connsiteY3" fmla="*/ 68742 h 687424"/>
              <a:gd name="connsiteX4" fmla="*/ 3564238 w 3564238"/>
              <a:gd name="connsiteY4" fmla="*/ 618682 h 687424"/>
              <a:gd name="connsiteX5" fmla="*/ 3495496 w 3564238"/>
              <a:gd name="connsiteY5" fmla="*/ 687424 h 687424"/>
              <a:gd name="connsiteX6" fmla="*/ 68742 w 3564238"/>
              <a:gd name="connsiteY6" fmla="*/ 687424 h 687424"/>
              <a:gd name="connsiteX7" fmla="*/ 0 w 3564238"/>
              <a:gd name="connsiteY7" fmla="*/ 618682 h 687424"/>
              <a:gd name="connsiteX8" fmla="*/ 0 w 3564238"/>
              <a:gd name="connsiteY8" fmla="*/ 68742 h 687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64238" h="687424">
                <a:moveTo>
                  <a:pt x="0" y="68742"/>
                </a:moveTo>
                <a:cubicBezTo>
                  <a:pt x="0" y="30777"/>
                  <a:pt x="30777" y="0"/>
                  <a:pt x="68742" y="0"/>
                </a:cubicBezTo>
                <a:lnTo>
                  <a:pt x="3495496" y="0"/>
                </a:lnTo>
                <a:cubicBezTo>
                  <a:pt x="3533461" y="0"/>
                  <a:pt x="3564238" y="30777"/>
                  <a:pt x="3564238" y="68742"/>
                </a:cubicBezTo>
                <a:lnTo>
                  <a:pt x="3564238" y="618682"/>
                </a:lnTo>
                <a:cubicBezTo>
                  <a:pt x="3564238" y="656647"/>
                  <a:pt x="3533461" y="687424"/>
                  <a:pt x="3495496" y="687424"/>
                </a:cubicBezTo>
                <a:lnTo>
                  <a:pt x="68742" y="687424"/>
                </a:lnTo>
                <a:cubicBezTo>
                  <a:pt x="30777" y="687424"/>
                  <a:pt x="0" y="656647"/>
                  <a:pt x="0" y="618682"/>
                </a:cubicBezTo>
                <a:lnTo>
                  <a:pt x="0" y="68742"/>
                </a:ln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2864" tIns="102864" rIns="102864" bIns="102864" numCol="1" spcCol="1778" anchor="ctr" anchorCtr="0">
            <a:noAutofit/>
          </a:bodyPr>
          <a:lstStyle/>
          <a:p>
            <a:pPr algn="ctr" defTabSz="871220">
              <a:lnSpc>
                <a:spcPct val="90000"/>
              </a:lnSpc>
              <a:spcAft>
                <a:spcPct val="35000"/>
              </a:spcAft>
            </a:pPr>
            <a:r>
              <a:rPr lang="pt-BR" sz="2000" dirty="0" smtClean="0"/>
              <a:t>BIBLIOTECA</a:t>
            </a:r>
          </a:p>
          <a:p>
            <a:pPr algn="ctr" defTabSz="871220">
              <a:lnSpc>
                <a:spcPct val="90000"/>
              </a:lnSpc>
              <a:spcAft>
                <a:spcPct val="35000"/>
              </a:spcAft>
            </a:pPr>
            <a:r>
              <a:rPr lang="pt-BR" sz="2000" b="1" dirty="0" smtClean="0"/>
              <a:t>PCNU</a:t>
            </a:r>
          </a:p>
        </p:txBody>
      </p:sp>
      <p:sp>
        <p:nvSpPr>
          <p:cNvPr id="10" name="Forma livre 9"/>
          <p:cNvSpPr/>
          <p:nvPr/>
        </p:nvSpPr>
        <p:spPr>
          <a:xfrm>
            <a:off x="684961" y="1587047"/>
            <a:ext cx="5054641" cy="1120232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486" tIns="107486" rIns="107486" bIns="107486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>CONTATO COM PRG:  confirmação da data, hora, local das apresentações da recepção da UFLA e quantidade de calouros</a:t>
            </a:r>
            <a:endParaRPr lang="pt-BR" sz="2000" dirty="0"/>
          </a:p>
        </p:txBody>
      </p:sp>
      <p:sp>
        <p:nvSpPr>
          <p:cNvPr id="14" name="Forma livre 13"/>
          <p:cNvSpPr/>
          <p:nvPr/>
        </p:nvSpPr>
        <p:spPr>
          <a:xfrm>
            <a:off x="3317328" y="4587442"/>
            <a:ext cx="2422274" cy="1513329"/>
          </a:xfrm>
          <a:custGeom>
            <a:avLst/>
            <a:gdLst>
              <a:gd name="connsiteX0" fmla="*/ 0 w 1730196"/>
              <a:gd name="connsiteY0" fmla="*/ 80005 h 800050"/>
              <a:gd name="connsiteX1" fmla="*/ 80005 w 1730196"/>
              <a:gd name="connsiteY1" fmla="*/ 0 h 800050"/>
              <a:gd name="connsiteX2" fmla="*/ 1650191 w 1730196"/>
              <a:gd name="connsiteY2" fmla="*/ 0 h 800050"/>
              <a:gd name="connsiteX3" fmla="*/ 1730196 w 1730196"/>
              <a:gd name="connsiteY3" fmla="*/ 80005 h 800050"/>
              <a:gd name="connsiteX4" fmla="*/ 1730196 w 1730196"/>
              <a:gd name="connsiteY4" fmla="*/ 720045 h 800050"/>
              <a:gd name="connsiteX5" fmla="*/ 1650191 w 1730196"/>
              <a:gd name="connsiteY5" fmla="*/ 800050 h 800050"/>
              <a:gd name="connsiteX6" fmla="*/ 80005 w 1730196"/>
              <a:gd name="connsiteY6" fmla="*/ 800050 h 800050"/>
              <a:gd name="connsiteX7" fmla="*/ 0 w 1730196"/>
              <a:gd name="connsiteY7" fmla="*/ 720045 h 800050"/>
              <a:gd name="connsiteX8" fmla="*/ 0 w 1730196"/>
              <a:gd name="connsiteY8" fmla="*/ 80005 h 8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30196" h="800050">
                <a:moveTo>
                  <a:pt x="0" y="80005"/>
                </a:moveTo>
                <a:cubicBezTo>
                  <a:pt x="0" y="35819"/>
                  <a:pt x="35819" y="0"/>
                  <a:pt x="80005" y="0"/>
                </a:cubicBezTo>
                <a:lnTo>
                  <a:pt x="1650191" y="0"/>
                </a:lnTo>
                <a:cubicBezTo>
                  <a:pt x="1694377" y="0"/>
                  <a:pt x="1730196" y="35819"/>
                  <a:pt x="1730196" y="80005"/>
                </a:cubicBezTo>
                <a:lnTo>
                  <a:pt x="1730196" y="720045"/>
                </a:lnTo>
                <a:cubicBezTo>
                  <a:pt x="1730196" y="764231"/>
                  <a:pt x="1694377" y="800050"/>
                  <a:pt x="1650191" y="800050"/>
                </a:cubicBezTo>
                <a:lnTo>
                  <a:pt x="80005" y="800050"/>
                </a:lnTo>
                <a:cubicBezTo>
                  <a:pt x="35819" y="800050"/>
                  <a:pt x="0" y="764231"/>
                  <a:pt x="0" y="720045"/>
                </a:cubicBezTo>
                <a:lnTo>
                  <a:pt x="0" y="8000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482" tIns="107482" rIns="107482" bIns="107482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>Definir e treinar colaboradores para realizar as apresentações da BU na recepção da UFLA</a:t>
            </a:r>
            <a:endParaRPr lang="pt-BR" sz="2000" dirty="0"/>
          </a:p>
        </p:txBody>
      </p:sp>
      <p:sp>
        <p:nvSpPr>
          <p:cNvPr id="16" name="Forma livre 15"/>
          <p:cNvSpPr/>
          <p:nvPr/>
        </p:nvSpPr>
        <p:spPr>
          <a:xfrm>
            <a:off x="677824" y="4587442"/>
            <a:ext cx="2461435" cy="1513329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>Atualizar slides e principais menções da apresentação da BU na recepção da UFLA</a:t>
            </a:r>
            <a:endParaRPr lang="pt-BR" sz="2000" dirty="0"/>
          </a:p>
        </p:txBody>
      </p:sp>
      <p:sp>
        <p:nvSpPr>
          <p:cNvPr id="18" name="Forma livre 17"/>
          <p:cNvSpPr/>
          <p:nvPr/>
        </p:nvSpPr>
        <p:spPr>
          <a:xfrm>
            <a:off x="638929" y="6547488"/>
            <a:ext cx="2461435" cy="1181544"/>
          </a:xfrm>
          <a:custGeom>
            <a:avLst/>
            <a:gdLst>
              <a:gd name="connsiteX0" fmla="*/ 0 w 1718959"/>
              <a:gd name="connsiteY0" fmla="*/ 99719 h 997185"/>
              <a:gd name="connsiteX1" fmla="*/ 99719 w 1718959"/>
              <a:gd name="connsiteY1" fmla="*/ 0 h 997185"/>
              <a:gd name="connsiteX2" fmla="*/ 1619241 w 1718959"/>
              <a:gd name="connsiteY2" fmla="*/ 0 h 997185"/>
              <a:gd name="connsiteX3" fmla="*/ 1718960 w 1718959"/>
              <a:gd name="connsiteY3" fmla="*/ 99719 h 997185"/>
              <a:gd name="connsiteX4" fmla="*/ 1718959 w 1718959"/>
              <a:gd name="connsiteY4" fmla="*/ 897467 h 997185"/>
              <a:gd name="connsiteX5" fmla="*/ 1619240 w 1718959"/>
              <a:gd name="connsiteY5" fmla="*/ 997186 h 997185"/>
              <a:gd name="connsiteX6" fmla="*/ 99719 w 1718959"/>
              <a:gd name="connsiteY6" fmla="*/ 997185 h 997185"/>
              <a:gd name="connsiteX7" fmla="*/ 0 w 1718959"/>
              <a:gd name="connsiteY7" fmla="*/ 897466 h 997185"/>
              <a:gd name="connsiteX8" fmla="*/ 0 w 1718959"/>
              <a:gd name="connsiteY8" fmla="*/ 99719 h 997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8959" h="997185">
                <a:moveTo>
                  <a:pt x="0" y="99719"/>
                </a:moveTo>
                <a:cubicBezTo>
                  <a:pt x="0" y="44646"/>
                  <a:pt x="44646" y="0"/>
                  <a:pt x="99719" y="0"/>
                </a:cubicBezTo>
                <a:lnTo>
                  <a:pt x="1619241" y="0"/>
                </a:lnTo>
                <a:cubicBezTo>
                  <a:pt x="1674314" y="0"/>
                  <a:pt x="1718960" y="44646"/>
                  <a:pt x="1718960" y="99719"/>
                </a:cubicBezTo>
                <a:cubicBezTo>
                  <a:pt x="1718960" y="365635"/>
                  <a:pt x="1718959" y="631551"/>
                  <a:pt x="1718959" y="897467"/>
                </a:cubicBezTo>
                <a:cubicBezTo>
                  <a:pt x="1718959" y="952540"/>
                  <a:pt x="1674313" y="997186"/>
                  <a:pt x="1619240" y="997186"/>
                </a:cubicBezTo>
                <a:lnTo>
                  <a:pt x="99719" y="997185"/>
                </a:lnTo>
                <a:cubicBezTo>
                  <a:pt x="44646" y="997185"/>
                  <a:pt x="0" y="952539"/>
                  <a:pt x="0" y="897466"/>
                </a:cubicBezTo>
                <a:lnTo>
                  <a:pt x="0" y="99719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5566" tIns="115566" rIns="115566" bIns="115566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>Atualizar slides do curso virtual e presencial do PCNU</a:t>
            </a:r>
            <a:endParaRPr lang="pt-BR" sz="2000" dirty="0"/>
          </a:p>
        </p:txBody>
      </p:sp>
      <p:sp>
        <p:nvSpPr>
          <p:cNvPr id="26" name="Forma livre 25"/>
          <p:cNvSpPr/>
          <p:nvPr/>
        </p:nvSpPr>
        <p:spPr>
          <a:xfrm>
            <a:off x="700048" y="8217723"/>
            <a:ext cx="2422274" cy="1183484"/>
          </a:xfrm>
          <a:custGeom>
            <a:avLst/>
            <a:gdLst>
              <a:gd name="connsiteX0" fmla="*/ 0 w 2003225"/>
              <a:gd name="connsiteY0" fmla="*/ 87456 h 874562"/>
              <a:gd name="connsiteX1" fmla="*/ 87456 w 2003225"/>
              <a:gd name="connsiteY1" fmla="*/ 0 h 874562"/>
              <a:gd name="connsiteX2" fmla="*/ 1915769 w 2003225"/>
              <a:gd name="connsiteY2" fmla="*/ 0 h 874562"/>
              <a:gd name="connsiteX3" fmla="*/ 2003225 w 2003225"/>
              <a:gd name="connsiteY3" fmla="*/ 87456 h 874562"/>
              <a:gd name="connsiteX4" fmla="*/ 2003225 w 2003225"/>
              <a:gd name="connsiteY4" fmla="*/ 787106 h 874562"/>
              <a:gd name="connsiteX5" fmla="*/ 1915769 w 2003225"/>
              <a:gd name="connsiteY5" fmla="*/ 874562 h 874562"/>
              <a:gd name="connsiteX6" fmla="*/ 87456 w 2003225"/>
              <a:gd name="connsiteY6" fmla="*/ 874562 h 874562"/>
              <a:gd name="connsiteX7" fmla="*/ 0 w 2003225"/>
              <a:gd name="connsiteY7" fmla="*/ 787106 h 874562"/>
              <a:gd name="connsiteX8" fmla="*/ 0 w 2003225"/>
              <a:gd name="connsiteY8" fmla="*/ 87456 h 874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03225" h="874562">
                <a:moveTo>
                  <a:pt x="0" y="87456"/>
                </a:moveTo>
                <a:cubicBezTo>
                  <a:pt x="0" y="39155"/>
                  <a:pt x="39155" y="0"/>
                  <a:pt x="87456" y="0"/>
                </a:cubicBezTo>
                <a:lnTo>
                  <a:pt x="1915769" y="0"/>
                </a:lnTo>
                <a:cubicBezTo>
                  <a:pt x="1964070" y="0"/>
                  <a:pt x="2003225" y="39155"/>
                  <a:pt x="2003225" y="87456"/>
                </a:cubicBezTo>
                <a:lnTo>
                  <a:pt x="2003225" y="787106"/>
                </a:lnTo>
                <a:cubicBezTo>
                  <a:pt x="2003225" y="835407"/>
                  <a:pt x="1964070" y="874562"/>
                  <a:pt x="1915769" y="874562"/>
                </a:cubicBezTo>
                <a:lnTo>
                  <a:pt x="87456" y="874562"/>
                </a:lnTo>
                <a:cubicBezTo>
                  <a:pt x="39155" y="874562"/>
                  <a:pt x="0" y="835407"/>
                  <a:pt x="0" y="787106"/>
                </a:cubicBezTo>
                <a:lnTo>
                  <a:pt x="0" y="87456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0537" tIns="110537" rIns="110537" bIns="110537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>Atualizar folder e </a:t>
            </a:r>
            <a:r>
              <a:rPr lang="pt-BR" sz="2000" dirty="0" err="1" smtClean="0"/>
              <a:t>flyer</a:t>
            </a:r>
            <a:r>
              <a:rPr lang="pt-BR" sz="2000" dirty="0" smtClean="0"/>
              <a:t> da BU</a:t>
            </a:r>
            <a:endParaRPr lang="pt-BR" sz="2000" dirty="0"/>
          </a:p>
        </p:txBody>
      </p:sp>
      <p:cxnSp>
        <p:nvCxnSpPr>
          <p:cNvPr id="69" name="Conector angulado 68"/>
          <p:cNvCxnSpPr/>
          <p:nvPr/>
        </p:nvCxnSpPr>
        <p:spPr>
          <a:xfrm rot="5400000" flipH="1" flipV="1">
            <a:off x="2403240" y="4523357"/>
            <a:ext cx="7991735" cy="318878"/>
          </a:xfrm>
          <a:prstGeom prst="bentConnector3">
            <a:avLst>
              <a:gd name="adj1" fmla="val 99989"/>
            </a:avLst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0" name="Conector reto 79"/>
          <p:cNvCxnSpPr/>
          <p:nvPr/>
        </p:nvCxnSpPr>
        <p:spPr>
          <a:xfrm flipV="1">
            <a:off x="5839616" y="8678663"/>
            <a:ext cx="400053" cy="932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9" name="Seta para baixo 88"/>
          <p:cNvSpPr/>
          <p:nvPr/>
        </p:nvSpPr>
        <p:spPr>
          <a:xfrm>
            <a:off x="3039246" y="1186995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90" name="Seta para baixo 89"/>
          <p:cNvSpPr/>
          <p:nvPr/>
        </p:nvSpPr>
        <p:spPr>
          <a:xfrm>
            <a:off x="4439431" y="4187391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91" name="Seta para baixo 90"/>
          <p:cNvSpPr/>
          <p:nvPr/>
        </p:nvSpPr>
        <p:spPr>
          <a:xfrm>
            <a:off x="1617762" y="4166674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92" name="Seta para baixo 91"/>
          <p:cNvSpPr/>
          <p:nvPr/>
        </p:nvSpPr>
        <p:spPr>
          <a:xfrm>
            <a:off x="4438664" y="6180070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93" name="Seta para baixo 92"/>
          <p:cNvSpPr/>
          <p:nvPr/>
        </p:nvSpPr>
        <p:spPr>
          <a:xfrm>
            <a:off x="1600167" y="6180070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94" name="Seta para baixo 93"/>
          <p:cNvSpPr/>
          <p:nvPr/>
        </p:nvSpPr>
        <p:spPr>
          <a:xfrm>
            <a:off x="4426662" y="7780281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95" name="Seta para baixo 94"/>
          <p:cNvSpPr/>
          <p:nvPr/>
        </p:nvSpPr>
        <p:spPr>
          <a:xfrm>
            <a:off x="1598181" y="7780281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cxnSp>
        <p:nvCxnSpPr>
          <p:cNvPr id="200" name="Conector de seta reta 199"/>
          <p:cNvCxnSpPr/>
          <p:nvPr/>
        </p:nvCxnSpPr>
        <p:spPr>
          <a:xfrm>
            <a:off x="10337030" y="2675667"/>
            <a:ext cx="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rma livre 50"/>
          <p:cNvSpPr/>
          <p:nvPr/>
        </p:nvSpPr>
        <p:spPr>
          <a:xfrm>
            <a:off x="3400404" y="8217723"/>
            <a:ext cx="2422274" cy="1183484"/>
          </a:xfrm>
          <a:custGeom>
            <a:avLst/>
            <a:gdLst>
              <a:gd name="connsiteX0" fmla="*/ 0 w 2003225"/>
              <a:gd name="connsiteY0" fmla="*/ 87456 h 874562"/>
              <a:gd name="connsiteX1" fmla="*/ 87456 w 2003225"/>
              <a:gd name="connsiteY1" fmla="*/ 0 h 874562"/>
              <a:gd name="connsiteX2" fmla="*/ 1915769 w 2003225"/>
              <a:gd name="connsiteY2" fmla="*/ 0 h 874562"/>
              <a:gd name="connsiteX3" fmla="*/ 2003225 w 2003225"/>
              <a:gd name="connsiteY3" fmla="*/ 87456 h 874562"/>
              <a:gd name="connsiteX4" fmla="*/ 2003225 w 2003225"/>
              <a:gd name="connsiteY4" fmla="*/ 787106 h 874562"/>
              <a:gd name="connsiteX5" fmla="*/ 1915769 w 2003225"/>
              <a:gd name="connsiteY5" fmla="*/ 874562 h 874562"/>
              <a:gd name="connsiteX6" fmla="*/ 87456 w 2003225"/>
              <a:gd name="connsiteY6" fmla="*/ 874562 h 874562"/>
              <a:gd name="connsiteX7" fmla="*/ 0 w 2003225"/>
              <a:gd name="connsiteY7" fmla="*/ 787106 h 874562"/>
              <a:gd name="connsiteX8" fmla="*/ 0 w 2003225"/>
              <a:gd name="connsiteY8" fmla="*/ 87456 h 874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03225" h="874562">
                <a:moveTo>
                  <a:pt x="0" y="87456"/>
                </a:moveTo>
                <a:cubicBezTo>
                  <a:pt x="0" y="39155"/>
                  <a:pt x="39155" y="0"/>
                  <a:pt x="87456" y="0"/>
                </a:cubicBezTo>
                <a:lnTo>
                  <a:pt x="1915769" y="0"/>
                </a:lnTo>
                <a:cubicBezTo>
                  <a:pt x="1964070" y="0"/>
                  <a:pt x="2003225" y="39155"/>
                  <a:pt x="2003225" y="87456"/>
                </a:cubicBezTo>
                <a:lnTo>
                  <a:pt x="2003225" y="787106"/>
                </a:lnTo>
                <a:cubicBezTo>
                  <a:pt x="2003225" y="835407"/>
                  <a:pt x="1964070" y="874562"/>
                  <a:pt x="1915769" y="874562"/>
                </a:cubicBezTo>
                <a:lnTo>
                  <a:pt x="87456" y="874562"/>
                </a:lnTo>
                <a:cubicBezTo>
                  <a:pt x="39155" y="874562"/>
                  <a:pt x="0" y="835407"/>
                  <a:pt x="0" y="787106"/>
                </a:cubicBezTo>
                <a:lnTo>
                  <a:pt x="0" y="874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0537" tIns="110537" rIns="110537" bIns="110537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>Imprimir os folders e </a:t>
            </a:r>
            <a:r>
              <a:rPr lang="pt-BR" sz="2000" dirty="0" err="1" smtClean="0"/>
              <a:t>flyers</a:t>
            </a:r>
            <a:r>
              <a:rPr lang="pt-BR" sz="2000" dirty="0" smtClean="0"/>
              <a:t> e organizar em kits</a:t>
            </a:r>
            <a:endParaRPr lang="pt-BR" sz="2000" dirty="0"/>
          </a:p>
        </p:txBody>
      </p:sp>
      <p:sp>
        <p:nvSpPr>
          <p:cNvPr id="52" name="Forma livre 51"/>
          <p:cNvSpPr/>
          <p:nvPr/>
        </p:nvSpPr>
        <p:spPr>
          <a:xfrm>
            <a:off x="3339286" y="6547488"/>
            <a:ext cx="2461435" cy="1181544"/>
          </a:xfrm>
          <a:custGeom>
            <a:avLst/>
            <a:gdLst>
              <a:gd name="connsiteX0" fmla="*/ 0 w 1718959"/>
              <a:gd name="connsiteY0" fmla="*/ 99719 h 997185"/>
              <a:gd name="connsiteX1" fmla="*/ 99719 w 1718959"/>
              <a:gd name="connsiteY1" fmla="*/ 0 h 997185"/>
              <a:gd name="connsiteX2" fmla="*/ 1619241 w 1718959"/>
              <a:gd name="connsiteY2" fmla="*/ 0 h 997185"/>
              <a:gd name="connsiteX3" fmla="*/ 1718960 w 1718959"/>
              <a:gd name="connsiteY3" fmla="*/ 99719 h 997185"/>
              <a:gd name="connsiteX4" fmla="*/ 1718959 w 1718959"/>
              <a:gd name="connsiteY4" fmla="*/ 897467 h 997185"/>
              <a:gd name="connsiteX5" fmla="*/ 1619240 w 1718959"/>
              <a:gd name="connsiteY5" fmla="*/ 997186 h 997185"/>
              <a:gd name="connsiteX6" fmla="*/ 99719 w 1718959"/>
              <a:gd name="connsiteY6" fmla="*/ 997185 h 997185"/>
              <a:gd name="connsiteX7" fmla="*/ 0 w 1718959"/>
              <a:gd name="connsiteY7" fmla="*/ 897466 h 997185"/>
              <a:gd name="connsiteX8" fmla="*/ 0 w 1718959"/>
              <a:gd name="connsiteY8" fmla="*/ 99719 h 997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8959" h="997185">
                <a:moveTo>
                  <a:pt x="0" y="99719"/>
                </a:moveTo>
                <a:cubicBezTo>
                  <a:pt x="0" y="44646"/>
                  <a:pt x="44646" y="0"/>
                  <a:pt x="99719" y="0"/>
                </a:cubicBezTo>
                <a:lnTo>
                  <a:pt x="1619241" y="0"/>
                </a:lnTo>
                <a:cubicBezTo>
                  <a:pt x="1674314" y="0"/>
                  <a:pt x="1718960" y="44646"/>
                  <a:pt x="1718960" y="99719"/>
                </a:cubicBezTo>
                <a:cubicBezTo>
                  <a:pt x="1718960" y="365635"/>
                  <a:pt x="1718959" y="631551"/>
                  <a:pt x="1718959" y="897467"/>
                </a:cubicBezTo>
                <a:cubicBezTo>
                  <a:pt x="1718959" y="952540"/>
                  <a:pt x="1674313" y="997186"/>
                  <a:pt x="1619240" y="997186"/>
                </a:cubicBezTo>
                <a:lnTo>
                  <a:pt x="99719" y="997185"/>
                </a:lnTo>
                <a:cubicBezTo>
                  <a:pt x="44646" y="997185"/>
                  <a:pt x="0" y="952539"/>
                  <a:pt x="0" y="897466"/>
                </a:cubicBezTo>
                <a:lnTo>
                  <a:pt x="0" y="9971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5566" tIns="115566" rIns="115566" bIns="115566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>Definir data da palestra presencial do PCNU</a:t>
            </a:r>
            <a:endParaRPr lang="pt-BR" sz="2000" dirty="0"/>
          </a:p>
        </p:txBody>
      </p:sp>
      <p:sp>
        <p:nvSpPr>
          <p:cNvPr id="55" name="Forma livre 54"/>
          <p:cNvSpPr/>
          <p:nvPr/>
        </p:nvSpPr>
        <p:spPr>
          <a:xfrm>
            <a:off x="684961" y="3187258"/>
            <a:ext cx="5054641" cy="1000132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  <a:solidFill>
            <a:srgbClr val="0070C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486" tIns="107486" rIns="107486" bIns="107486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>ATUALIZAÇÃO DE DOCUMENTOS E ORGANIZAÇÃO DAS APRESENTAÇÕES PRESENCIAIS</a:t>
            </a:r>
            <a:endParaRPr lang="pt-BR" sz="2000" dirty="0"/>
          </a:p>
        </p:txBody>
      </p:sp>
      <p:sp>
        <p:nvSpPr>
          <p:cNvPr id="56" name="Seta para baixo 55"/>
          <p:cNvSpPr/>
          <p:nvPr/>
        </p:nvSpPr>
        <p:spPr>
          <a:xfrm>
            <a:off x="3039246" y="2787206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61" name="Forma livre 60"/>
          <p:cNvSpPr/>
          <p:nvPr/>
        </p:nvSpPr>
        <p:spPr>
          <a:xfrm>
            <a:off x="6785767" y="266158"/>
            <a:ext cx="5054641" cy="700092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  <a:solidFill>
            <a:srgbClr val="0070C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486" tIns="107486" rIns="107486" bIns="107486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>ABERTURA DE CHAMADOS NO HELP DESK</a:t>
            </a:r>
            <a:endParaRPr lang="pt-BR" sz="2000" dirty="0"/>
          </a:p>
        </p:txBody>
      </p:sp>
      <p:sp>
        <p:nvSpPr>
          <p:cNvPr id="62" name="Forma livre 61"/>
          <p:cNvSpPr/>
          <p:nvPr/>
        </p:nvSpPr>
        <p:spPr>
          <a:xfrm>
            <a:off x="6739735" y="1566330"/>
            <a:ext cx="2461435" cy="200026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>Afastar os usuários 2017/2 inserir a seguinte mensagem “O aluno não participou do PCNU 2017/2”</a:t>
            </a:r>
            <a:endParaRPr lang="pt-BR" sz="2000" dirty="0"/>
          </a:p>
        </p:txBody>
      </p:sp>
      <p:sp>
        <p:nvSpPr>
          <p:cNvPr id="63" name="Seta para baixo 62"/>
          <p:cNvSpPr/>
          <p:nvPr/>
        </p:nvSpPr>
        <p:spPr>
          <a:xfrm>
            <a:off x="10600587" y="1066266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64" name="Seta para baixo 63"/>
          <p:cNvSpPr/>
          <p:nvPr/>
        </p:nvSpPr>
        <p:spPr>
          <a:xfrm>
            <a:off x="7779685" y="1066265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65" name="Forma livre 64"/>
          <p:cNvSpPr/>
          <p:nvPr/>
        </p:nvSpPr>
        <p:spPr>
          <a:xfrm>
            <a:off x="9540104" y="1566330"/>
            <a:ext cx="2461435" cy="200026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>Solicitar inserção das datas das palestras presenciais do PCNU </a:t>
            </a:r>
            <a:endParaRPr lang="pt-BR" sz="2000" dirty="0"/>
          </a:p>
        </p:txBody>
      </p:sp>
      <p:sp>
        <p:nvSpPr>
          <p:cNvPr id="67" name="Forma livre 66"/>
          <p:cNvSpPr/>
          <p:nvPr/>
        </p:nvSpPr>
        <p:spPr>
          <a:xfrm>
            <a:off x="6839748" y="4087377"/>
            <a:ext cx="5054641" cy="700092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  <a:solidFill>
            <a:srgbClr val="0070C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486" tIns="107486" rIns="107486" bIns="107486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>DIVULGAÇÃO</a:t>
            </a:r>
            <a:endParaRPr lang="pt-BR" sz="2000" dirty="0"/>
          </a:p>
        </p:txBody>
      </p:sp>
      <p:sp>
        <p:nvSpPr>
          <p:cNvPr id="68" name="Seta para baixo 67"/>
          <p:cNvSpPr/>
          <p:nvPr/>
        </p:nvSpPr>
        <p:spPr>
          <a:xfrm>
            <a:off x="10700601" y="4966781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70" name="Seta para baixo 69"/>
          <p:cNvSpPr/>
          <p:nvPr/>
        </p:nvSpPr>
        <p:spPr>
          <a:xfrm>
            <a:off x="7879699" y="4966780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71" name="Seta para baixo 70"/>
          <p:cNvSpPr/>
          <p:nvPr/>
        </p:nvSpPr>
        <p:spPr>
          <a:xfrm>
            <a:off x="10642372" y="3666609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72" name="Seta para baixo 71"/>
          <p:cNvSpPr/>
          <p:nvPr/>
        </p:nvSpPr>
        <p:spPr>
          <a:xfrm>
            <a:off x="7821470" y="3666608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77" name="Forma livre 76"/>
          <p:cNvSpPr/>
          <p:nvPr/>
        </p:nvSpPr>
        <p:spPr>
          <a:xfrm>
            <a:off x="9540104" y="5387549"/>
            <a:ext cx="2461435" cy="1100145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>Postar no </a:t>
            </a:r>
            <a:r>
              <a:rPr lang="pt-BR" sz="2000" dirty="0" err="1" smtClean="0"/>
              <a:t>facebook</a:t>
            </a:r>
            <a:r>
              <a:rPr lang="pt-BR" sz="2000" dirty="0" smtClean="0"/>
              <a:t>, site e TV</a:t>
            </a:r>
            <a:endParaRPr lang="pt-BR" sz="2000" dirty="0"/>
          </a:p>
        </p:txBody>
      </p:sp>
      <p:sp>
        <p:nvSpPr>
          <p:cNvPr id="79" name="Seta para baixo 78"/>
          <p:cNvSpPr/>
          <p:nvPr/>
        </p:nvSpPr>
        <p:spPr>
          <a:xfrm>
            <a:off x="10640249" y="6587708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81" name="Seta para baixo 80"/>
          <p:cNvSpPr/>
          <p:nvPr/>
        </p:nvSpPr>
        <p:spPr>
          <a:xfrm>
            <a:off x="7819347" y="6587707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84" name="Forma livre 83"/>
          <p:cNvSpPr/>
          <p:nvPr/>
        </p:nvSpPr>
        <p:spPr>
          <a:xfrm>
            <a:off x="6839748" y="5387549"/>
            <a:ext cx="2461435" cy="1100145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>Criar aviso de divulgação do PCNU</a:t>
            </a:r>
            <a:endParaRPr lang="pt-BR" sz="2000" dirty="0"/>
          </a:p>
        </p:txBody>
      </p:sp>
      <p:cxnSp>
        <p:nvCxnSpPr>
          <p:cNvPr id="179" name="Conector de seta reta 178"/>
          <p:cNvCxnSpPr/>
          <p:nvPr/>
        </p:nvCxnSpPr>
        <p:spPr>
          <a:xfrm>
            <a:off x="9140051" y="5887615"/>
            <a:ext cx="461171" cy="13131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1" name="Forma livre 100"/>
          <p:cNvSpPr/>
          <p:nvPr/>
        </p:nvSpPr>
        <p:spPr>
          <a:xfrm>
            <a:off x="6839748" y="6987760"/>
            <a:ext cx="5054641" cy="700092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  <a:solidFill>
            <a:srgbClr val="0070C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486" tIns="107486" rIns="107486" bIns="107486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>APRESENTAÇÕES PRESENCIAIS</a:t>
            </a:r>
            <a:endParaRPr lang="pt-BR" sz="2000" dirty="0"/>
          </a:p>
        </p:txBody>
      </p:sp>
      <p:sp>
        <p:nvSpPr>
          <p:cNvPr id="102" name="Seta para baixo 101"/>
          <p:cNvSpPr/>
          <p:nvPr/>
        </p:nvSpPr>
        <p:spPr>
          <a:xfrm>
            <a:off x="10700601" y="7767151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103" name="Seta para baixo 102"/>
          <p:cNvSpPr/>
          <p:nvPr/>
        </p:nvSpPr>
        <p:spPr>
          <a:xfrm>
            <a:off x="7879699" y="7767149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104" name="Forma livre 103"/>
          <p:cNvSpPr/>
          <p:nvPr/>
        </p:nvSpPr>
        <p:spPr>
          <a:xfrm>
            <a:off x="9540104" y="8187918"/>
            <a:ext cx="2461435" cy="1213289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>Palestras presencias do PCNU</a:t>
            </a:r>
            <a:endParaRPr lang="pt-BR" sz="2000" dirty="0"/>
          </a:p>
        </p:txBody>
      </p:sp>
      <p:sp>
        <p:nvSpPr>
          <p:cNvPr id="105" name="Forma livre 104"/>
          <p:cNvSpPr/>
          <p:nvPr/>
        </p:nvSpPr>
        <p:spPr>
          <a:xfrm>
            <a:off x="6839748" y="8187918"/>
            <a:ext cx="2461435" cy="1213289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>Apresentação da Biblioteca na Recepção de Calouros da UFLA</a:t>
            </a:r>
            <a:endParaRPr lang="pt-BR" sz="2000" dirty="0"/>
          </a:p>
        </p:txBody>
      </p:sp>
      <p:cxnSp>
        <p:nvCxnSpPr>
          <p:cNvPr id="42" name="Conector de seta reta 41"/>
          <p:cNvCxnSpPr/>
          <p:nvPr/>
        </p:nvCxnSpPr>
        <p:spPr>
          <a:xfrm>
            <a:off x="2900338" y="5200653"/>
            <a:ext cx="461171" cy="13131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3" name="Conector de seta reta 42"/>
          <p:cNvCxnSpPr/>
          <p:nvPr/>
        </p:nvCxnSpPr>
        <p:spPr>
          <a:xfrm>
            <a:off x="2900338" y="7100904"/>
            <a:ext cx="461171" cy="13131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4" name="Conector de seta reta 43"/>
          <p:cNvCxnSpPr/>
          <p:nvPr/>
        </p:nvCxnSpPr>
        <p:spPr>
          <a:xfrm>
            <a:off x="2939233" y="8801129"/>
            <a:ext cx="461171" cy="13131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6" name="Espaço Reservado para Número de Slide 4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87622C-E40B-45D1-8F63-B14859A651B7}" type="slidenum">
              <a:rPr lang="pt-BR" smtClean="0"/>
              <a:pPr>
                <a:defRPr/>
              </a:pPr>
              <a:t>58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a livre 7"/>
          <p:cNvSpPr/>
          <p:nvPr/>
        </p:nvSpPr>
        <p:spPr>
          <a:xfrm>
            <a:off x="796824" y="199993"/>
            <a:ext cx="4989933" cy="962394"/>
          </a:xfrm>
          <a:custGeom>
            <a:avLst/>
            <a:gdLst>
              <a:gd name="connsiteX0" fmla="*/ 0 w 3564238"/>
              <a:gd name="connsiteY0" fmla="*/ 68742 h 687424"/>
              <a:gd name="connsiteX1" fmla="*/ 68742 w 3564238"/>
              <a:gd name="connsiteY1" fmla="*/ 0 h 687424"/>
              <a:gd name="connsiteX2" fmla="*/ 3495496 w 3564238"/>
              <a:gd name="connsiteY2" fmla="*/ 0 h 687424"/>
              <a:gd name="connsiteX3" fmla="*/ 3564238 w 3564238"/>
              <a:gd name="connsiteY3" fmla="*/ 68742 h 687424"/>
              <a:gd name="connsiteX4" fmla="*/ 3564238 w 3564238"/>
              <a:gd name="connsiteY4" fmla="*/ 618682 h 687424"/>
              <a:gd name="connsiteX5" fmla="*/ 3495496 w 3564238"/>
              <a:gd name="connsiteY5" fmla="*/ 687424 h 687424"/>
              <a:gd name="connsiteX6" fmla="*/ 68742 w 3564238"/>
              <a:gd name="connsiteY6" fmla="*/ 687424 h 687424"/>
              <a:gd name="connsiteX7" fmla="*/ 0 w 3564238"/>
              <a:gd name="connsiteY7" fmla="*/ 618682 h 687424"/>
              <a:gd name="connsiteX8" fmla="*/ 0 w 3564238"/>
              <a:gd name="connsiteY8" fmla="*/ 68742 h 687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64238" h="687424">
                <a:moveTo>
                  <a:pt x="0" y="68742"/>
                </a:moveTo>
                <a:cubicBezTo>
                  <a:pt x="0" y="30777"/>
                  <a:pt x="30777" y="0"/>
                  <a:pt x="68742" y="0"/>
                </a:cubicBezTo>
                <a:lnTo>
                  <a:pt x="3495496" y="0"/>
                </a:lnTo>
                <a:cubicBezTo>
                  <a:pt x="3533461" y="0"/>
                  <a:pt x="3564238" y="30777"/>
                  <a:pt x="3564238" y="68742"/>
                </a:cubicBezTo>
                <a:lnTo>
                  <a:pt x="3564238" y="618682"/>
                </a:lnTo>
                <a:cubicBezTo>
                  <a:pt x="3564238" y="656647"/>
                  <a:pt x="3533461" y="687424"/>
                  <a:pt x="3495496" y="687424"/>
                </a:cubicBezTo>
                <a:lnTo>
                  <a:pt x="68742" y="687424"/>
                </a:lnTo>
                <a:cubicBezTo>
                  <a:pt x="30777" y="687424"/>
                  <a:pt x="0" y="656647"/>
                  <a:pt x="0" y="618682"/>
                </a:cubicBezTo>
                <a:lnTo>
                  <a:pt x="0" y="68742"/>
                </a:ln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2864" tIns="102864" rIns="102864" bIns="102864" numCol="1" spcCol="1778" anchor="ctr" anchorCtr="0">
            <a:noAutofit/>
          </a:bodyPr>
          <a:lstStyle/>
          <a:p>
            <a:pPr algn="ctr" defTabSz="871220">
              <a:lnSpc>
                <a:spcPct val="90000"/>
              </a:lnSpc>
              <a:spcAft>
                <a:spcPct val="35000"/>
              </a:spcAft>
            </a:pPr>
            <a:r>
              <a:rPr lang="pt-BR" sz="2000" dirty="0" smtClean="0">
                <a:latin typeface="Arial Narrow" pitchFamily="34" charset="0"/>
              </a:rPr>
              <a:t>BIBLIOTECA</a:t>
            </a:r>
            <a:endParaRPr lang="pt-BR" sz="2000" b="1" dirty="0" smtClean="0">
              <a:latin typeface="Arial Narrow" pitchFamily="34" charset="0"/>
            </a:endParaRPr>
          </a:p>
          <a:p>
            <a:pPr algn="ctr" defTabSz="871220">
              <a:lnSpc>
                <a:spcPct val="90000"/>
              </a:lnSpc>
              <a:spcAft>
                <a:spcPct val="35000"/>
              </a:spcAft>
            </a:pPr>
            <a:r>
              <a:rPr lang="pt-BR" sz="2000" b="1" dirty="0" smtClean="0">
                <a:latin typeface="Arial Narrow" pitchFamily="34" charset="0"/>
              </a:rPr>
              <a:t>Atualização do </a:t>
            </a:r>
            <a:r>
              <a:rPr lang="pt-BR" sz="2000" b="1" dirty="0" err="1" smtClean="0">
                <a:latin typeface="Arial Narrow" pitchFamily="34" charset="0"/>
              </a:rPr>
              <a:t>Pergamum</a:t>
            </a:r>
            <a:endParaRPr lang="pt-BR" sz="2000" dirty="0" smtClean="0">
              <a:latin typeface="Arial Narrow" pitchFamily="34" charset="0"/>
            </a:endParaRPr>
          </a:p>
        </p:txBody>
      </p:sp>
      <p:sp>
        <p:nvSpPr>
          <p:cNvPr id="14" name="Forma livre 13"/>
          <p:cNvSpPr/>
          <p:nvPr/>
        </p:nvSpPr>
        <p:spPr>
          <a:xfrm>
            <a:off x="3500417" y="1500164"/>
            <a:ext cx="2422274" cy="1800238"/>
          </a:xfrm>
          <a:custGeom>
            <a:avLst/>
            <a:gdLst>
              <a:gd name="connsiteX0" fmla="*/ 0 w 1730196"/>
              <a:gd name="connsiteY0" fmla="*/ 80005 h 800050"/>
              <a:gd name="connsiteX1" fmla="*/ 80005 w 1730196"/>
              <a:gd name="connsiteY1" fmla="*/ 0 h 800050"/>
              <a:gd name="connsiteX2" fmla="*/ 1650191 w 1730196"/>
              <a:gd name="connsiteY2" fmla="*/ 0 h 800050"/>
              <a:gd name="connsiteX3" fmla="*/ 1730196 w 1730196"/>
              <a:gd name="connsiteY3" fmla="*/ 80005 h 800050"/>
              <a:gd name="connsiteX4" fmla="*/ 1730196 w 1730196"/>
              <a:gd name="connsiteY4" fmla="*/ 720045 h 800050"/>
              <a:gd name="connsiteX5" fmla="*/ 1650191 w 1730196"/>
              <a:gd name="connsiteY5" fmla="*/ 800050 h 800050"/>
              <a:gd name="connsiteX6" fmla="*/ 80005 w 1730196"/>
              <a:gd name="connsiteY6" fmla="*/ 800050 h 800050"/>
              <a:gd name="connsiteX7" fmla="*/ 0 w 1730196"/>
              <a:gd name="connsiteY7" fmla="*/ 720045 h 800050"/>
              <a:gd name="connsiteX8" fmla="*/ 0 w 1730196"/>
              <a:gd name="connsiteY8" fmla="*/ 80005 h 8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30196" h="800050">
                <a:moveTo>
                  <a:pt x="0" y="80005"/>
                </a:moveTo>
                <a:cubicBezTo>
                  <a:pt x="0" y="35819"/>
                  <a:pt x="35819" y="0"/>
                  <a:pt x="80005" y="0"/>
                </a:cubicBezTo>
                <a:lnTo>
                  <a:pt x="1650191" y="0"/>
                </a:lnTo>
                <a:cubicBezTo>
                  <a:pt x="1694377" y="0"/>
                  <a:pt x="1730196" y="35819"/>
                  <a:pt x="1730196" y="80005"/>
                </a:cubicBezTo>
                <a:lnTo>
                  <a:pt x="1730196" y="720045"/>
                </a:lnTo>
                <a:cubicBezTo>
                  <a:pt x="1730196" y="764231"/>
                  <a:pt x="1694377" y="800050"/>
                  <a:pt x="1650191" y="800050"/>
                </a:cubicBezTo>
                <a:lnTo>
                  <a:pt x="80005" y="800050"/>
                </a:lnTo>
                <a:cubicBezTo>
                  <a:pt x="35819" y="800050"/>
                  <a:pt x="0" y="764231"/>
                  <a:pt x="0" y="720045"/>
                </a:cubicBezTo>
                <a:lnTo>
                  <a:pt x="0" y="8000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482" tIns="107482" rIns="107482" bIns="107482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Comunicar os servidores data e horário da atualização</a:t>
            </a:r>
            <a:endParaRPr lang="pt-BR" sz="2000" dirty="0">
              <a:latin typeface="Arial Narrow" pitchFamily="34" charset="0"/>
            </a:endParaRPr>
          </a:p>
        </p:txBody>
      </p:sp>
      <p:cxnSp>
        <p:nvCxnSpPr>
          <p:cNvPr id="200" name="Conector de seta reta 199"/>
          <p:cNvCxnSpPr/>
          <p:nvPr/>
        </p:nvCxnSpPr>
        <p:spPr>
          <a:xfrm>
            <a:off x="10337030" y="2675667"/>
            <a:ext cx="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eta para baixo 17"/>
          <p:cNvSpPr/>
          <p:nvPr/>
        </p:nvSpPr>
        <p:spPr>
          <a:xfrm>
            <a:off x="9801249" y="3400416"/>
            <a:ext cx="200026" cy="220742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cxnSp>
        <p:nvCxnSpPr>
          <p:cNvPr id="20" name="Conector reto 19"/>
          <p:cNvCxnSpPr/>
          <p:nvPr/>
        </p:nvCxnSpPr>
        <p:spPr>
          <a:xfrm rot="5400000">
            <a:off x="3651549" y="2949244"/>
            <a:ext cx="5100673" cy="222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5" name="Seta para a direita 24"/>
          <p:cNvSpPr/>
          <p:nvPr/>
        </p:nvSpPr>
        <p:spPr>
          <a:xfrm>
            <a:off x="6200773" y="400019"/>
            <a:ext cx="300040" cy="100013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 spc="-210" dirty="0"/>
          </a:p>
        </p:txBody>
      </p:sp>
      <p:cxnSp>
        <p:nvCxnSpPr>
          <p:cNvPr id="28" name="Conector de seta reta 27"/>
          <p:cNvCxnSpPr/>
          <p:nvPr/>
        </p:nvCxnSpPr>
        <p:spPr>
          <a:xfrm>
            <a:off x="3200377" y="2400283"/>
            <a:ext cx="300040" cy="2223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Conector de seta reta 28"/>
          <p:cNvCxnSpPr/>
          <p:nvPr/>
        </p:nvCxnSpPr>
        <p:spPr>
          <a:xfrm>
            <a:off x="9101156" y="2200257"/>
            <a:ext cx="300040" cy="2223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4" name="Seta para baixo 33"/>
          <p:cNvSpPr/>
          <p:nvPr/>
        </p:nvSpPr>
        <p:spPr>
          <a:xfrm>
            <a:off x="1500153" y="1200126"/>
            <a:ext cx="200026" cy="220742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39" name="Forma livre 38"/>
          <p:cNvSpPr/>
          <p:nvPr/>
        </p:nvSpPr>
        <p:spPr>
          <a:xfrm>
            <a:off x="6600827" y="1400152"/>
            <a:ext cx="2461435" cy="180023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Preparar o sistema Excel para devolução de chaves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41" name="Seta para baixo 40"/>
          <p:cNvSpPr/>
          <p:nvPr/>
        </p:nvSpPr>
        <p:spPr>
          <a:xfrm>
            <a:off x="1900206" y="4700588"/>
            <a:ext cx="200026" cy="220742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42" name="Forma livre 41"/>
          <p:cNvSpPr/>
          <p:nvPr/>
        </p:nvSpPr>
        <p:spPr>
          <a:xfrm>
            <a:off x="3400404" y="5100640"/>
            <a:ext cx="2461435" cy="180023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endParaRPr lang="pt-BR" sz="2000" dirty="0" smtClean="0"/>
          </a:p>
          <a:p>
            <a:r>
              <a:rPr lang="pt-BR" sz="2000" dirty="0" smtClean="0">
                <a:latin typeface="Arial Narrow" pitchFamily="34" charset="0"/>
              </a:rPr>
              <a:t>Bloquear o calendário de multa e alterar a data de devolução dos materiais </a:t>
            </a:r>
          </a:p>
          <a:p>
            <a:r>
              <a:rPr lang="pt-BR" sz="2000" dirty="0" smtClean="0"/>
              <a:t/>
            </a:r>
            <a:br>
              <a:rPr lang="pt-BR" sz="2000" dirty="0" smtClean="0"/>
            </a:br>
            <a:endParaRPr lang="pt-BR" sz="2000" dirty="0">
              <a:latin typeface="Arial Narrow" pitchFamily="34" charset="0"/>
            </a:endParaRPr>
          </a:p>
        </p:txBody>
      </p:sp>
      <p:sp>
        <p:nvSpPr>
          <p:cNvPr id="43" name="Forma livre 42"/>
          <p:cNvSpPr/>
          <p:nvPr/>
        </p:nvSpPr>
        <p:spPr>
          <a:xfrm>
            <a:off x="9501209" y="3900482"/>
            <a:ext cx="2461435" cy="180023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Para o desligamento e ligamento do </a:t>
            </a:r>
            <a:r>
              <a:rPr lang="pt-BR" sz="2000" dirty="0" err="1" smtClean="0">
                <a:latin typeface="Arial Narrow" pitchFamily="34" charset="0"/>
              </a:rPr>
              <a:t>Pergamum</a:t>
            </a:r>
            <a:r>
              <a:rPr lang="pt-BR" sz="2000" dirty="0" smtClean="0">
                <a:latin typeface="Arial Narrow" pitchFamily="34" charset="0"/>
              </a:rPr>
              <a:t>, aguardar a autorização dos </a:t>
            </a:r>
            <a:r>
              <a:rPr lang="pt-BR" sz="2000" dirty="0" err="1" smtClean="0">
                <a:latin typeface="Arial Narrow" pitchFamily="34" charset="0"/>
              </a:rPr>
              <a:t>TIs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45" name="Forma livre 44"/>
          <p:cNvSpPr/>
          <p:nvPr/>
        </p:nvSpPr>
        <p:spPr>
          <a:xfrm>
            <a:off x="9401196" y="1400152"/>
            <a:ext cx="2461435" cy="180023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Pegar os materiais de devolução e separá-los apenas para quem não puder voltar depois na Biblioteca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24" name="Forma livre 23"/>
          <p:cNvSpPr/>
          <p:nvPr/>
        </p:nvSpPr>
        <p:spPr>
          <a:xfrm>
            <a:off x="700048" y="1500165"/>
            <a:ext cx="2461435" cy="180023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Preparar avisos para os usuários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27" name="Retângulo de cantos arredondados 26"/>
          <p:cNvSpPr/>
          <p:nvPr/>
        </p:nvSpPr>
        <p:spPr>
          <a:xfrm>
            <a:off x="1500153" y="3900481"/>
            <a:ext cx="4000528" cy="700092"/>
          </a:xfrm>
          <a:prstGeom prst="round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No dia que antecede a atualização 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30" name="Forma livre 29"/>
          <p:cNvSpPr/>
          <p:nvPr/>
        </p:nvSpPr>
        <p:spPr>
          <a:xfrm>
            <a:off x="600035" y="5100640"/>
            <a:ext cx="2461435" cy="180023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Organizar as chaves do guarda-volume em ordem crescente</a:t>
            </a:r>
            <a:endParaRPr lang="pt-BR" sz="2000" dirty="0">
              <a:latin typeface="Arial Narrow" pitchFamily="34" charset="0"/>
            </a:endParaRPr>
          </a:p>
        </p:txBody>
      </p:sp>
      <p:cxnSp>
        <p:nvCxnSpPr>
          <p:cNvPr id="31" name="Conector de seta reta 30"/>
          <p:cNvCxnSpPr/>
          <p:nvPr/>
        </p:nvCxnSpPr>
        <p:spPr>
          <a:xfrm>
            <a:off x="3100364" y="5900745"/>
            <a:ext cx="300040" cy="2223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2" name="Retângulo de cantos arredondados 31"/>
          <p:cNvSpPr/>
          <p:nvPr/>
        </p:nvSpPr>
        <p:spPr>
          <a:xfrm>
            <a:off x="7000879" y="199993"/>
            <a:ext cx="4000528" cy="700092"/>
          </a:xfrm>
          <a:prstGeom prst="round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No dia da atualização 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36" name="Seta para baixo 35"/>
          <p:cNvSpPr/>
          <p:nvPr/>
        </p:nvSpPr>
        <p:spPr>
          <a:xfrm>
            <a:off x="7100893" y="1000099"/>
            <a:ext cx="200026" cy="220742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37" name="Forma livre 36"/>
          <p:cNvSpPr/>
          <p:nvPr/>
        </p:nvSpPr>
        <p:spPr>
          <a:xfrm>
            <a:off x="9501209" y="6100772"/>
            <a:ext cx="2461435" cy="180023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Acompanhar a devolução dos materiais pendentes e verificar se há irregularidades no sistema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40" name="Seta para baixo 39"/>
          <p:cNvSpPr/>
          <p:nvPr/>
        </p:nvSpPr>
        <p:spPr>
          <a:xfrm>
            <a:off x="9801249" y="5800733"/>
            <a:ext cx="200026" cy="220742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cxnSp>
        <p:nvCxnSpPr>
          <p:cNvPr id="44" name="Conector reto 43"/>
          <p:cNvCxnSpPr/>
          <p:nvPr/>
        </p:nvCxnSpPr>
        <p:spPr>
          <a:xfrm>
            <a:off x="5900734" y="5500693"/>
            <a:ext cx="300040" cy="222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3" name="Espaço Reservado para Número de Slide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87622C-E40B-45D1-8F63-B14859A651B7}" type="slidenum">
              <a:rPr lang="pt-BR" smtClean="0"/>
              <a:pPr>
                <a:defRPr/>
              </a:pPr>
              <a:t>59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6"/>
          <p:cNvGrpSpPr/>
          <p:nvPr/>
        </p:nvGrpSpPr>
        <p:grpSpPr>
          <a:xfrm>
            <a:off x="400008" y="514320"/>
            <a:ext cx="3042525" cy="3714776"/>
            <a:chOff x="307798" y="349363"/>
            <a:chExt cx="2173233" cy="2653412"/>
          </a:xfrm>
        </p:grpSpPr>
        <p:sp>
          <p:nvSpPr>
            <p:cNvPr id="8" name="Forma livre 7"/>
            <p:cNvSpPr/>
            <p:nvPr/>
          </p:nvSpPr>
          <p:spPr>
            <a:xfrm>
              <a:off x="307798" y="349363"/>
              <a:ext cx="2173233" cy="526707"/>
            </a:xfrm>
            <a:custGeom>
              <a:avLst/>
              <a:gdLst>
                <a:gd name="connsiteX0" fmla="*/ 0 w 3564238"/>
                <a:gd name="connsiteY0" fmla="*/ 68742 h 687424"/>
                <a:gd name="connsiteX1" fmla="*/ 68742 w 3564238"/>
                <a:gd name="connsiteY1" fmla="*/ 0 h 687424"/>
                <a:gd name="connsiteX2" fmla="*/ 3495496 w 3564238"/>
                <a:gd name="connsiteY2" fmla="*/ 0 h 687424"/>
                <a:gd name="connsiteX3" fmla="*/ 3564238 w 3564238"/>
                <a:gd name="connsiteY3" fmla="*/ 68742 h 687424"/>
                <a:gd name="connsiteX4" fmla="*/ 3564238 w 3564238"/>
                <a:gd name="connsiteY4" fmla="*/ 618682 h 687424"/>
                <a:gd name="connsiteX5" fmla="*/ 3495496 w 3564238"/>
                <a:gd name="connsiteY5" fmla="*/ 687424 h 687424"/>
                <a:gd name="connsiteX6" fmla="*/ 68742 w 3564238"/>
                <a:gd name="connsiteY6" fmla="*/ 687424 h 687424"/>
                <a:gd name="connsiteX7" fmla="*/ 0 w 3564238"/>
                <a:gd name="connsiteY7" fmla="*/ 618682 h 687424"/>
                <a:gd name="connsiteX8" fmla="*/ 0 w 3564238"/>
                <a:gd name="connsiteY8" fmla="*/ 68742 h 68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64238" h="687424">
                  <a:moveTo>
                    <a:pt x="0" y="68742"/>
                  </a:moveTo>
                  <a:cubicBezTo>
                    <a:pt x="0" y="30777"/>
                    <a:pt x="30777" y="0"/>
                    <a:pt x="68742" y="0"/>
                  </a:cubicBezTo>
                  <a:lnTo>
                    <a:pt x="3495496" y="0"/>
                  </a:lnTo>
                  <a:cubicBezTo>
                    <a:pt x="3533461" y="0"/>
                    <a:pt x="3564238" y="30777"/>
                    <a:pt x="3564238" y="68742"/>
                  </a:cubicBezTo>
                  <a:lnTo>
                    <a:pt x="3564238" y="618682"/>
                  </a:lnTo>
                  <a:cubicBezTo>
                    <a:pt x="3564238" y="656647"/>
                    <a:pt x="3533461" y="687424"/>
                    <a:pt x="3495496" y="687424"/>
                  </a:cubicBezTo>
                  <a:lnTo>
                    <a:pt x="68742" y="687424"/>
                  </a:lnTo>
                  <a:cubicBezTo>
                    <a:pt x="30777" y="687424"/>
                    <a:pt x="0" y="656647"/>
                    <a:pt x="0" y="618682"/>
                  </a:cubicBezTo>
                  <a:lnTo>
                    <a:pt x="0" y="68742"/>
                  </a:lnTo>
                  <a:close/>
                </a:path>
              </a:pathLst>
            </a:cu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73474" tIns="73474" rIns="73474" bIns="73474" numCol="1" spcCol="1270" anchor="ctr" anchorCtr="0">
              <a:noAutofit/>
            </a:bodyPr>
            <a:lstStyle/>
            <a:p>
              <a:pPr algn="ctr" defTabSz="744582">
                <a:lnSpc>
                  <a:spcPct val="90000"/>
                </a:lnSpc>
                <a:spcAft>
                  <a:spcPct val="35000"/>
                </a:spcAft>
              </a:pPr>
              <a:r>
                <a:rPr lang="pt-BR" sz="1900" smtClean="0"/>
                <a:t>SIPAC</a:t>
              </a:r>
              <a:endParaRPr lang="pt-BR" sz="1900" dirty="0"/>
            </a:p>
          </p:txBody>
        </p:sp>
        <p:sp>
          <p:nvSpPr>
            <p:cNvPr id="10" name="Forma livre 9"/>
            <p:cNvSpPr/>
            <p:nvPr/>
          </p:nvSpPr>
          <p:spPr>
            <a:xfrm>
              <a:off x="307798" y="1267852"/>
              <a:ext cx="2164075" cy="680369"/>
            </a:xfrm>
            <a:custGeom>
              <a:avLst/>
              <a:gdLst>
                <a:gd name="connsiteX0" fmla="*/ 0 w 1758168"/>
                <a:gd name="connsiteY0" fmla="*/ 80017 h 800166"/>
                <a:gd name="connsiteX1" fmla="*/ 80017 w 1758168"/>
                <a:gd name="connsiteY1" fmla="*/ 0 h 800166"/>
                <a:gd name="connsiteX2" fmla="*/ 1678151 w 1758168"/>
                <a:gd name="connsiteY2" fmla="*/ 0 h 800166"/>
                <a:gd name="connsiteX3" fmla="*/ 1758168 w 1758168"/>
                <a:gd name="connsiteY3" fmla="*/ 80017 h 800166"/>
                <a:gd name="connsiteX4" fmla="*/ 1758168 w 1758168"/>
                <a:gd name="connsiteY4" fmla="*/ 720149 h 800166"/>
                <a:gd name="connsiteX5" fmla="*/ 1678151 w 1758168"/>
                <a:gd name="connsiteY5" fmla="*/ 800166 h 800166"/>
                <a:gd name="connsiteX6" fmla="*/ 80017 w 1758168"/>
                <a:gd name="connsiteY6" fmla="*/ 800166 h 800166"/>
                <a:gd name="connsiteX7" fmla="*/ 0 w 1758168"/>
                <a:gd name="connsiteY7" fmla="*/ 720149 h 800166"/>
                <a:gd name="connsiteX8" fmla="*/ 0 w 1758168"/>
                <a:gd name="connsiteY8" fmla="*/ 80017 h 800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58168" h="800166">
                  <a:moveTo>
                    <a:pt x="0" y="80017"/>
                  </a:moveTo>
                  <a:cubicBezTo>
                    <a:pt x="0" y="35825"/>
                    <a:pt x="35825" y="0"/>
                    <a:pt x="80017" y="0"/>
                  </a:cubicBezTo>
                  <a:lnTo>
                    <a:pt x="1678151" y="0"/>
                  </a:lnTo>
                  <a:cubicBezTo>
                    <a:pt x="1722343" y="0"/>
                    <a:pt x="1758168" y="35825"/>
                    <a:pt x="1758168" y="80017"/>
                  </a:cubicBezTo>
                  <a:lnTo>
                    <a:pt x="1758168" y="720149"/>
                  </a:lnTo>
                  <a:cubicBezTo>
                    <a:pt x="1758168" y="764341"/>
                    <a:pt x="1722343" y="800166"/>
                    <a:pt x="1678151" y="800166"/>
                  </a:cubicBezTo>
                  <a:lnTo>
                    <a:pt x="80017" y="800166"/>
                  </a:lnTo>
                  <a:cubicBezTo>
                    <a:pt x="35825" y="800166"/>
                    <a:pt x="0" y="764341"/>
                    <a:pt x="0" y="720149"/>
                  </a:cubicBezTo>
                  <a:lnTo>
                    <a:pt x="0" y="80017"/>
                  </a:lnTo>
                  <a:close/>
                </a:path>
              </a:pathLst>
            </a:cu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76776" tIns="76776" rIns="76776" bIns="76776" numCol="1" spcCol="1270" anchor="ctr" anchorCtr="0">
              <a:noAutofit/>
            </a:bodyPr>
            <a:lstStyle/>
            <a:p>
              <a:pPr algn="ctr" defTabSz="744582">
                <a:lnSpc>
                  <a:spcPct val="90000"/>
                </a:lnSpc>
                <a:spcAft>
                  <a:spcPct val="35000"/>
                </a:spcAft>
              </a:pPr>
              <a:r>
                <a:rPr lang="pt-BR" sz="1900" smtClean="0"/>
                <a:t>Requisição</a:t>
              </a:r>
              <a:endParaRPr lang="pt-BR" sz="1900" dirty="0"/>
            </a:p>
          </p:txBody>
        </p:sp>
        <p:sp>
          <p:nvSpPr>
            <p:cNvPr id="16" name="Forma livre 15"/>
            <p:cNvSpPr/>
            <p:nvPr/>
          </p:nvSpPr>
          <p:spPr>
            <a:xfrm>
              <a:off x="307798" y="2288395"/>
              <a:ext cx="2143140" cy="714380"/>
            </a:xfrm>
            <a:custGeom>
              <a:avLst/>
              <a:gdLst>
                <a:gd name="connsiteX0" fmla="*/ 0 w 1720316"/>
                <a:gd name="connsiteY0" fmla="*/ 85351 h 853507"/>
                <a:gd name="connsiteX1" fmla="*/ 85351 w 1720316"/>
                <a:gd name="connsiteY1" fmla="*/ 0 h 853507"/>
                <a:gd name="connsiteX2" fmla="*/ 1634965 w 1720316"/>
                <a:gd name="connsiteY2" fmla="*/ 0 h 853507"/>
                <a:gd name="connsiteX3" fmla="*/ 1720316 w 1720316"/>
                <a:gd name="connsiteY3" fmla="*/ 85351 h 853507"/>
                <a:gd name="connsiteX4" fmla="*/ 1720316 w 1720316"/>
                <a:gd name="connsiteY4" fmla="*/ 768156 h 853507"/>
                <a:gd name="connsiteX5" fmla="*/ 1634965 w 1720316"/>
                <a:gd name="connsiteY5" fmla="*/ 853507 h 853507"/>
                <a:gd name="connsiteX6" fmla="*/ 85351 w 1720316"/>
                <a:gd name="connsiteY6" fmla="*/ 853507 h 853507"/>
                <a:gd name="connsiteX7" fmla="*/ 0 w 1720316"/>
                <a:gd name="connsiteY7" fmla="*/ 768156 h 853507"/>
                <a:gd name="connsiteX8" fmla="*/ 0 w 1720316"/>
                <a:gd name="connsiteY8" fmla="*/ 85351 h 853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0316" h="853507">
                  <a:moveTo>
                    <a:pt x="0" y="85351"/>
                  </a:moveTo>
                  <a:cubicBezTo>
                    <a:pt x="0" y="38213"/>
                    <a:pt x="38213" y="0"/>
                    <a:pt x="85351" y="0"/>
                  </a:cubicBezTo>
                  <a:lnTo>
                    <a:pt x="1634965" y="0"/>
                  </a:lnTo>
                  <a:cubicBezTo>
                    <a:pt x="1682103" y="0"/>
                    <a:pt x="1720316" y="38213"/>
                    <a:pt x="1720316" y="85351"/>
                  </a:cubicBezTo>
                  <a:lnTo>
                    <a:pt x="1720316" y="768156"/>
                  </a:lnTo>
                  <a:cubicBezTo>
                    <a:pt x="1720316" y="815294"/>
                    <a:pt x="1682103" y="853507"/>
                    <a:pt x="1634965" y="853507"/>
                  </a:cubicBezTo>
                  <a:lnTo>
                    <a:pt x="85351" y="853507"/>
                  </a:lnTo>
                  <a:cubicBezTo>
                    <a:pt x="38213" y="853507"/>
                    <a:pt x="0" y="815294"/>
                    <a:pt x="0" y="768156"/>
                  </a:cubicBezTo>
                  <a:lnTo>
                    <a:pt x="0" y="85351"/>
                  </a:lnTo>
                  <a:close/>
                </a:path>
              </a:pathLst>
            </a:cu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78338" tIns="78338" rIns="78338" bIns="78338" numCol="1" spcCol="1270" anchor="ctr" anchorCtr="0">
              <a:noAutofit/>
            </a:bodyPr>
            <a:lstStyle/>
            <a:p>
              <a:pPr algn="ctr" defTabSz="744582">
                <a:lnSpc>
                  <a:spcPct val="90000"/>
                </a:lnSpc>
                <a:spcAft>
                  <a:spcPct val="35000"/>
                </a:spcAft>
              </a:pPr>
              <a:r>
                <a:rPr lang="pt-BR" sz="1900" smtClean="0"/>
                <a:t>Infraestrutura</a:t>
              </a:r>
              <a:endParaRPr lang="pt-BR" sz="1900" dirty="0"/>
            </a:p>
          </p:txBody>
        </p:sp>
      </p:grpSp>
      <p:sp>
        <p:nvSpPr>
          <p:cNvPr id="27" name="Forma livre 26"/>
          <p:cNvSpPr/>
          <p:nvPr/>
        </p:nvSpPr>
        <p:spPr>
          <a:xfrm>
            <a:off x="400008" y="6229360"/>
            <a:ext cx="3143272" cy="1000132"/>
          </a:xfrm>
          <a:custGeom>
            <a:avLst/>
            <a:gdLst>
              <a:gd name="connsiteX0" fmla="*/ 0 w 2003225"/>
              <a:gd name="connsiteY0" fmla="*/ 87456 h 874562"/>
              <a:gd name="connsiteX1" fmla="*/ 87456 w 2003225"/>
              <a:gd name="connsiteY1" fmla="*/ 0 h 874562"/>
              <a:gd name="connsiteX2" fmla="*/ 1915769 w 2003225"/>
              <a:gd name="connsiteY2" fmla="*/ 0 h 874562"/>
              <a:gd name="connsiteX3" fmla="*/ 2003225 w 2003225"/>
              <a:gd name="connsiteY3" fmla="*/ 87456 h 874562"/>
              <a:gd name="connsiteX4" fmla="*/ 2003225 w 2003225"/>
              <a:gd name="connsiteY4" fmla="*/ 787106 h 874562"/>
              <a:gd name="connsiteX5" fmla="*/ 1915769 w 2003225"/>
              <a:gd name="connsiteY5" fmla="*/ 874562 h 874562"/>
              <a:gd name="connsiteX6" fmla="*/ 87456 w 2003225"/>
              <a:gd name="connsiteY6" fmla="*/ 874562 h 874562"/>
              <a:gd name="connsiteX7" fmla="*/ 0 w 2003225"/>
              <a:gd name="connsiteY7" fmla="*/ 787106 h 874562"/>
              <a:gd name="connsiteX8" fmla="*/ 0 w 2003225"/>
              <a:gd name="connsiteY8" fmla="*/ 87456 h 874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03225" h="874562">
                <a:moveTo>
                  <a:pt x="0" y="87456"/>
                </a:moveTo>
                <a:cubicBezTo>
                  <a:pt x="0" y="39155"/>
                  <a:pt x="39155" y="0"/>
                  <a:pt x="87456" y="0"/>
                </a:cubicBezTo>
                <a:lnTo>
                  <a:pt x="1915769" y="0"/>
                </a:lnTo>
                <a:cubicBezTo>
                  <a:pt x="1964070" y="0"/>
                  <a:pt x="2003225" y="39155"/>
                  <a:pt x="2003225" y="87456"/>
                </a:cubicBezTo>
                <a:lnTo>
                  <a:pt x="2003225" y="787106"/>
                </a:lnTo>
                <a:cubicBezTo>
                  <a:pt x="2003225" y="835407"/>
                  <a:pt x="1964070" y="874562"/>
                  <a:pt x="1915769" y="874562"/>
                </a:cubicBezTo>
                <a:lnTo>
                  <a:pt x="87456" y="874562"/>
                </a:lnTo>
                <a:cubicBezTo>
                  <a:pt x="39155" y="874562"/>
                  <a:pt x="0" y="835407"/>
                  <a:pt x="0" y="787106"/>
                </a:cubicBezTo>
                <a:lnTo>
                  <a:pt x="0" y="87456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4470" tIns="94470" rIns="94470" bIns="94470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Cadastrar requisição</a:t>
            </a:r>
            <a:endParaRPr lang="pt-BR" sz="1900" dirty="0" smtClean="0"/>
          </a:p>
        </p:txBody>
      </p:sp>
      <p:sp>
        <p:nvSpPr>
          <p:cNvPr id="66" name="Forma livre 65"/>
          <p:cNvSpPr/>
          <p:nvPr/>
        </p:nvSpPr>
        <p:spPr>
          <a:xfrm>
            <a:off x="328570" y="7743776"/>
            <a:ext cx="3368703" cy="914476"/>
          </a:xfrm>
          <a:custGeom>
            <a:avLst/>
            <a:gdLst>
              <a:gd name="connsiteX0" fmla="*/ 0 w 2003225"/>
              <a:gd name="connsiteY0" fmla="*/ 87456 h 874562"/>
              <a:gd name="connsiteX1" fmla="*/ 87456 w 2003225"/>
              <a:gd name="connsiteY1" fmla="*/ 0 h 874562"/>
              <a:gd name="connsiteX2" fmla="*/ 1915769 w 2003225"/>
              <a:gd name="connsiteY2" fmla="*/ 0 h 874562"/>
              <a:gd name="connsiteX3" fmla="*/ 2003225 w 2003225"/>
              <a:gd name="connsiteY3" fmla="*/ 87456 h 874562"/>
              <a:gd name="connsiteX4" fmla="*/ 2003225 w 2003225"/>
              <a:gd name="connsiteY4" fmla="*/ 787106 h 874562"/>
              <a:gd name="connsiteX5" fmla="*/ 1915769 w 2003225"/>
              <a:gd name="connsiteY5" fmla="*/ 874562 h 874562"/>
              <a:gd name="connsiteX6" fmla="*/ 87456 w 2003225"/>
              <a:gd name="connsiteY6" fmla="*/ 874562 h 874562"/>
              <a:gd name="connsiteX7" fmla="*/ 0 w 2003225"/>
              <a:gd name="connsiteY7" fmla="*/ 787106 h 874562"/>
              <a:gd name="connsiteX8" fmla="*/ 0 w 2003225"/>
              <a:gd name="connsiteY8" fmla="*/ 87456 h 874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03225" h="874562">
                <a:moveTo>
                  <a:pt x="0" y="87456"/>
                </a:moveTo>
                <a:cubicBezTo>
                  <a:pt x="0" y="39155"/>
                  <a:pt x="39155" y="0"/>
                  <a:pt x="87456" y="0"/>
                </a:cubicBezTo>
                <a:lnTo>
                  <a:pt x="1915769" y="0"/>
                </a:lnTo>
                <a:cubicBezTo>
                  <a:pt x="1964070" y="0"/>
                  <a:pt x="2003225" y="39155"/>
                  <a:pt x="2003225" y="87456"/>
                </a:cubicBezTo>
                <a:lnTo>
                  <a:pt x="2003225" y="787106"/>
                </a:lnTo>
                <a:cubicBezTo>
                  <a:pt x="2003225" y="835407"/>
                  <a:pt x="1964070" y="874562"/>
                  <a:pt x="1915769" y="874562"/>
                </a:cubicBezTo>
                <a:lnTo>
                  <a:pt x="87456" y="874562"/>
                </a:lnTo>
                <a:cubicBezTo>
                  <a:pt x="39155" y="874562"/>
                  <a:pt x="0" y="835407"/>
                  <a:pt x="0" y="787106"/>
                </a:cubicBezTo>
                <a:lnTo>
                  <a:pt x="0" y="87456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4470" tIns="94470" rIns="94470" bIns="94470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Preencher com dados do solicitante</a:t>
            </a:r>
            <a:endParaRPr lang="pt-BR" sz="1900" dirty="0"/>
          </a:p>
        </p:txBody>
      </p:sp>
      <p:sp>
        <p:nvSpPr>
          <p:cNvPr id="89" name="Seta para baixo 88"/>
          <p:cNvSpPr/>
          <p:nvPr/>
        </p:nvSpPr>
        <p:spPr>
          <a:xfrm>
            <a:off x="1757330" y="1371576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91" name="Seta para baixo 90"/>
          <p:cNvSpPr/>
          <p:nvPr/>
        </p:nvSpPr>
        <p:spPr>
          <a:xfrm>
            <a:off x="1757330" y="2836771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93" name="Seta para baixo 92"/>
          <p:cNvSpPr/>
          <p:nvPr/>
        </p:nvSpPr>
        <p:spPr>
          <a:xfrm>
            <a:off x="1816602" y="4300534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95" name="Seta para baixo 94"/>
          <p:cNvSpPr/>
          <p:nvPr/>
        </p:nvSpPr>
        <p:spPr>
          <a:xfrm>
            <a:off x="1828768" y="5800732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96" name="Seta para baixo 95"/>
          <p:cNvSpPr/>
          <p:nvPr/>
        </p:nvSpPr>
        <p:spPr>
          <a:xfrm>
            <a:off x="1828768" y="730093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cxnSp>
        <p:nvCxnSpPr>
          <p:cNvPr id="200" name="Conector de seta reta 199"/>
          <p:cNvCxnSpPr/>
          <p:nvPr/>
        </p:nvCxnSpPr>
        <p:spPr>
          <a:xfrm>
            <a:off x="9898082" y="2788812"/>
            <a:ext cx="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CaixaDeTexto 50"/>
          <p:cNvSpPr txBox="1"/>
          <p:nvPr/>
        </p:nvSpPr>
        <p:spPr>
          <a:xfrm>
            <a:off x="4043346" y="0"/>
            <a:ext cx="3907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Solicitar Ordem de Serviço (ODS)</a:t>
            </a:r>
            <a:endParaRPr lang="pt-B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Forma livre 51"/>
          <p:cNvSpPr/>
          <p:nvPr/>
        </p:nvSpPr>
        <p:spPr>
          <a:xfrm>
            <a:off x="471446" y="4729162"/>
            <a:ext cx="3000396" cy="10001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78338" tIns="78338" rIns="78338" bIns="78338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Manutenção</a:t>
            </a:r>
            <a:endParaRPr lang="pt-BR" sz="1900" dirty="0"/>
          </a:p>
        </p:txBody>
      </p:sp>
      <p:cxnSp>
        <p:nvCxnSpPr>
          <p:cNvPr id="60" name="Conector reto 59"/>
          <p:cNvCxnSpPr/>
          <p:nvPr/>
        </p:nvCxnSpPr>
        <p:spPr>
          <a:xfrm>
            <a:off x="3686156" y="8158186"/>
            <a:ext cx="85725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ector reto 61"/>
          <p:cNvCxnSpPr/>
          <p:nvPr/>
        </p:nvCxnSpPr>
        <p:spPr>
          <a:xfrm rot="5400000" flipH="1" flipV="1">
            <a:off x="1400934" y="5014914"/>
            <a:ext cx="6285750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ector de seta reta 63"/>
          <p:cNvCxnSpPr/>
          <p:nvPr/>
        </p:nvCxnSpPr>
        <p:spPr>
          <a:xfrm>
            <a:off x="4543412" y="1871642"/>
            <a:ext cx="107157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Forma livre 64"/>
          <p:cNvSpPr/>
          <p:nvPr/>
        </p:nvSpPr>
        <p:spPr>
          <a:xfrm>
            <a:off x="5686420" y="1443014"/>
            <a:ext cx="3000396" cy="1143008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78338" tIns="78338" rIns="78338" bIns="78338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Marcar o tipo de serviço solicitado</a:t>
            </a:r>
            <a:endParaRPr lang="pt-BR" sz="1900" dirty="0"/>
          </a:p>
        </p:txBody>
      </p:sp>
      <p:sp>
        <p:nvSpPr>
          <p:cNvPr id="68" name="Seta para baixo 67"/>
          <p:cNvSpPr/>
          <p:nvPr/>
        </p:nvSpPr>
        <p:spPr>
          <a:xfrm>
            <a:off x="6972304" y="2728898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71" name="Forma livre 70"/>
          <p:cNvSpPr/>
          <p:nvPr/>
        </p:nvSpPr>
        <p:spPr>
          <a:xfrm>
            <a:off x="5686420" y="3086088"/>
            <a:ext cx="3000396" cy="1143008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78338" tIns="78338" rIns="78338" bIns="78338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Fazer uma descrição do ocorrido.</a:t>
            </a:r>
            <a:endParaRPr lang="pt-BR" sz="1900" dirty="0"/>
          </a:p>
        </p:txBody>
      </p:sp>
      <p:sp>
        <p:nvSpPr>
          <p:cNvPr id="72" name="Seta para baixo 71"/>
          <p:cNvSpPr/>
          <p:nvPr/>
        </p:nvSpPr>
        <p:spPr>
          <a:xfrm>
            <a:off x="6972304" y="4371972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73" name="Forma livre 72"/>
          <p:cNvSpPr/>
          <p:nvPr/>
        </p:nvSpPr>
        <p:spPr>
          <a:xfrm>
            <a:off x="5686420" y="4729162"/>
            <a:ext cx="2928958" cy="1428760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78338" tIns="78338" rIns="78338" bIns="78338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Informar o local onde será realizado o serviço: ala, andar, nº da sala, entre outras informações que achar necessário.</a:t>
            </a:r>
            <a:endParaRPr lang="pt-BR" sz="1900" dirty="0"/>
          </a:p>
        </p:txBody>
      </p:sp>
      <p:sp>
        <p:nvSpPr>
          <p:cNvPr id="75" name="Forma livre 74"/>
          <p:cNvSpPr/>
          <p:nvPr/>
        </p:nvSpPr>
        <p:spPr>
          <a:xfrm>
            <a:off x="5757858" y="6657988"/>
            <a:ext cx="3000396" cy="1143008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78338" tIns="78338" rIns="78338" bIns="78338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Caso haja a necessidade de inserir fotos</a:t>
            </a:r>
            <a:endParaRPr lang="pt-BR" sz="1900" dirty="0"/>
          </a:p>
        </p:txBody>
      </p:sp>
      <p:cxnSp>
        <p:nvCxnSpPr>
          <p:cNvPr id="77" name="Conector de seta reta 76"/>
          <p:cNvCxnSpPr/>
          <p:nvPr/>
        </p:nvCxnSpPr>
        <p:spPr>
          <a:xfrm>
            <a:off x="8758254" y="7015178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Forma livre 78"/>
          <p:cNvSpPr/>
          <p:nvPr/>
        </p:nvSpPr>
        <p:spPr>
          <a:xfrm>
            <a:off x="9258320" y="4872038"/>
            <a:ext cx="2428892" cy="1143008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78338" tIns="78338" rIns="78338" bIns="78338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Continuar</a:t>
            </a:r>
            <a:endParaRPr lang="pt-BR" sz="1900" dirty="0"/>
          </a:p>
        </p:txBody>
      </p:sp>
      <p:sp>
        <p:nvSpPr>
          <p:cNvPr id="81" name="Forma livre 80"/>
          <p:cNvSpPr/>
          <p:nvPr/>
        </p:nvSpPr>
        <p:spPr>
          <a:xfrm>
            <a:off x="9115444" y="6586550"/>
            <a:ext cx="3000396" cy="1143008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78338" tIns="78338" rIns="78338" bIns="78338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endParaRPr lang="pt-BR" sz="1900" smtClean="0">
              <a:solidFill>
                <a:schemeClr val="bg1"/>
              </a:solidFill>
            </a:endParaRP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Anexos:</a:t>
            </a: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Selecionar Arquivo</a:t>
            </a: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Inserir</a:t>
            </a: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endParaRPr lang="pt-BR" sz="1900" dirty="0">
              <a:solidFill>
                <a:schemeClr val="bg1"/>
              </a:solidFill>
            </a:endParaRPr>
          </a:p>
        </p:txBody>
      </p:sp>
      <p:sp>
        <p:nvSpPr>
          <p:cNvPr id="84" name="Seta para a direita 83"/>
          <p:cNvSpPr/>
          <p:nvPr/>
        </p:nvSpPr>
        <p:spPr>
          <a:xfrm>
            <a:off x="8686816" y="5300666"/>
            <a:ext cx="500066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2" name="Seta para cima 101"/>
          <p:cNvSpPr/>
          <p:nvPr/>
        </p:nvSpPr>
        <p:spPr>
          <a:xfrm>
            <a:off x="10187014" y="4514848"/>
            <a:ext cx="285752" cy="28575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3" name="Forma livre 102"/>
          <p:cNvSpPr/>
          <p:nvPr/>
        </p:nvSpPr>
        <p:spPr>
          <a:xfrm>
            <a:off x="9258320" y="3300402"/>
            <a:ext cx="2428892" cy="1143008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78338" tIns="78338" rIns="78338" bIns="78338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Enviar Requisição</a:t>
            </a:r>
            <a:endParaRPr lang="pt-BR" sz="1900" dirty="0"/>
          </a:p>
        </p:txBody>
      </p:sp>
      <p:cxnSp>
        <p:nvCxnSpPr>
          <p:cNvPr id="36" name="Conector de seta reta 35"/>
          <p:cNvCxnSpPr/>
          <p:nvPr/>
        </p:nvCxnSpPr>
        <p:spPr>
          <a:xfrm rot="5400000">
            <a:off x="6972304" y="6371442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de seta reta 37"/>
          <p:cNvCxnSpPr/>
          <p:nvPr/>
        </p:nvCxnSpPr>
        <p:spPr>
          <a:xfrm rot="5400000" flipH="1" flipV="1">
            <a:off x="10294965" y="6336517"/>
            <a:ext cx="499272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Espaço Reservado para Número de Slide 3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87622C-E40B-45D1-8F63-B14859A651B7}" type="slidenum">
              <a:rPr lang="pt-BR" smtClean="0"/>
              <a:pPr>
                <a:defRPr/>
              </a:pPr>
              <a:t>6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a livre 7"/>
          <p:cNvSpPr/>
          <p:nvPr/>
        </p:nvSpPr>
        <p:spPr>
          <a:xfrm>
            <a:off x="4311573" y="199993"/>
            <a:ext cx="4989933" cy="962394"/>
          </a:xfrm>
          <a:custGeom>
            <a:avLst/>
            <a:gdLst>
              <a:gd name="connsiteX0" fmla="*/ 0 w 3564238"/>
              <a:gd name="connsiteY0" fmla="*/ 68742 h 687424"/>
              <a:gd name="connsiteX1" fmla="*/ 68742 w 3564238"/>
              <a:gd name="connsiteY1" fmla="*/ 0 h 687424"/>
              <a:gd name="connsiteX2" fmla="*/ 3495496 w 3564238"/>
              <a:gd name="connsiteY2" fmla="*/ 0 h 687424"/>
              <a:gd name="connsiteX3" fmla="*/ 3564238 w 3564238"/>
              <a:gd name="connsiteY3" fmla="*/ 68742 h 687424"/>
              <a:gd name="connsiteX4" fmla="*/ 3564238 w 3564238"/>
              <a:gd name="connsiteY4" fmla="*/ 618682 h 687424"/>
              <a:gd name="connsiteX5" fmla="*/ 3495496 w 3564238"/>
              <a:gd name="connsiteY5" fmla="*/ 687424 h 687424"/>
              <a:gd name="connsiteX6" fmla="*/ 68742 w 3564238"/>
              <a:gd name="connsiteY6" fmla="*/ 687424 h 687424"/>
              <a:gd name="connsiteX7" fmla="*/ 0 w 3564238"/>
              <a:gd name="connsiteY7" fmla="*/ 618682 h 687424"/>
              <a:gd name="connsiteX8" fmla="*/ 0 w 3564238"/>
              <a:gd name="connsiteY8" fmla="*/ 68742 h 687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64238" h="687424">
                <a:moveTo>
                  <a:pt x="0" y="68742"/>
                </a:moveTo>
                <a:cubicBezTo>
                  <a:pt x="0" y="30777"/>
                  <a:pt x="30777" y="0"/>
                  <a:pt x="68742" y="0"/>
                </a:cubicBezTo>
                <a:lnTo>
                  <a:pt x="3495496" y="0"/>
                </a:lnTo>
                <a:cubicBezTo>
                  <a:pt x="3533461" y="0"/>
                  <a:pt x="3564238" y="30777"/>
                  <a:pt x="3564238" y="68742"/>
                </a:cubicBezTo>
                <a:lnTo>
                  <a:pt x="3564238" y="618682"/>
                </a:lnTo>
                <a:cubicBezTo>
                  <a:pt x="3564238" y="656647"/>
                  <a:pt x="3533461" y="687424"/>
                  <a:pt x="3495496" y="687424"/>
                </a:cubicBezTo>
                <a:lnTo>
                  <a:pt x="68742" y="687424"/>
                </a:lnTo>
                <a:cubicBezTo>
                  <a:pt x="30777" y="687424"/>
                  <a:pt x="0" y="656647"/>
                  <a:pt x="0" y="618682"/>
                </a:cubicBezTo>
                <a:lnTo>
                  <a:pt x="0" y="68742"/>
                </a:ln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2864" tIns="102864" rIns="102864" bIns="102864" numCol="1" spcCol="1778" anchor="ctr" anchorCtr="0">
            <a:noAutofit/>
          </a:bodyPr>
          <a:lstStyle/>
          <a:p>
            <a:pPr algn="ctr" defTabSz="871220">
              <a:lnSpc>
                <a:spcPct val="90000"/>
              </a:lnSpc>
              <a:spcAft>
                <a:spcPct val="35000"/>
              </a:spcAft>
            </a:pPr>
            <a:r>
              <a:rPr lang="pt-BR" sz="2000" dirty="0" smtClean="0">
                <a:latin typeface="Arial Narrow" pitchFamily="34" charset="0"/>
              </a:rPr>
              <a:t>BIBLIOTECA</a:t>
            </a:r>
            <a:endParaRPr lang="pt-BR" sz="2000" b="1" dirty="0" smtClean="0">
              <a:latin typeface="Arial Narrow" pitchFamily="34" charset="0"/>
            </a:endParaRPr>
          </a:p>
          <a:p>
            <a:pPr algn="ctr" defTabSz="871220">
              <a:lnSpc>
                <a:spcPct val="90000"/>
              </a:lnSpc>
              <a:spcAft>
                <a:spcPct val="35000"/>
              </a:spcAft>
            </a:pPr>
            <a:r>
              <a:rPr lang="pt-BR" sz="2000" b="1" dirty="0" smtClean="0">
                <a:latin typeface="Arial Narrow" pitchFamily="34" charset="0"/>
              </a:rPr>
              <a:t>Queda  de energia ou rede</a:t>
            </a:r>
            <a:endParaRPr lang="pt-BR" sz="2000" dirty="0" smtClean="0">
              <a:latin typeface="Arial Narrow" pitchFamily="34" charset="0"/>
            </a:endParaRPr>
          </a:p>
        </p:txBody>
      </p:sp>
      <p:sp>
        <p:nvSpPr>
          <p:cNvPr id="14" name="Forma livre 13"/>
          <p:cNvSpPr/>
          <p:nvPr/>
        </p:nvSpPr>
        <p:spPr>
          <a:xfrm>
            <a:off x="7015166" y="1500164"/>
            <a:ext cx="2422274" cy="1800238"/>
          </a:xfrm>
          <a:custGeom>
            <a:avLst/>
            <a:gdLst>
              <a:gd name="connsiteX0" fmla="*/ 0 w 1730196"/>
              <a:gd name="connsiteY0" fmla="*/ 80005 h 800050"/>
              <a:gd name="connsiteX1" fmla="*/ 80005 w 1730196"/>
              <a:gd name="connsiteY1" fmla="*/ 0 h 800050"/>
              <a:gd name="connsiteX2" fmla="*/ 1650191 w 1730196"/>
              <a:gd name="connsiteY2" fmla="*/ 0 h 800050"/>
              <a:gd name="connsiteX3" fmla="*/ 1730196 w 1730196"/>
              <a:gd name="connsiteY3" fmla="*/ 80005 h 800050"/>
              <a:gd name="connsiteX4" fmla="*/ 1730196 w 1730196"/>
              <a:gd name="connsiteY4" fmla="*/ 720045 h 800050"/>
              <a:gd name="connsiteX5" fmla="*/ 1650191 w 1730196"/>
              <a:gd name="connsiteY5" fmla="*/ 800050 h 800050"/>
              <a:gd name="connsiteX6" fmla="*/ 80005 w 1730196"/>
              <a:gd name="connsiteY6" fmla="*/ 800050 h 800050"/>
              <a:gd name="connsiteX7" fmla="*/ 0 w 1730196"/>
              <a:gd name="connsiteY7" fmla="*/ 720045 h 800050"/>
              <a:gd name="connsiteX8" fmla="*/ 0 w 1730196"/>
              <a:gd name="connsiteY8" fmla="*/ 80005 h 8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30196" h="800050">
                <a:moveTo>
                  <a:pt x="0" y="80005"/>
                </a:moveTo>
                <a:cubicBezTo>
                  <a:pt x="0" y="35819"/>
                  <a:pt x="35819" y="0"/>
                  <a:pt x="80005" y="0"/>
                </a:cubicBezTo>
                <a:lnTo>
                  <a:pt x="1650191" y="0"/>
                </a:lnTo>
                <a:cubicBezTo>
                  <a:pt x="1694377" y="0"/>
                  <a:pt x="1730196" y="35819"/>
                  <a:pt x="1730196" y="80005"/>
                </a:cubicBezTo>
                <a:lnTo>
                  <a:pt x="1730196" y="720045"/>
                </a:lnTo>
                <a:cubicBezTo>
                  <a:pt x="1730196" y="764231"/>
                  <a:pt x="1694377" y="800050"/>
                  <a:pt x="1650191" y="800050"/>
                </a:cubicBezTo>
                <a:lnTo>
                  <a:pt x="80005" y="800050"/>
                </a:lnTo>
                <a:cubicBezTo>
                  <a:pt x="35819" y="800050"/>
                  <a:pt x="0" y="764231"/>
                  <a:pt x="0" y="720045"/>
                </a:cubicBezTo>
                <a:lnTo>
                  <a:pt x="0" y="8000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482" tIns="107482" rIns="107482" bIns="107482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Quando a queda de energia ou de rede for superior a 60 minutos,não cobrar multa e alterar a data de devolução</a:t>
            </a:r>
            <a:endParaRPr lang="pt-BR" sz="2000" dirty="0">
              <a:latin typeface="Arial Narrow" pitchFamily="34" charset="0"/>
            </a:endParaRPr>
          </a:p>
        </p:txBody>
      </p:sp>
      <p:cxnSp>
        <p:nvCxnSpPr>
          <p:cNvPr id="200" name="Conector de seta reta 199"/>
          <p:cNvCxnSpPr/>
          <p:nvPr/>
        </p:nvCxnSpPr>
        <p:spPr>
          <a:xfrm>
            <a:off x="10337030" y="2675667"/>
            <a:ext cx="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de seta reta 27"/>
          <p:cNvCxnSpPr/>
          <p:nvPr/>
        </p:nvCxnSpPr>
        <p:spPr>
          <a:xfrm>
            <a:off x="6715126" y="2400283"/>
            <a:ext cx="300040" cy="2223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4" name="Seta para baixo 33"/>
          <p:cNvSpPr/>
          <p:nvPr/>
        </p:nvSpPr>
        <p:spPr>
          <a:xfrm>
            <a:off x="5014902" y="1200126"/>
            <a:ext cx="200026" cy="220742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39" name="Forma livre 38"/>
          <p:cNvSpPr/>
          <p:nvPr/>
        </p:nvSpPr>
        <p:spPr>
          <a:xfrm>
            <a:off x="5014902" y="7400944"/>
            <a:ext cx="2461435" cy="180023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/>
            </a:r>
            <a:br>
              <a:rPr lang="pt-BR" sz="2000" dirty="0" smtClean="0"/>
            </a:br>
            <a:r>
              <a:rPr lang="pt-BR" sz="2000" dirty="0" smtClean="0"/>
              <a:t> </a:t>
            </a:r>
            <a:r>
              <a:rPr lang="pt-BR" sz="2000" dirty="0" smtClean="0">
                <a:latin typeface="Arial Narrow" pitchFamily="34" charset="0"/>
              </a:rPr>
              <a:t>Deixar apenas uma passagem suficiente para os usuários saírem, não permitindo a entrada de mais usuários </a:t>
            </a:r>
          </a:p>
          <a:p>
            <a:pPr algn="ctr"/>
            <a:endParaRPr lang="pt-BR" sz="2000" dirty="0">
              <a:latin typeface="Arial Narrow" pitchFamily="34" charset="0"/>
            </a:endParaRPr>
          </a:p>
        </p:txBody>
      </p:sp>
      <p:sp>
        <p:nvSpPr>
          <p:cNvPr id="42" name="Forma livre 41"/>
          <p:cNvSpPr/>
          <p:nvPr/>
        </p:nvSpPr>
        <p:spPr>
          <a:xfrm>
            <a:off x="6915153" y="3900482"/>
            <a:ext cx="2461435" cy="180023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Verificar se os exemplares estão ou não emprestados quando energia voltar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24" name="Forma livre 23"/>
          <p:cNvSpPr/>
          <p:nvPr/>
        </p:nvSpPr>
        <p:spPr>
          <a:xfrm>
            <a:off x="4214797" y="1500165"/>
            <a:ext cx="2461435" cy="180023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Utilizar o sistema manual para empréstimo de chaves e conferência de materiais na saída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30" name="Forma livre 29"/>
          <p:cNvSpPr/>
          <p:nvPr/>
        </p:nvSpPr>
        <p:spPr>
          <a:xfrm>
            <a:off x="4114784" y="3900482"/>
            <a:ext cx="2461435" cy="180023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Separar materiais que usuários estavam tentando emprestar ou devolver no momento da queda de energia</a:t>
            </a:r>
            <a:endParaRPr lang="pt-BR" sz="2000" dirty="0">
              <a:latin typeface="Arial Narrow" pitchFamily="34" charset="0"/>
            </a:endParaRPr>
          </a:p>
        </p:txBody>
      </p:sp>
      <p:cxnSp>
        <p:nvCxnSpPr>
          <p:cNvPr id="31" name="Conector de seta reta 30"/>
          <p:cNvCxnSpPr/>
          <p:nvPr/>
        </p:nvCxnSpPr>
        <p:spPr>
          <a:xfrm>
            <a:off x="6615113" y="4900613"/>
            <a:ext cx="300040" cy="2223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2" name="Retângulo de cantos arredondados 31"/>
          <p:cNvSpPr/>
          <p:nvPr/>
        </p:nvSpPr>
        <p:spPr>
          <a:xfrm>
            <a:off x="4614849" y="6300798"/>
            <a:ext cx="4000528" cy="700092"/>
          </a:xfrm>
          <a:prstGeom prst="round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No período noturno 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36" name="Seta para baixo 35"/>
          <p:cNvSpPr/>
          <p:nvPr/>
        </p:nvSpPr>
        <p:spPr>
          <a:xfrm>
            <a:off x="5714995" y="7100904"/>
            <a:ext cx="200026" cy="220742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26" name="Seta para baixo 25"/>
          <p:cNvSpPr/>
          <p:nvPr/>
        </p:nvSpPr>
        <p:spPr>
          <a:xfrm>
            <a:off x="7315206" y="3500429"/>
            <a:ext cx="200026" cy="220742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38" name="Seta para baixo 37"/>
          <p:cNvSpPr/>
          <p:nvPr/>
        </p:nvSpPr>
        <p:spPr>
          <a:xfrm>
            <a:off x="4914889" y="3500429"/>
            <a:ext cx="200026" cy="220742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17" name="Espaço Reservado para Número de Slide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87622C-E40B-45D1-8F63-B14859A651B7}" type="slidenum">
              <a:rPr lang="pt-BR" smtClean="0"/>
              <a:pPr>
                <a:defRPr/>
              </a:pPr>
              <a:t>60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a livre 7"/>
          <p:cNvSpPr/>
          <p:nvPr/>
        </p:nvSpPr>
        <p:spPr>
          <a:xfrm>
            <a:off x="796824" y="199993"/>
            <a:ext cx="4989933" cy="962394"/>
          </a:xfrm>
          <a:custGeom>
            <a:avLst/>
            <a:gdLst>
              <a:gd name="connsiteX0" fmla="*/ 0 w 3564238"/>
              <a:gd name="connsiteY0" fmla="*/ 68742 h 687424"/>
              <a:gd name="connsiteX1" fmla="*/ 68742 w 3564238"/>
              <a:gd name="connsiteY1" fmla="*/ 0 h 687424"/>
              <a:gd name="connsiteX2" fmla="*/ 3495496 w 3564238"/>
              <a:gd name="connsiteY2" fmla="*/ 0 h 687424"/>
              <a:gd name="connsiteX3" fmla="*/ 3564238 w 3564238"/>
              <a:gd name="connsiteY3" fmla="*/ 68742 h 687424"/>
              <a:gd name="connsiteX4" fmla="*/ 3564238 w 3564238"/>
              <a:gd name="connsiteY4" fmla="*/ 618682 h 687424"/>
              <a:gd name="connsiteX5" fmla="*/ 3495496 w 3564238"/>
              <a:gd name="connsiteY5" fmla="*/ 687424 h 687424"/>
              <a:gd name="connsiteX6" fmla="*/ 68742 w 3564238"/>
              <a:gd name="connsiteY6" fmla="*/ 687424 h 687424"/>
              <a:gd name="connsiteX7" fmla="*/ 0 w 3564238"/>
              <a:gd name="connsiteY7" fmla="*/ 618682 h 687424"/>
              <a:gd name="connsiteX8" fmla="*/ 0 w 3564238"/>
              <a:gd name="connsiteY8" fmla="*/ 68742 h 687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64238" h="687424">
                <a:moveTo>
                  <a:pt x="0" y="68742"/>
                </a:moveTo>
                <a:cubicBezTo>
                  <a:pt x="0" y="30777"/>
                  <a:pt x="30777" y="0"/>
                  <a:pt x="68742" y="0"/>
                </a:cubicBezTo>
                <a:lnTo>
                  <a:pt x="3495496" y="0"/>
                </a:lnTo>
                <a:cubicBezTo>
                  <a:pt x="3533461" y="0"/>
                  <a:pt x="3564238" y="30777"/>
                  <a:pt x="3564238" y="68742"/>
                </a:cubicBezTo>
                <a:lnTo>
                  <a:pt x="3564238" y="618682"/>
                </a:lnTo>
                <a:cubicBezTo>
                  <a:pt x="3564238" y="656647"/>
                  <a:pt x="3533461" y="687424"/>
                  <a:pt x="3495496" y="687424"/>
                </a:cubicBezTo>
                <a:lnTo>
                  <a:pt x="68742" y="687424"/>
                </a:lnTo>
                <a:cubicBezTo>
                  <a:pt x="30777" y="687424"/>
                  <a:pt x="0" y="656647"/>
                  <a:pt x="0" y="618682"/>
                </a:cubicBezTo>
                <a:lnTo>
                  <a:pt x="0" y="68742"/>
                </a:ln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2864" tIns="102864" rIns="102864" bIns="102864" numCol="1" spcCol="1778" anchor="ctr" anchorCtr="0">
            <a:noAutofit/>
          </a:bodyPr>
          <a:lstStyle/>
          <a:p>
            <a:pPr algn="ctr" defTabSz="871220">
              <a:lnSpc>
                <a:spcPct val="90000"/>
              </a:lnSpc>
              <a:spcAft>
                <a:spcPct val="35000"/>
              </a:spcAft>
            </a:pPr>
            <a:r>
              <a:rPr lang="pt-BR" sz="2000" dirty="0" smtClean="0">
                <a:latin typeface="Arial Narrow" pitchFamily="34" charset="0"/>
              </a:rPr>
              <a:t>BIBLIOTECA</a:t>
            </a:r>
            <a:endParaRPr lang="pt-BR" sz="2000" b="1" dirty="0" smtClean="0">
              <a:latin typeface="Arial Narrow" pitchFamily="34" charset="0"/>
            </a:endParaRPr>
          </a:p>
          <a:p>
            <a:pPr algn="ctr" defTabSz="871220">
              <a:lnSpc>
                <a:spcPct val="90000"/>
              </a:lnSpc>
              <a:spcAft>
                <a:spcPct val="35000"/>
              </a:spcAft>
            </a:pPr>
            <a:r>
              <a:rPr lang="pt-BR" sz="2000" b="1" dirty="0" smtClean="0">
                <a:latin typeface="Arial Narrow" pitchFamily="34" charset="0"/>
              </a:rPr>
              <a:t>Fechamento da biblioteca</a:t>
            </a:r>
            <a:endParaRPr lang="pt-BR" sz="2000" dirty="0" smtClean="0">
              <a:latin typeface="Arial Narrow" pitchFamily="34" charset="0"/>
            </a:endParaRPr>
          </a:p>
        </p:txBody>
      </p:sp>
      <p:cxnSp>
        <p:nvCxnSpPr>
          <p:cNvPr id="200" name="Conector de seta reta 199"/>
          <p:cNvCxnSpPr/>
          <p:nvPr/>
        </p:nvCxnSpPr>
        <p:spPr>
          <a:xfrm>
            <a:off x="10337030" y="2675667"/>
            <a:ext cx="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eta para baixo 17"/>
          <p:cNvSpPr/>
          <p:nvPr/>
        </p:nvSpPr>
        <p:spPr>
          <a:xfrm>
            <a:off x="3900470" y="4500561"/>
            <a:ext cx="200026" cy="220742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34" name="Seta para baixo 33"/>
          <p:cNvSpPr/>
          <p:nvPr/>
        </p:nvSpPr>
        <p:spPr>
          <a:xfrm>
            <a:off x="1500153" y="1200126"/>
            <a:ext cx="200026" cy="220742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39" name="Forma livre 38"/>
          <p:cNvSpPr/>
          <p:nvPr/>
        </p:nvSpPr>
        <p:spPr>
          <a:xfrm>
            <a:off x="1000087" y="7700984"/>
            <a:ext cx="2461435" cy="170022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endParaRPr lang="pt-BR" sz="2000" dirty="0" smtClean="0"/>
          </a:p>
          <a:p>
            <a:r>
              <a:rPr lang="pt-BR" sz="2000" dirty="0" smtClean="0">
                <a:latin typeface="Arial Narrow" pitchFamily="34" charset="0"/>
              </a:rPr>
              <a:t>Apagar as luzes da Ala I , II e III do Térreo  e do 1º pavimento</a:t>
            </a:r>
          </a:p>
          <a:p>
            <a:r>
              <a:rPr lang="pt-BR" sz="2000" dirty="0" smtClean="0"/>
              <a:t/>
            </a:r>
            <a:br>
              <a:rPr lang="pt-BR" sz="2000" dirty="0" smtClean="0"/>
            </a:br>
            <a:endParaRPr lang="pt-BR" sz="2000" dirty="0">
              <a:latin typeface="Arial Narrow" pitchFamily="34" charset="0"/>
            </a:endParaRPr>
          </a:p>
        </p:txBody>
      </p:sp>
      <p:sp>
        <p:nvSpPr>
          <p:cNvPr id="41" name="Seta para baixo 40"/>
          <p:cNvSpPr/>
          <p:nvPr/>
        </p:nvSpPr>
        <p:spPr>
          <a:xfrm>
            <a:off x="1400140" y="2300271"/>
            <a:ext cx="200026" cy="220742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42" name="Forma livre 41"/>
          <p:cNvSpPr/>
          <p:nvPr/>
        </p:nvSpPr>
        <p:spPr>
          <a:xfrm>
            <a:off x="3800457" y="2600310"/>
            <a:ext cx="2461435" cy="180023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endParaRPr lang="pt-BR" sz="2000" dirty="0" smtClean="0"/>
          </a:p>
          <a:p>
            <a:r>
              <a:rPr lang="pt-BR" sz="2000" dirty="0" smtClean="0">
                <a:latin typeface="Arial Narrow" pitchFamily="34" charset="0"/>
              </a:rPr>
              <a:t>Verificar cabines de estudo individual/dupla e estudo em grupo</a:t>
            </a:r>
            <a:r>
              <a:rPr lang="pt-BR" sz="2000" dirty="0" smtClean="0"/>
              <a:t/>
            </a:r>
            <a:br>
              <a:rPr lang="pt-BR" sz="2000" dirty="0" smtClean="0"/>
            </a:br>
            <a:endParaRPr lang="pt-BR" sz="2000" dirty="0">
              <a:latin typeface="Arial Narrow" pitchFamily="34" charset="0"/>
            </a:endParaRPr>
          </a:p>
        </p:txBody>
      </p:sp>
      <p:sp>
        <p:nvSpPr>
          <p:cNvPr id="45" name="Forma livre 44"/>
          <p:cNvSpPr/>
          <p:nvPr/>
        </p:nvSpPr>
        <p:spPr>
          <a:xfrm>
            <a:off x="3600431" y="7700983"/>
            <a:ext cx="2600343" cy="170022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Desligar as máquinas de </a:t>
            </a:r>
            <a:r>
              <a:rPr lang="pt-BR" sz="2000" dirty="0" err="1" smtClean="0">
                <a:latin typeface="Arial Narrow" pitchFamily="34" charset="0"/>
              </a:rPr>
              <a:t>autoempréstimo</a:t>
            </a:r>
            <a:r>
              <a:rPr lang="pt-BR" sz="2000" dirty="0" smtClean="0">
                <a:latin typeface="Arial Narrow" pitchFamily="34" charset="0"/>
              </a:rPr>
              <a:t>, </a:t>
            </a:r>
            <a:r>
              <a:rPr lang="pt-BR" sz="2000" dirty="0" err="1" smtClean="0">
                <a:latin typeface="Arial Narrow" pitchFamily="34" charset="0"/>
              </a:rPr>
              <a:t>autodevolução</a:t>
            </a:r>
            <a:r>
              <a:rPr lang="pt-BR" sz="2000" dirty="0" smtClean="0">
                <a:latin typeface="Arial Narrow" pitchFamily="34" charset="0"/>
              </a:rPr>
              <a:t>, e as chaves dos terminais de consulta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24" name="Forma livre 23"/>
          <p:cNvSpPr/>
          <p:nvPr/>
        </p:nvSpPr>
        <p:spPr>
          <a:xfrm>
            <a:off x="2300259" y="4800601"/>
            <a:ext cx="2461435" cy="180023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Recolher  livros sobre as mesas em toda a Biblioteca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27" name="Retângulo de cantos arredondados 26"/>
          <p:cNvSpPr/>
          <p:nvPr/>
        </p:nvSpPr>
        <p:spPr>
          <a:xfrm>
            <a:off x="1100100" y="1500165"/>
            <a:ext cx="4000528" cy="700092"/>
          </a:xfrm>
          <a:prstGeom prst="round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Horário 21:30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30" name="Forma livre 29"/>
          <p:cNvSpPr/>
          <p:nvPr/>
        </p:nvSpPr>
        <p:spPr>
          <a:xfrm>
            <a:off x="1000087" y="2600310"/>
            <a:ext cx="2461435" cy="180023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>Fechar  janelas e desligar os ventiladores</a:t>
            </a:r>
            <a:endParaRPr lang="pt-BR" sz="2000" dirty="0">
              <a:latin typeface="Arial Narrow" pitchFamily="34" charset="0"/>
            </a:endParaRPr>
          </a:p>
        </p:txBody>
      </p:sp>
      <p:cxnSp>
        <p:nvCxnSpPr>
          <p:cNvPr id="31" name="Conector de seta reta 30"/>
          <p:cNvCxnSpPr/>
          <p:nvPr/>
        </p:nvCxnSpPr>
        <p:spPr>
          <a:xfrm>
            <a:off x="3500417" y="3500429"/>
            <a:ext cx="300040" cy="2223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2" name="Retângulo de cantos arredondados 31"/>
          <p:cNvSpPr/>
          <p:nvPr/>
        </p:nvSpPr>
        <p:spPr>
          <a:xfrm>
            <a:off x="1000087" y="6700851"/>
            <a:ext cx="4000528" cy="700092"/>
          </a:xfrm>
          <a:prstGeom prst="round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Horário 21:45 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37" name="Forma livre 36"/>
          <p:cNvSpPr/>
          <p:nvPr/>
        </p:nvSpPr>
        <p:spPr>
          <a:xfrm>
            <a:off x="7200906" y="1300139"/>
            <a:ext cx="2461435" cy="180023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Desligar o computador da GRU e a TV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40" name="Seta para baixo 39"/>
          <p:cNvSpPr/>
          <p:nvPr/>
        </p:nvSpPr>
        <p:spPr>
          <a:xfrm>
            <a:off x="7600959" y="1000099"/>
            <a:ext cx="200026" cy="220742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19" name="Retângulo de cantos arredondados 18"/>
          <p:cNvSpPr/>
          <p:nvPr/>
        </p:nvSpPr>
        <p:spPr>
          <a:xfrm>
            <a:off x="7300919" y="199993"/>
            <a:ext cx="4000528" cy="700092"/>
          </a:xfrm>
          <a:prstGeom prst="round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Horário 21:50 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20" name="Forma livre 19"/>
          <p:cNvSpPr/>
          <p:nvPr/>
        </p:nvSpPr>
        <p:spPr>
          <a:xfrm>
            <a:off x="9901262" y="1300139"/>
            <a:ext cx="2461435" cy="180023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Desligar  os equipamentos do Setor de Referência</a:t>
            </a:r>
            <a:endParaRPr lang="pt-BR" sz="2000" dirty="0">
              <a:latin typeface="Arial Narrow" pitchFamily="34" charset="0"/>
            </a:endParaRPr>
          </a:p>
        </p:txBody>
      </p:sp>
      <p:cxnSp>
        <p:nvCxnSpPr>
          <p:cNvPr id="21" name="Conector de seta reta 20"/>
          <p:cNvCxnSpPr/>
          <p:nvPr/>
        </p:nvCxnSpPr>
        <p:spPr>
          <a:xfrm>
            <a:off x="9601222" y="2100244"/>
            <a:ext cx="300040" cy="2223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2" name="Seta para baixo 21"/>
          <p:cNvSpPr/>
          <p:nvPr/>
        </p:nvSpPr>
        <p:spPr>
          <a:xfrm>
            <a:off x="1200114" y="7400944"/>
            <a:ext cx="200026" cy="220742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25" name="Forma livre 24"/>
          <p:cNvSpPr/>
          <p:nvPr/>
        </p:nvSpPr>
        <p:spPr>
          <a:xfrm>
            <a:off x="7100893" y="4400548"/>
            <a:ext cx="2461435" cy="180023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Desligar o portal  e os últimos equipamentos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26" name="Seta para baixo 25"/>
          <p:cNvSpPr/>
          <p:nvPr/>
        </p:nvSpPr>
        <p:spPr>
          <a:xfrm>
            <a:off x="8101025" y="4100508"/>
            <a:ext cx="200026" cy="220742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cxnSp>
        <p:nvCxnSpPr>
          <p:cNvPr id="28" name="Conector de seta reta 27"/>
          <p:cNvCxnSpPr/>
          <p:nvPr/>
        </p:nvCxnSpPr>
        <p:spPr>
          <a:xfrm>
            <a:off x="3400404" y="8601102"/>
            <a:ext cx="300040" cy="2223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3" name="Retângulo de cantos arredondados 32"/>
          <p:cNvSpPr/>
          <p:nvPr/>
        </p:nvSpPr>
        <p:spPr>
          <a:xfrm>
            <a:off x="7500945" y="3400415"/>
            <a:ext cx="4000528" cy="700092"/>
          </a:xfrm>
          <a:prstGeom prst="round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Horário 21:55 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35" name="Retângulo de cantos arredondados 34"/>
          <p:cNvSpPr/>
          <p:nvPr/>
        </p:nvSpPr>
        <p:spPr>
          <a:xfrm>
            <a:off x="7600958" y="6400811"/>
            <a:ext cx="4000528" cy="700092"/>
          </a:xfrm>
          <a:prstGeom prst="round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Horário 22 horas 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36" name="Forma livre 35"/>
          <p:cNvSpPr/>
          <p:nvPr/>
        </p:nvSpPr>
        <p:spPr>
          <a:xfrm>
            <a:off x="9801249" y="4400548"/>
            <a:ext cx="2461435" cy="180023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Desligar os disjuntores referente as lâmpadas da Ala I</a:t>
            </a:r>
            <a:endParaRPr lang="pt-BR" sz="2000" dirty="0">
              <a:latin typeface="Arial Narrow" pitchFamily="34" charset="0"/>
            </a:endParaRPr>
          </a:p>
        </p:txBody>
      </p:sp>
      <p:cxnSp>
        <p:nvCxnSpPr>
          <p:cNvPr id="38" name="Conector de seta reta 37"/>
          <p:cNvCxnSpPr/>
          <p:nvPr/>
        </p:nvCxnSpPr>
        <p:spPr>
          <a:xfrm>
            <a:off x="9501209" y="5300666"/>
            <a:ext cx="300040" cy="2223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4" name="Forma livre 43"/>
          <p:cNvSpPr/>
          <p:nvPr/>
        </p:nvSpPr>
        <p:spPr>
          <a:xfrm>
            <a:off x="8401064" y="7500957"/>
            <a:ext cx="2461435" cy="180023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>
                <a:latin typeface="Arial Narrow" pitchFamily="34" charset="0"/>
              </a:rPr>
              <a:t>Fechar as portas da biblioteca e conferir se todas estão trancadas</a:t>
            </a:r>
            <a:endParaRPr lang="pt-BR" sz="2000" dirty="0">
              <a:latin typeface="Arial Narrow" pitchFamily="34" charset="0"/>
            </a:endParaRPr>
          </a:p>
        </p:txBody>
      </p:sp>
      <p:sp>
        <p:nvSpPr>
          <p:cNvPr id="46" name="Seta para baixo 45"/>
          <p:cNvSpPr/>
          <p:nvPr/>
        </p:nvSpPr>
        <p:spPr>
          <a:xfrm>
            <a:off x="9401196" y="7200918"/>
            <a:ext cx="200026" cy="220742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cxnSp>
        <p:nvCxnSpPr>
          <p:cNvPr id="47" name="Conector reto 46"/>
          <p:cNvCxnSpPr/>
          <p:nvPr/>
        </p:nvCxnSpPr>
        <p:spPr>
          <a:xfrm rot="5400000">
            <a:off x="2601410" y="4299423"/>
            <a:ext cx="8001056" cy="222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to 47"/>
          <p:cNvCxnSpPr/>
          <p:nvPr/>
        </p:nvCxnSpPr>
        <p:spPr>
          <a:xfrm>
            <a:off x="6200774" y="8301062"/>
            <a:ext cx="400053" cy="222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1" name="Seta para a direita 50"/>
          <p:cNvSpPr/>
          <p:nvPr/>
        </p:nvSpPr>
        <p:spPr>
          <a:xfrm>
            <a:off x="6600826" y="300006"/>
            <a:ext cx="500066" cy="100013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 spc="-210" dirty="0"/>
          </a:p>
        </p:txBody>
      </p:sp>
      <p:sp>
        <p:nvSpPr>
          <p:cNvPr id="49" name="Espaço Reservado para Número de Slide 4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87622C-E40B-45D1-8F63-B14859A651B7}" type="slidenum">
              <a:rPr lang="pt-BR" smtClean="0"/>
              <a:pPr>
                <a:defRPr/>
              </a:pPr>
              <a:t>61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a livre 7"/>
          <p:cNvSpPr/>
          <p:nvPr/>
        </p:nvSpPr>
        <p:spPr>
          <a:xfrm>
            <a:off x="199982" y="199993"/>
            <a:ext cx="5186723" cy="962394"/>
          </a:xfrm>
          <a:custGeom>
            <a:avLst/>
            <a:gdLst>
              <a:gd name="connsiteX0" fmla="*/ 0 w 3564238"/>
              <a:gd name="connsiteY0" fmla="*/ 68742 h 687424"/>
              <a:gd name="connsiteX1" fmla="*/ 68742 w 3564238"/>
              <a:gd name="connsiteY1" fmla="*/ 0 h 687424"/>
              <a:gd name="connsiteX2" fmla="*/ 3495496 w 3564238"/>
              <a:gd name="connsiteY2" fmla="*/ 0 h 687424"/>
              <a:gd name="connsiteX3" fmla="*/ 3564238 w 3564238"/>
              <a:gd name="connsiteY3" fmla="*/ 68742 h 687424"/>
              <a:gd name="connsiteX4" fmla="*/ 3564238 w 3564238"/>
              <a:gd name="connsiteY4" fmla="*/ 618682 h 687424"/>
              <a:gd name="connsiteX5" fmla="*/ 3495496 w 3564238"/>
              <a:gd name="connsiteY5" fmla="*/ 687424 h 687424"/>
              <a:gd name="connsiteX6" fmla="*/ 68742 w 3564238"/>
              <a:gd name="connsiteY6" fmla="*/ 687424 h 687424"/>
              <a:gd name="connsiteX7" fmla="*/ 0 w 3564238"/>
              <a:gd name="connsiteY7" fmla="*/ 618682 h 687424"/>
              <a:gd name="connsiteX8" fmla="*/ 0 w 3564238"/>
              <a:gd name="connsiteY8" fmla="*/ 68742 h 687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64238" h="687424">
                <a:moveTo>
                  <a:pt x="0" y="68742"/>
                </a:moveTo>
                <a:cubicBezTo>
                  <a:pt x="0" y="30777"/>
                  <a:pt x="30777" y="0"/>
                  <a:pt x="68742" y="0"/>
                </a:cubicBezTo>
                <a:lnTo>
                  <a:pt x="3495496" y="0"/>
                </a:lnTo>
                <a:cubicBezTo>
                  <a:pt x="3533461" y="0"/>
                  <a:pt x="3564238" y="30777"/>
                  <a:pt x="3564238" y="68742"/>
                </a:cubicBezTo>
                <a:lnTo>
                  <a:pt x="3564238" y="618682"/>
                </a:lnTo>
                <a:cubicBezTo>
                  <a:pt x="3564238" y="656647"/>
                  <a:pt x="3533461" y="687424"/>
                  <a:pt x="3495496" y="687424"/>
                </a:cubicBezTo>
                <a:lnTo>
                  <a:pt x="68742" y="687424"/>
                </a:lnTo>
                <a:cubicBezTo>
                  <a:pt x="30777" y="687424"/>
                  <a:pt x="0" y="656647"/>
                  <a:pt x="0" y="618682"/>
                </a:cubicBezTo>
                <a:lnTo>
                  <a:pt x="0" y="68742"/>
                </a:ln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2864" tIns="102864" rIns="102864" bIns="102864" numCol="1" spcCol="1778" anchor="ctr" anchorCtr="0">
            <a:noAutofit/>
          </a:bodyPr>
          <a:lstStyle/>
          <a:p>
            <a:pPr algn="ctr" defTabSz="871220">
              <a:lnSpc>
                <a:spcPct val="90000"/>
              </a:lnSpc>
              <a:spcAft>
                <a:spcPct val="35000"/>
              </a:spcAft>
            </a:pPr>
            <a:r>
              <a:rPr lang="pt-BR" sz="2000" dirty="0" smtClean="0"/>
              <a:t>BIBLIOTECA</a:t>
            </a:r>
          </a:p>
          <a:p>
            <a:pPr algn="ctr" defTabSz="871220">
              <a:lnSpc>
                <a:spcPct val="90000"/>
              </a:lnSpc>
              <a:spcAft>
                <a:spcPct val="35000"/>
              </a:spcAft>
            </a:pPr>
            <a:r>
              <a:rPr lang="pt-BR" sz="2000" b="1" dirty="0" smtClean="0"/>
              <a:t>Curso a distância de Normalização</a:t>
            </a:r>
          </a:p>
        </p:txBody>
      </p:sp>
      <p:sp>
        <p:nvSpPr>
          <p:cNvPr id="10" name="Forma livre 9"/>
          <p:cNvSpPr/>
          <p:nvPr/>
        </p:nvSpPr>
        <p:spPr>
          <a:xfrm>
            <a:off x="284908" y="1673930"/>
            <a:ext cx="2615430" cy="1513329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486" tIns="107486" rIns="107486" bIns="107486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>Solicitação ao DIRED/ Campus Virtual de abertura de nova turma do curso</a:t>
            </a:r>
            <a:endParaRPr lang="pt-BR" sz="2000" dirty="0"/>
          </a:p>
        </p:txBody>
      </p:sp>
      <p:sp>
        <p:nvSpPr>
          <p:cNvPr id="26" name="Forma livre 25"/>
          <p:cNvSpPr/>
          <p:nvPr/>
        </p:nvSpPr>
        <p:spPr>
          <a:xfrm>
            <a:off x="299995" y="8117710"/>
            <a:ext cx="1700224" cy="1183484"/>
          </a:xfrm>
          <a:custGeom>
            <a:avLst/>
            <a:gdLst>
              <a:gd name="connsiteX0" fmla="*/ 0 w 2003225"/>
              <a:gd name="connsiteY0" fmla="*/ 87456 h 874562"/>
              <a:gd name="connsiteX1" fmla="*/ 87456 w 2003225"/>
              <a:gd name="connsiteY1" fmla="*/ 0 h 874562"/>
              <a:gd name="connsiteX2" fmla="*/ 1915769 w 2003225"/>
              <a:gd name="connsiteY2" fmla="*/ 0 h 874562"/>
              <a:gd name="connsiteX3" fmla="*/ 2003225 w 2003225"/>
              <a:gd name="connsiteY3" fmla="*/ 87456 h 874562"/>
              <a:gd name="connsiteX4" fmla="*/ 2003225 w 2003225"/>
              <a:gd name="connsiteY4" fmla="*/ 787106 h 874562"/>
              <a:gd name="connsiteX5" fmla="*/ 1915769 w 2003225"/>
              <a:gd name="connsiteY5" fmla="*/ 874562 h 874562"/>
              <a:gd name="connsiteX6" fmla="*/ 87456 w 2003225"/>
              <a:gd name="connsiteY6" fmla="*/ 874562 h 874562"/>
              <a:gd name="connsiteX7" fmla="*/ 0 w 2003225"/>
              <a:gd name="connsiteY7" fmla="*/ 787106 h 874562"/>
              <a:gd name="connsiteX8" fmla="*/ 0 w 2003225"/>
              <a:gd name="connsiteY8" fmla="*/ 87456 h 874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03225" h="874562">
                <a:moveTo>
                  <a:pt x="0" y="87456"/>
                </a:moveTo>
                <a:cubicBezTo>
                  <a:pt x="0" y="39155"/>
                  <a:pt x="39155" y="0"/>
                  <a:pt x="87456" y="0"/>
                </a:cubicBezTo>
                <a:lnTo>
                  <a:pt x="1915769" y="0"/>
                </a:lnTo>
                <a:cubicBezTo>
                  <a:pt x="1964070" y="0"/>
                  <a:pt x="2003225" y="39155"/>
                  <a:pt x="2003225" y="87456"/>
                </a:cubicBezTo>
                <a:lnTo>
                  <a:pt x="2003225" y="787106"/>
                </a:lnTo>
                <a:cubicBezTo>
                  <a:pt x="2003225" y="835407"/>
                  <a:pt x="1964070" y="874562"/>
                  <a:pt x="1915769" y="874562"/>
                </a:cubicBezTo>
                <a:lnTo>
                  <a:pt x="87456" y="874562"/>
                </a:lnTo>
                <a:cubicBezTo>
                  <a:pt x="39155" y="874562"/>
                  <a:pt x="0" y="835407"/>
                  <a:pt x="0" y="787106"/>
                </a:cubicBezTo>
                <a:lnTo>
                  <a:pt x="0" y="87456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0537" tIns="110537" rIns="110537" bIns="110537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>Verificar fóruns de discussão (DIÁRIO)</a:t>
            </a:r>
            <a:endParaRPr lang="pt-BR" sz="2000" dirty="0"/>
          </a:p>
        </p:txBody>
      </p:sp>
      <p:cxnSp>
        <p:nvCxnSpPr>
          <p:cNvPr id="69" name="Conector angulado 68"/>
          <p:cNvCxnSpPr/>
          <p:nvPr/>
        </p:nvCxnSpPr>
        <p:spPr>
          <a:xfrm rot="5400000" flipH="1" flipV="1">
            <a:off x="1864279" y="4536487"/>
            <a:ext cx="7991735" cy="318878"/>
          </a:xfrm>
          <a:prstGeom prst="bentConnector3">
            <a:avLst>
              <a:gd name="adj1" fmla="val 99989"/>
            </a:avLst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0" name="Conector reto 79"/>
          <p:cNvCxnSpPr/>
          <p:nvPr/>
        </p:nvCxnSpPr>
        <p:spPr>
          <a:xfrm>
            <a:off x="5439563" y="8687985"/>
            <a:ext cx="261145" cy="1313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0" name="Conector de seta reta 199"/>
          <p:cNvCxnSpPr/>
          <p:nvPr/>
        </p:nvCxnSpPr>
        <p:spPr>
          <a:xfrm>
            <a:off x="9636938" y="2675667"/>
            <a:ext cx="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rma livre 50"/>
          <p:cNvSpPr/>
          <p:nvPr/>
        </p:nvSpPr>
        <p:spPr>
          <a:xfrm>
            <a:off x="2300259" y="8117710"/>
            <a:ext cx="3022354" cy="1183484"/>
          </a:xfrm>
          <a:custGeom>
            <a:avLst/>
            <a:gdLst>
              <a:gd name="connsiteX0" fmla="*/ 0 w 2003225"/>
              <a:gd name="connsiteY0" fmla="*/ 87456 h 874562"/>
              <a:gd name="connsiteX1" fmla="*/ 87456 w 2003225"/>
              <a:gd name="connsiteY1" fmla="*/ 0 h 874562"/>
              <a:gd name="connsiteX2" fmla="*/ 1915769 w 2003225"/>
              <a:gd name="connsiteY2" fmla="*/ 0 h 874562"/>
              <a:gd name="connsiteX3" fmla="*/ 2003225 w 2003225"/>
              <a:gd name="connsiteY3" fmla="*/ 87456 h 874562"/>
              <a:gd name="connsiteX4" fmla="*/ 2003225 w 2003225"/>
              <a:gd name="connsiteY4" fmla="*/ 787106 h 874562"/>
              <a:gd name="connsiteX5" fmla="*/ 1915769 w 2003225"/>
              <a:gd name="connsiteY5" fmla="*/ 874562 h 874562"/>
              <a:gd name="connsiteX6" fmla="*/ 87456 w 2003225"/>
              <a:gd name="connsiteY6" fmla="*/ 874562 h 874562"/>
              <a:gd name="connsiteX7" fmla="*/ 0 w 2003225"/>
              <a:gd name="connsiteY7" fmla="*/ 787106 h 874562"/>
              <a:gd name="connsiteX8" fmla="*/ 0 w 2003225"/>
              <a:gd name="connsiteY8" fmla="*/ 87456 h 874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03225" h="874562">
                <a:moveTo>
                  <a:pt x="0" y="87456"/>
                </a:moveTo>
                <a:cubicBezTo>
                  <a:pt x="0" y="39155"/>
                  <a:pt x="39155" y="0"/>
                  <a:pt x="87456" y="0"/>
                </a:cubicBezTo>
                <a:lnTo>
                  <a:pt x="1915769" y="0"/>
                </a:lnTo>
                <a:cubicBezTo>
                  <a:pt x="1964070" y="0"/>
                  <a:pt x="2003225" y="39155"/>
                  <a:pt x="2003225" y="87456"/>
                </a:cubicBezTo>
                <a:lnTo>
                  <a:pt x="2003225" y="787106"/>
                </a:lnTo>
                <a:cubicBezTo>
                  <a:pt x="2003225" y="835407"/>
                  <a:pt x="1964070" y="874562"/>
                  <a:pt x="1915769" y="874562"/>
                </a:cubicBezTo>
                <a:lnTo>
                  <a:pt x="87456" y="874562"/>
                </a:lnTo>
                <a:cubicBezTo>
                  <a:pt x="39155" y="874562"/>
                  <a:pt x="0" y="835407"/>
                  <a:pt x="0" y="787106"/>
                </a:cubicBezTo>
                <a:lnTo>
                  <a:pt x="0" y="874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0537" tIns="110537" rIns="110537" bIns="110537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>Enviar mensagem avisando que um novo conteúdo será liberado (SEMANAL)</a:t>
            </a:r>
            <a:endParaRPr lang="pt-BR" sz="2000" dirty="0"/>
          </a:p>
        </p:txBody>
      </p:sp>
      <p:sp>
        <p:nvSpPr>
          <p:cNvPr id="61" name="Forma livre 60"/>
          <p:cNvSpPr/>
          <p:nvPr/>
        </p:nvSpPr>
        <p:spPr>
          <a:xfrm>
            <a:off x="6200774" y="266158"/>
            <a:ext cx="5054641" cy="700092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  <a:solidFill>
            <a:srgbClr val="00336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486" tIns="107486" rIns="107486" bIns="107486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>ACOMPANHAMENTO DOS ALUNOS</a:t>
            </a:r>
            <a:endParaRPr lang="pt-BR" sz="2000" dirty="0"/>
          </a:p>
        </p:txBody>
      </p:sp>
      <p:sp>
        <p:nvSpPr>
          <p:cNvPr id="62" name="Forma livre 61"/>
          <p:cNvSpPr/>
          <p:nvPr/>
        </p:nvSpPr>
        <p:spPr>
          <a:xfrm>
            <a:off x="6100760" y="1545616"/>
            <a:ext cx="2461435" cy="1100145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>Está acessando as atividades</a:t>
            </a:r>
          </a:p>
          <a:p>
            <a:pPr algn="ctr"/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</a:t>
            </a:r>
          </a:p>
        </p:txBody>
      </p:sp>
      <p:sp>
        <p:nvSpPr>
          <p:cNvPr id="65" name="Forma livre 64"/>
          <p:cNvSpPr/>
          <p:nvPr/>
        </p:nvSpPr>
        <p:spPr>
          <a:xfrm>
            <a:off x="8862235" y="1579462"/>
            <a:ext cx="2461435" cy="1100145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>Está acessando as atividades</a:t>
            </a:r>
          </a:p>
          <a:p>
            <a:pPr algn="ctr"/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NÃO</a:t>
            </a:r>
            <a:endParaRPr lang="pt-BR" sz="2000" dirty="0" smtClean="0"/>
          </a:p>
        </p:txBody>
      </p:sp>
      <p:sp>
        <p:nvSpPr>
          <p:cNvPr id="101" name="Forma livre 100"/>
          <p:cNvSpPr/>
          <p:nvPr/>
        </p:nvSpPr>
        <p:spPr>
          <a:xfrm>
            <a:off x="299995" y="6900877"/>
            <a:ext cx="5054641" cy="700092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  <a:solidFill>
            <a:srgbClr val="00336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486" tIns="107486" rIns="107486" bIns="107486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>Enviar mensagem de abertura do curso </a:t>
            </a:r>
          </a:p>
        </p:txBody>
      </p:sp>
      <p:sp>
        <p:nvSpPr>
          <p:cNvPr id="102" name="Seta para baixo 101"/>
          <p:cNvSpPr/>
          <p:nvPr/>
        </p:nvSpPr>
        <p:spPr>
          <a:xfrm>
            <a:off x="4121029" y="1287010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103" name="Seta para baixo 102"/>
          <p:cNvSpPr/>
          <p:nvPr/>
        </p:nvSpPr>
        <p:spPr>
          <a:xfrm>
            <a:off x="1300127" y="1287008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46" name="Forma livre 45"/>
          <p:cNvSpPr/>
          <p:nvPr/>
        </p:nvSpPr>
        <p:spPr>
          <a:xfrm>
            <a:off x="299995" y="5700719"/>
            <a:ext cx="5054641" cy="700092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486" tIns="107486" rIns="107486" bIns="107486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>Inserir inscritos do SIG no Campus Virtual</a:t>
            </a:r>
            <a:endParaRPr lang="pt-BR" sz="2000" dirty="0"/>
          </a:p>
        </p:txBody>
      </p:sp>
      <p:sp>
        <p:nvSpPr>
          <p:cNvPr id="47" name="Forma livre 46"/>
          <p:cNvSpPr/>
          <p:nvPr/>
        </p:nvSpPr>
        <p:spPr>
          <a:xfrm>
            <a:off x="3100364" y="1687060"/>
            <a:ext cx="2215377" cy="1500198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486" tIns="107486" rIns="107486" bIns="107486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>Cadastro do curso no SIG UFLA</a:t>
            </a:r>
            <a:endParaRPr lang="pt-BR" sz="2000" dirty="0"/>
          </a:p>
        </p:txBody>
      </p:sp>
      <p:sp>
        <p:nvSpPr>
          <p:cNvPr id="48" name="Seta para baixo 47"/>
          <p:cNvSpPr/>
          <p:nvPr/>
        </p:nvSpPr>
        <p:spPr>
          <a:xfrm>
            <a:off x="4128607" y="3300403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49" name="Seta para baixo 48"/>
          <p:cNvSpPr/>
          <p:nvPr/>
        </p:nvSpPr>
        <p:spPr>
          <a:xfrm>
            <a:off x="1300127" y="3287272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50" name="Seta para baixo 49"/>
          <p:cNvSpPr/>
          <p:nvPr/>
        </p:nvSpPr>
        <p:spPr>
          <a:xfrm>
            <a:off x="2600299" y="4700588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54" name="Forma livre 53"/>
          <p:cNvSpPr/>
          <p:nvPr/>
        </p:nvSpPr>
        <p:spPr>
          <a:xfrm>
            <a:off x="6300787" y="7800996"/>
            <a:ext cx="5054641" cy="700092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486" tIns="107486" rIns="107486" bIns="107486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>Enviar mensagem final do curso, pedindo para preencher questionário avaliativo</a:t>
            </a:r>
            <a:endParaRPr lang="pt-BR" sz="2000" dirty="0"/>
          </a:p>
        </p:txBody>
      </p:sp>
      <p:sp>
        <p:nvSpPr>
          <p:cNvPr id="57" name="Forma livre 56"/>
          <p:cNvSpPr/>
          <p:nvPr/>
        </p:nvSpPr>
        <p:spPr>
          <a:xfrm>
            <a:off x="7962116" y="3079660"/>
            <a:ext cx="3500462" cy="1300172"/>
          </a:xfrm>
          <a:custGeom>
            <a:avLst/>
            <a:gdLst>
              <a:gd name="connsiteX0" fmla="*/ 0 w 2003225"/>
              <a:gd name="connsiteY0" fmla="*/ 87456 h 874562"/>
              <a:gd name="connsiteX1" fmla="*/ 87456 w 2003225"/>
              <a:gd name="connsiteY1" fmla="*/ 0 h 874562"/>
              <a:gd name="connsiteX2" fmla="*/ 1915769 w 2003225"/>
              <a:gd name="connsiteY2" fmla="*/ 0 h 874562"/>
              <a:gd name="connsiteX3" fmla="*/ 2003225 w 2003225"/>
              <a:gd name="connsiteY3" fmla="*/ 87456 h 874562"/>
              <a:gd name="connsiteX4" fmla="*/ 2003225 w 2003225"/>
              <a:gd name="connsiteY4" fmla="*/ 787106 h 874562"/>
              <a:gd name="connsiteX5" fmla="*/ 1915769 w 2003225"/>
              <a:gd name="connsiteY5" fmla="*/ 874562 h 874562"/>
              <a:gd name="connsiteX6" fmla="*/ 87456 w 2003225"/>
              <a:gd name="connsiteY6" fmla="*/ 874562 h 874562"/>
              <a:gd name="connsiteX7" fmla="*/ 0 w 2003225"/>
              <a:gd name="connsiteY7" fmla="*/ 787106 h 874562"/>
              <a:gd name="connsiteX8" fmla="*/ 0 w 2003225"/>
              <a:gd name="connsiteY8" fmla="*/ 87456 h 874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03225" h="874562">
                <a:moveTo>
                  <a:pt x="0" y="87456"/>
                </a:moveTo>
                <a:cubicBezTo>
                  <a:pt x="0" y="39155"/>
                  <a:pt x="39155" y="0"/>
                  <a:pt x="87456" y="0"/>
                </a:cubicBezTo>
                <a:lnTo>
                  <a:pt x="1915769" y="0"/>
                </a:lnTo>
                <a:cubicBezTo>
                  <a:pt x="1964070" y="0"/>
                  <a:pt x="2003225" y="39155"/>
                  <a:pt x="2003225" y="87456"/>
                </a:cubicBezTo>
                <a:lnTo>
                  <a:pt x="2003225" y="787106"/>
                </a:lnTo>
                <a:cubicBezTo>
                  <a:pt x="2003225" y="835407"/>
                  <a:pt x="1964070" y="874562"/>
                  <a:pt x="1915769" y="874562"/>
                </a:cubicBezTo>
                <a:lnTo>
                  <a:pt x="87456" y="874562"/>
                </a:lnTo>
                <a:cubicBezTo>
                  <a:pt x="39155" y="874562"/>
                  <a:pt x="0" y="835407"/>
                  <a:pt x="0" y="787106"/>
                </a:cubicBezTo>
                <a:lnTo>
                  <a:pt x="0" y="874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0537" tIns="110537" rIns="110537" bIns="110537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>Enviar mensagem indicando a importância de seguir o cronograma para não acumular o conteúdo</a:t>
            </a:r>
            <a:endParaRPr lang="pt-BR" sz="2000" dirty="0"/>
          </a:p>
        </p:txBody>
      </p:sp>
      <p:sp>
        <p:nvSpPr>
          <p:cNvPr id="58" name="Forma livre 57"/>
          <p:cNvSpPr/>
          <p:nvPr/>
        </p:nvSpPr>
        <p:spPr>
          <a:xfrm>
            <a:off x="284908" y="3687325"/>
            <a:ext cx="2715443" cy="1513329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486" tIns="107486" rIns="107486" bIns="107486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>Liberar cada unidade do curso de acordo com o cronograma estabelecido (SEMANAL)</a:t>
            </a:r>
            <a:endParaRPr lang="pt-BR" sz="2000" dirty="0"/>
          </a:p>
        </p:txBody>
      </p:sp>
      <p:sp>
        <p:nvSpPr>
          <p:cNvPr id="59" name="Forma livre 58"/>
          <p:cNvSpPr/>
          <p:nvPr/>
        </p:nvSpPr>
        <p:spPr>
          <a:xfrm>
            <a:off x="3100364" y="3700455"/>
            <a:ext cx="2215377" cy="1500198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486" tIns="107486" rIns="107486" bIns="107486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>Divulgação do curso (Sites da UFLA e BU, </a:t>
            </a:r>
            <a:r>
              <a:rPr lang="pt-BR" sz="2000" dirty="0" err="1" smtClean="0"/>
              <a:t>Facebook</a:t>
            </a:r>
            <a:r>
              <a:rPr lang="pt-BR" sz="2000" dirty="0" smtClean="0"/>
              <a:t> da BU) </a:t>
            </a:r>
            <a:endParaRPr lang="pt-BR" sz="2000" dirty="0"/>
          </a:p>
        </p:txBody>
      </p:sp>
      <p:sp>
        <p:nvSpPr>
          <p:cNvPr id="60" name="Seta para baixo 59"/>
          <p:cNvSpPr/>
          <p:nvPr/>
        </p:nvSpPr>
        <p:spPr>
          <a:xfrm>
            <a:off x="4128607" y="5279951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66" name="Seta para baixo 65"/>
          <p:cNvSpPr/>
          <p:nvPr/>
        </p:nvSpPr>
        <p:spPr>
          <a:xfrm>
            <a:off x="1300127" y="5266821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73" name="Seta para baixo 72"/>
          <p:cNvSpPr/>
          <p:nvPr/>
        </p:nvSpPr>
        <p:spPr>
          <a:xfrm>
            <a:off x="2600299" y="6500825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74" name="Seta para baixo 73"/>
          <p:cNvSpPr/>
          <p:nvPr/>
        </p:nvSpPr>
        <p:spPr>
          <a:xfrm>
            <a:off x="4028594" y="7700984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75" name="Seta para baixo 74"/>
          <p:cNvSpPr/>
          <p:nvPr/>
        </p:nvSpPr>
        <p:spPr>
          <a:xfrm>
            <a:off x="1200114" y="7700984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78" name="Forma livre 77"/>
          <p:cNvSpPr/>
          <p:nvPr/>
        </p:nvSpPr>
        <p:spPr>
          <a:xfrm>
            <a:off x="6161879" y="3079660"/>
            <a:ext cx="1700224" cy="1300172"/>
          </a:xfrm>
          <a:custGeom>
            <a:avLst/>
            <a:gdLst>
              <a:gd name="connsiteX0" fmla="*/ 0 w 2003225"/>
              <a:gd name="connsiteY0" fmla="*/ 87456 h 874562"/>
              <a:gd name="connsiteX1" fmla="*/ 87456 w 2003225"/>
              <a:gd name="connsiteY1" fmla="*/ 0 h 874562"/>
              <a:gd name="connsiteX2" fmla="*/ 1915769 w 2003225"/>
              <a:gd name="connsiteY2" fmla="*/ 0 h 874562"/>
              <a:gd name="connsiteX3" fmla="*/ 2003225 w 2003225"/>
              <a:gd name="connsiteY3" fmla="*/ 87456 h 874562"/>
              <a:gd name="connsiteX4" fmla="*/ 2003225 w 2003225"/>
              <a:gd name="connsiteY4" fmla="*/ 787106 h 874562"/>
              <a:gd name="connsiteX5" fmla="*/ 1915769 w 2003225"/>
              <a:gd name="connsiteY5" fmla="*/ 874562 h 874562"/>
              <a:gd name="connsiteX6" fmla="*/ 87456 w 2003225"/>
              <a:gd name="connsiteY6" fmla="*/ 874562 h 874562"/>
              <a:gd name="connsiteX7" fmla="*/ 0 w 2003225"/>
              <a:gd name="connsiteY7" fmla="*/ 787106 h 874562"/>
              <a:gd name="connsiteX8" fmla="*/ 0 w 2003225"/>
              <a:gd name="connsiteY8" fmla="*/ 87456 h 874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03225" h="874562">
                <a:moveTo>
                  <a:pt x="0" y="87456"/>
                </a:moveTo>
                <a:cubicBezTo>
                  <a:pt x="0" y="39155"/>
                  <a:pt x="39155" y="0"/>
                  <a:pt x="87456" y="0"/>
                </a:cubicBezTo>
                <a:lnTo>
                  <a:pt x="1915769" y="0"/>
                </a:lnTo>
                <a:cubicBezTo>
                  <a:pt x="1964070" y="0"/>
                  <a:pt x="2003225" y="39155"/>
                  <a:pt x="2003225" y="87456"/>
                </a:cubicBezTo>
                <a:lnTo>
                  <a:pt x="2003225" y="787106"/>
                </a:lnTo>
                <a:cubicBezTo>
                  <a:pt x="2003225" y="835407"/>
                  <a:pt x="1964070" y="874562"/>
                  <a:pt x="1915769" y="874562"/>
                </a:cubicBezTo>
                <a:lnTo>
                  <a:pt x="87456" y="874562"/>
                </a:lnTo>
                <a:cubicBezTo>
                  <a:pt x="39155" y="874562"/>
                  <a:pt x="0" y="835407"/>
                  <a:pt x="0" y="787106"/>
                </a:cubicBezTo>
                <a:lnTo>
                  <a:pt x="0" y="874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0537" tIns="110537" rIns="110537" bIns="110537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>Enviar apenas o e-mail padrão do curso</a:t>
            </a:r>
            <a:endParaRPr lang="pt-BR" sz="2000" dirty="0"/>
          </a:p>
        </p:txBody>
      </p:sp>
      <p:grpSp>
        <p:nvGrpSpPr>
          <p:cNvPr id="2" name="Grupo 112"/>
          <p:cNvGrpSpPr/>
          <p:nvPr/>
        </p:nvGrpSpPr>
        <p:grpSpPr>
          <a:xfrm>
            <a:off x="6900866" y="1000098"/>
            <a:ext cx="3400449" cy="500066"/>
            <a:chOff x="5429256" y="785794"/>
            <a:chExt cx="2357454" cy="500066"/>
          </a:xfrm>
        </p:grpSpPr>
        <p:cxnSp>
          <p:nvCxnSpPr>
            <p:cNvPr id="179" name="Conector de seta reta 178"/>
            <p:cNvCxnSpPr/>
            <p:nvPr/>
          </p:nvCxnSpPr>
          <p:spPr>
            <a:xfrm rot="5400000">
              <a:off x="5287174" y="1142190"/>
              <a:ext cx="285752" cy="1588"/>
            </a:xfrm>
            <a:prstGeom prst="straightConnector1">
              <a:avLst/>
            </a:prstGeom>
            <a:ln w="25400">
              <a:solidFill>
                <a:schemeClr val="tx2">
                  <a:lumMod val="50000"/>
                </a:schemeClr>
              </a:solidFill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Conector de seta reta 85"/>
            <p:cNvCxnSpPr/>
            <p:nvPr/>
          </p:nvCxnSpPr>
          <p:spPr>
            <a:xfrm rot="5400000">
              <a:off x="7643040" y="1142190"/>
              <a:ext cx="285752" cy="1588"/>
            </a:xfrm>
            <a:prstGeom prst="straightConnector1">
              <a:avLst/>
            </a:prstGeom>
            <a:ln w="25400">
              <a:solidFill>
                <a:schemeClr val="tx2">
                  <a:lumMod val="50000"/>
                </a:schemeClr>
              </a:solidFill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Conector reto 87"/>
            <p:cNvCxnSpPr/>
            <p:nvPr/>
          </p:nvCxnSpPr>
          <p:spPr>
            <a:xfrm>
              <a:off x="5429256" y="1000108"/>
              <a:ext cx="2357454" cy="1588"/>
            </a:xfrm>
            <a:prstGeom prst="line">
              <a:avLst/>
            </a:prstGeom>
            <a:ln w="25400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Conector reto 98"/>
            <p:cNvCxnSpPr/>
            <p:nvPr/>
          </p:nvCxnSpPr>
          <p:spPr>
            <a:xfrm rot="5400000" flipH="1" flipV="1">
              <a:off x="6464313" y="892951"/>
              <a:ext cx="215108" cy="794"/>
            </a:xfrm>
            <a:prstGeom prst="line">
              <a:avLst/>
            </a:prstGeom>
            <a:ln w="25400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5" name="Conector de seta reta 114"/>
          <p:cNvCxnSpPr/>
          <p:nvPr/>
        </p:nvCxnSpPr>
        <p:spPr>
          <a:xfrm rot="5400000">
            <a:off x="6812520" y="2829071"/>
            <a:ext cx="300040" cy="1112"/>
          </a:xfrm>
          <a:prstGeom prst="straightConnector1">
            <a:avLst/>
          </a:prstGeom>
          <a:ln w="25400">
            <a:solidFill>
              <a:schemeClr val="tx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Conector de seta reta 123"/>
          <p:cNvCxnSpPr/>
          <p:nvPr/>
        </p:nvCxnSpPr>
        <p:spPr>
          <a:xfrm rot="5400000">
            <a:off x="9912929" y="2829071"/>
            <a:ext cx="300040" cy="1112"/>
          </a:xfrm>
          <a:prstGeom prst="straightConnector1">
            <a:avLst/>
          </a:prstGeom>
          <a:ln w="25400">
            <a:solidFill>
              <a:schemeClr val="tx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Forma livre 124"/>
          <p:cNvSpPr/>
          <p:nvPr/>
        </p:nvSpPr>
        <p:spPr>
          <a:xfrm>
            <a:off x="6300787" y="4900613"/>
            <a:ext cx="5054641" cy="500066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  <a:solidFill>
            <a:srgbClr val="00336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486" tIns="107486" rIns="107486" bIns="107486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>FINALIZAÇÃO DO CURSO</a:t>
            </a:r>
            <a:endParaRPr lang="pt-BR" sz="2000" dirty="0"/>
          </a:p>
        </p:txBody>
      </p:sp>
      <p:sp>
        <p:nvSpPr>
          <p:cNvPr id="126" name="Forma livre 125"/>
          <p:cNvSpPr/>
          <p:nvPr/>
        </p:nvSpPr>
        <p:spPr>
          <a:xfrm>
            <a:off x="6300787" y="5700719"/>
            <a:ext cx="5061778" cy="80010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>Corrigir exercícios de referências e enviar feedback</a:t>
            </a:r>
            <a:endParaRPr lang="pt-B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8" name="Forma livre 127"/>
          <p:cNvSpPr/>
          <p:nvPr/>
        </p:nvSpPr>
        <p:spPr>
          <a:xfrm>
            <a:off x="6300787" y="6800864"/>
            <a:ext cx="5061778" cy="70009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>Inserir notas do exercício de referências no Campus Virtual</a:t>
            </a:r>
            <a:endParaRPr lang="pt-B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9" name="Forma livre 128"/>
          <p:cNvSpPr/>
          <p:nvPr/>
        </p:nvSpPr>
        <p:spPr>
          <a:xfrm>
            <a:off x="6300787" y="8901141"/>
            <a:ext cx="5061778" cy="50006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rgbClr val="0070C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>Liberar certificados no SIG para os aprovados</a:t>
            </a:r>
            <a:endParaRPr lang="pt-B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0" name="Seta para baixo 129"/>
          <p:cNvSpPr/>
          <p:nvPr/>
        </p:nvSpPr>
        <p:spPr>
          <a:xfrm>
            <a:off x="8462183" y="4479846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cxnSp>
        <p:nvCxnSpPr>
          <p:cNvPr id="133" name="Conector de seta reta 132"/>
          <p:cNvCxnSpPr/>
          <p:nvPr/>
        </p:nvCxnSpPr>
        <p:spPr>
          <a:xfrm rot="5400000">
            <a:off x="8452738" y="5550143"/>
            <a:ext cx="300040" cy="1112"/>
          </a:xfrm>
          <a:prstGeom prst="straightConnector1">
            <a:avLst/>
          </a:prstGeom>
          <a:ln w="25400">
            <a:solidFill>
              <a:schemeClr val="tx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Conector de seta reta 133"/>
          <p:cNvCxnSpPr/>
          <p:nvPr/>
        </p:nvCxnSpPr>
        <p:spPr>
          <a:xfrm rot="5400000">
            <a:off x="8452738" y="6650288"/>
            <a:ext cx="300040" cy="1112"/>
          </a:xfrm>
          <a:prstGeom prst="straightConnector1">
            <a:avLst/>
          </a:prstGeom>
          <a:ln w="25400">
            <a:solidFill>
              <a:schemeClr val="tx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Conector de seta reta 134"/>
          <p:cNvCxnSpPr/>
          <p:nvPr/>
        </p:nvCxnSpPr>
        <p:spPr>
          <a:xfrm rot="5400000">
            <a:off x="8451626" y="7650420"/>
            <a:ext cx="300040" cy="1112"/>
          </a:xfrm>
          <a:prstGeom prst="straightConnector1">
            <a:avLst/>
          </a:prstGeom>
          <a:ln w="25400">
            <a:solidFill>
              <a:schemeClr val="tx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Conector de seta reta 135"/>
          <p:cNvCxnSpPr/>
          <p:nvPr/>
        </p:nvCxnSpPr>
        <p:spPr>
          <a:xfrm rot="5400000">
            <a:off x="8452738" y="8650552"/>
            <a:ext cx="300040" cy="1112"/>
          </a:xfrm>
          <a:prstGeom prst="straightConnector1">
            <a:avLst/>
          </a:prstGeom>
          <a:ln w="25400">
            <a:solidFill>
              <a:schemeClr val="tx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Forma livre 141"/>
          <p:cNvSpPr/>
          <p:nvPr/>
        </p:nvSpPr>
        <p:spPr>
          <a:xfrm rot="5400000">
            <a:off x="8851124" y="3350409"/>
            <a:ext cx="6600871" cy="50006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rgbClr val="FFC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200" dirty="0" smtClean="0">
                <a:solidFill>
                  <a:schemeClr val="tx1"/>
                </a:solidFill>
              </a:rPr>
              <a:t>Avaliar questionários e alterar o curso se necessário</a:t>
            </a:r>
            <a:endParaRPr lang="pt-BR" sz="22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7" name="Seta em curva para cima 146"/>
          <p:cNvSpPr/>
          <p:nvPr/>
        </p:nvSpPr>
        <p:spPr>
          <a:xfrm rot="18205078">
            <a:off x="11371203" y="7357146"/>
            <a:ext cx="1660726" cy="821370"/>
          </a:xfrm>
          <a:prstGeom prst="curvedUpArrow">
            <a:avLst/>
          </a:prstGeom>
          <a:solidFill>
            <a:srgbClr val="F49D1C"/>
          </a:solidFill>
          <a:ln>
            <a:solidFill>
              <a:srgbClr val="F49D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53" name="Espaço Reservado para Número de Slide 5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87622C-E40B-45D1-8F63-B14859A651B7}" type="slidenum">
              <a:rPr lang="pt-BR" smtClean="0"/>
              <a:pPr>
                <a:defRPr/>
              </a:pPr>
              <a:t>62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a livre 7"/>
          <p:cNvSpPr/>
          <p:nvPr/>
        </p:nvSpPr>
        <p:spPr>
          <a:xfrm>
            <a:off x="796824" y="199993"/>
            <a:ext cx="4989933" cy="962394"/>
          </a:xfrm>
          <a:custGeom>
            <a:avLst/>
            <a:gdLst>
              <a:gd name="connsiteX0" fmla="*/ 0 w 3564238"/>
              <a:gd name="connsiteY0" fmla="*/ 68742 h 687424"/>
              <a:gd name="connsiteX1" fmla="*/ 68742 w 3564238"/>
              <a:gd name="connsiteY1" fmla="*/ 0 h 687424"/>
              <a:gd name="connsiteX2" fmla="*/ 3495496 w 3564238"/>
              <a:gd name="connsiteY2" fmla="*/ 0 h 687424"/>
              <a:gd name="connsiteX3" fmla="*/ 3564238 w 3564238"/>
              <a:gd name="connsiteY3" fmla="*/ 68742 h 687424"/>
              <a:gd name="connsiteX4" fmla="*/ 3564238 w 3564238"/>
              <a:gd name="connsiteY4" fmla="*/ 618682 h 687424"/>
              <a:gd name="connsiteX5" fmla="*/ 3495496 w 3564238"/>
              <a:gd name="connsiteY5" fmla="*/ 687424 h 687424"/>
              <a:gd name="connsiteX6" fmla="*/ 68742 w 3564238"/>
              <a:gd name="connsiteY6" fmla="*/ 687424 h 687424"/>
              <a:gd name="connsiteX7" fmla="*/ 0 w 3564238"/>
              <a:gd name="connsiteY7" fmla="*/ 618682 h 687424"/>
              <a:gd name="connsiteX8" fmla="*/ 0 w 3564238"/>
              <a:gd name="connsiteY8" fmla="*/ 68742 h 687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64238" h="687424">
                <a:moveTo>
                  <a:pt x="0" y="68742"/>
                </a:moveTo>
                <a:cubicBezTo>
                  <a:pt x="0" y="30777"/>
                  <a:pt x="30777" y="0"/>
                  <a:pt x="68742" y="0"/>
                </a:cubicBezTo>
                <a:lnTo>
                  <a:pt x="3495496" y="0"/>
                </a:lnTo>
                <a:cubicBezTo>
                  <a:pt x="3533461" y="0"/>
                  <a:pt x="3564238" y="30777"/>
                  <a:pt x="3564238" y="68742"/>
                </a:cubicBezTo>
                <a:lnTo>
                  <a:pt x="3564238" y="618682"/>
                </a:lnTo>
                <a:cubicBezTo>
                  <a:pt x="3564238" y="656647"/>
                  <a:pt x="3533461" y="687424"/>
                  <a:pt x="3495496" y="687424"/>
                </a:cubicBezTo>
                <a:lnTo>
                  <a:pt x="68742" y="687424"/>
                </a:lnTo>
                <a:cubicBezTo>
                  <a:pt x="30777" y="687424"/>
                  <a:pt x="0" y="656647"/>
                  <a:pt x="0" y="618682"/>
                </a:cubicBezTo>
                <a:lnTo>
                  <a:pt x="0" y="68742"/>
                </a:ln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2864" tIns="102864" rIns="102864" bIns="102864" numCol="1" spcCol="1778" anchor="ctr" anchorCtr="0">
            <a:noAutofit/>
          </a:bodyPr>
          <a:lstStyle/>
          <a:p>
            <a:pPr algn="ctr" defTabSz="871220">
              <a:lnSpc>
                <a:spcPct val="90000"/>
              </a:lnSpc>
              <a:spcAft>
                <a:spcPct val="35000"/>
              </a:spcAft>
            </a:pPr>
            <a:r>
              <a:rPr lang="pt-BR" sz="2000" dirty="0" smtClean="0"/>
              <a:t>BIBLIOTECA</a:t>
            </a:r>
          </a:p>
          <a:p>
            <a:pPr algn="ctr" defTabSz="871220">
              <a:lnSpc>
                <a:spcPct val="90000"/>
              </a:lnSpc>
              <a:spcAft>
                <a:spcPct val="35000"/>
              </a:spcAft>
            </a:pPr>
            <a:r>
              <a:rPr lang="pt-BR" sz="2000" b="1" dirty="0" smtClean="0"/>
              <a:t>PCNU</a:t>
            </a:r>
          </a:p>
        </p:txBody>
      </p:sp>
      <p:sp>
        <p:nvSpPr>
          <p:cNvPr id="10" name="Forma livre 9"/>
          <p:cNvSpPr/>
          <p:nvPr/>
        </p:nvSpPr>
        <p:spPr>
          <a:xfrm>
            <a:off x="684961" y="1587047"/>
            <a:ext cx="5054641" cy="1120232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486" tIns="107486" rIns="107486" bIns="107486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>CONTATO COM PRG:  confirmação da data, hora, local das apresentações da recepção da UFLA e quantidade de calouros</a:t>
            </a:r>
            <a:endParaRPr lang="pt-BR" sz="2000" dirty="0"/>
          </a:p>
        </p:txBody>
      </p:sp>
      <p:sp>
        <p:nvSpPr>
          <p:cNvPr id="14" name="Forma livre 13"/>
          <p:cNvSpPr/>
          <p:nvPr/>
        </p:nvSpPr>
        <p:spPr>
          <a:xfrm>
            <a:off x="3317328" y="4587442"/>
            <a:ext cx="2422274" cy="1513329"/>
          </a:xfrm>
          <a:custGeom>
            <a:avLst/>
            <a:gdLst>
              <a:gd name="connsiteX0" fmla="*/ 0 w 1730196"/>
              <a:gd name="connsiteY0" fmla="*/ 80005 h 800050"/>
              <a:gd name="connsiteX1" fmla="*/ 80005 w 1730196"/>
              <a:gd name="connsiteY1" fmla="*/ 0 h 800050"/>
              <a:gd name="connsiteX2" fmla="*/ 1650191 w 1730196"/>
              <a:gd name="connsiteY2" fmla="*/ 0 h 800050"/>
              <a:gd name="connsiteX3" fmla="*/ 1730196 w 1730196"/>
              <a:gd name="connsiteY3" fmla="*/ 80005 h 800050"/>
              <a:gd name="connsiteX4" fmla="*/ 1730196 w 1730196"/>
              <a:gd name="connsiteY4" fmla="*/ 720045 h 800050"/>
              <a:gd name="connsiteX5" fmla="*/ 1650191 w 1730196"/>
              <a:gd name="connsiteY5" fmla="*/ 800050 h 800050"/>
              <a:gd name="connsiteX6" fmla="*/ 80005 w 1730196"/>
              <a:gd name="connsiteY6" fmla="*/ 800050 h 800050"/>
              <a:gd name="connsiteX7" fmla="*/ 0 w 1730196"/>
              <a:gd name="connsiteY7" fmla="*/ 720045 h 800050"/>
              <a:gd name="connsiteX8" fmla="*/ 0 w 1730196"/>
              <a:gd name="connsiteY8" fmla="*/ 80005 h 8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30196" h="800050">
                <a:moveTo>
                  <a:pt x="0" y="80005"/>
                </a:moveTo>
                <a:cubicBezTo>
                  <a:pt x="0" y="35819"/>
                  <a:pt x="35819" y="0"/>
                  <a:pt x="80005" y="0"/>
                </a:cubicBezTo>
                <a:lnTo>
                  <a:pt x="1650191" y="0"/>
                </a:lnTo>
                <a:cubicBezTo>
                  <a:pt x="1694377" y="0"/>
                  <a:pt x="1730196" y="35819"/>
                  <a:pt x="1730196" y="80005"/>
                </a:cubicBezTo>
                <a:lnTo>
                  <a:pt x="1730196" y="720045"/>
                </a:lnTo>
                <a:cubicBezTo>
                  <a:pt x="1730196" y="764231"/>
                  <a:pt x="1694377" y="800050"/>
                  <a:pt x="1650191" y="800050"/>
                </a:cubicBezTo>
                <a:lnTo>
                  <a:pt x="80005" y="800050"/>
                </a:lnTo>
                <a:cubicBezTo>
                  <a:pt x="35819" y="800050"/>
                  <a:pt x="0" y="764231"/>
                  <a:pt x="0" y="720045"/>
                </a:cubicBezTo>
                <a:lnTo>
                  <a:pt x="0" y="8000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482" tIns="107482" rIns="107482" bIns="107482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>Definir e treinar colaboradores para realizar as apresentações da BU na recepção da UFLA</a:t>
            </a:r>
            <a:endParaRPr lang="pt-BR" sz="2000" dirty="0"/>
          </a:p>
        </p:txBody>
      </p:sp>
      <p:sp>
        <p:nvSpPr>
          <p:cNvPr id="16" name="Forma livre 15"/>
          <p:cNvSpPr/>
          <p:nvPr/>
        </p:nvSpPr>
        <p:spPr>
          <a:xfrm>
            <a:off x="677824" y="4587442"/>
            <a:ext cx="2461435" cy="1513329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>Atualizar slides e principais menções da apresentação da BU na recepção da UFLA</a:t>
            </a:r>
            <a:endParaRPr lang="pt-BR" sz="2000" dirty="0"/>
          </a:p>
        </p:txBody>
      </p:sp>
      <p:sp>
        <p:nvSpPr>
          <p:cNvPr id="18" name="Forma livre 17"/>
          <p:cNvSpPr/>
          <p:nvPr/>
        </p:nvSpPr>
        <p:spPr>
          <a:xfrm>
            <a:off x="638929" y="6547488"/>
            <a:ext cx="2461435" cy="1181544"/>
          </a:xfrm>
          <a:custGeom>
            <a:avLst/>
            <a:gdLst>
              <a:gd name="connsiteX0" fmla="*/ 0 w 1718959"/>
              <a:gd name="connsiteY0" fmla="*/ 99719 h 997185"/>
              <a:gd name="connsiteX1" fmla="*/ 99719 w 1718959"/>
              <a:gd name="connsiteY1" fmla="*/ 0 h 997185"/>
              <a:gd name="connsiteX2" fmla="*/ 1619241 w 1718959"/>
              <a:gd name="connsiteY2" fmla="*/ 0 h 997185"/>
              <a:gd name="connsiteX3" fmla="*/ 1718960 w 1718959"/>
              <a:gd name="connsiteY3" fmla="*/ 99719 h 997185"/>
              <a:gd name="connsiteX4" fmla="*/ 1718959 w 1718959"/>
              <a:gd name="connsiteY4" fmla="*/ 897467 h 997185"/>
              <a:gd name="connsiteX5" fmla="*/ 1619240 w 1718959"/>
              <a:gd name="connsiteY5" fmla="*/ 997186 h 997185"/>
              <a:gd name="connsiteX6" fmla="*/ 99719 w 1718959"/>
              <a:gd name="connsiteY6" fmla="*/ 997185 h 997185"/>
              <a:gd name="connsiteX7" fmla="*/ 0 w 1718959"/>
              <a:gd name="connsiteY7" fmla="*/ 897466 h 997185"/>
              <a:gd name="connsiteX8" fmla="*/ 0 w 1718959"/>
              <a:gd name="connsiteY8" fmla="*/ 99719 h 997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8959" h="997185">
                <a:moveTo>
                  <a:pt x="0" y="99719"/>
                </a:moveTo>
                <a:cubicBezTo>
                  <a:pt x="0" y="44646"/>
                  <a:pt x="44646" y="0"/>
                  <a:pt x="99719" y="0"/>
                </a:cubicBezTo>
                <a:lnTo>
                  <a:pt x="1619241" y="0"/>
                </a:lnTo>
                <a:cubicBezTo>
                  <a:pt x="1674314" y="0"/>
                  <a:pt x="1718960" y="44646"/>
                  <a:pt x="1718960" y="99719"/>
                </a:cubicBezTo>
                <a:cubicBezTo>
                  <a:pt x="1718960" y="365635"/>
                  <a:pt x="1718959" y="631551"/>
                  <a:pt x="1718959" y="897467"/>
                </a:cubicBezTo>
                <a:cubicBezTo>
                  <a:pt x="1718959" y="952540"/>
                  <a:pt x="1674313" y="997186"/>
                  <a:pt x="1619240" y="997186"/>
                </a:cubicBezTo>
                <a:lnTo>
                  <a:pt x="99719" y="997185"/>
                </a:lnTo>
                <a:cubicBezTo>
                  <a:pt x="44646" y="997185"/>
                  <a:pt x="0" y="952539"/>
                  <a:pt x="0" y="897466"/>
                </a:cubicBezTo>
                <a:lnTo>
                  <a:pt x="0" y="99719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5566" tIns="115566" rIns="115566" bIns="115566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>Atualizar slides do curso virtual e presencial do PCNU</a:t>
            </a:r>
            <a:endParaRPr lang="pt-BR" sz="2000" dirty="0"/>
          </a:p>
        </p:txBody>
      </p:sp>
      <p:sp>
        <p:nvSpPr>
          <p:cNvPr id="26" name="Forma livre 25"/>
          <p:cNvSpPr/>
          <p:nvPr/>
        </p:nvSpPr>
        <p:spPr>
          <a:xfrm>
            <a:off x="700048" y="8217723"/>
            <a:ext cx="2422274" cy="1183484"/>
          </a:xfrm>
          <a:custGeom>
            <a:avLst/>
            <a:gdLst>
              <a:gd name="connsiteX0" fmla="*/ 0 w 2003225"/>
              <a:gd name="connsiteY0" fmla="*/ 87456 h 874562"/>
              <a:gd name="connsiteX1" fmla="*/ 87456 w 2003225"/>
              <a:gd name="connsiteY1" fmla="*/ 0 h 874562"/>
              <a:gd name="connsiteX2" fmla="*/ 1915769 w 2003225"/>
              <a:gd name="connsiteY2" fmla="*/ 0 h 874562"/>
              <a:gd name="connsiteX3" fmla="*/ 2003225 w 2003225"/>
              <a:gd name="connsiteY3" fmla="*/ 87456 h 874562"/>
              <a:gd name="connsiteX4" fmla="*/ 2003225 w 2003225"/>
              <a:gd name="connsiteY4" fmla="*/ 787106 h 874562"/>
              <a:gd name="connsiteX5" fmla="*/ 1915769 w 2003225"/>
              <a:gd name="connsiteY5" fmla="*/ 874562 h 874562"/>
              <a:gd name="connsiteX6" fmla="*/ 87456 w 2003225"/>
              <a:gd name="connsiteY6" fmla="*/ 874562 h 874562"/>
              <a:gd name="connsiteX7" fmla="*/ 0 w 2003225"/>
              <a:gd name="connsiteY7" fmla="*/ 787106 h 874562"/>
              <a:gd name="connsiteX8" fmla="*/ 0 w 2003225"/>
              <a:gd name="connsiteY8" fmla="*/ 87456 h 874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03225" h="874562">
                <a:moveTo>
                  <a:pt x="0" y="87456"/>
                </a:moveTo>
                <a:cubicBezTo>
                  <a:pt x="0" y="39155"/>
                  <a:pt x="39155" y="0"/>
                  <a:pt x="87456" y="0"/>
                </a:cubicBezTo>
                <a:lnTo>
                  <a:pt x="1915769" y="0"/>
                </a:lnTo>
                <a:cubicBezTo>
                  <a:pt x="1964070" y="0"/>
                  <a:pt x="2003225" y="39155"/>
                  <a:pt x="2003225" y="87456"/>
                </a:cubicBezTo>
                <a:lnTo>
                  <a:pt x="2003225" y="787106"/>
                </a:lnTo>
                <a:cubicBezTo>
                  <a:pt x="2003225" y="835407"/>
                  <a:pt x="1964070" y="874562"/>
                  <a:pt x="1915769" y="874562"/>
                </a:cubicBezTo>
                <a:lnTo>
                  <a:pt x="87456" y="874562"/>
                </a:lnTo>
                <a:cubicBezTo>
                  <a:pt x="39155" y="874562"/>
                  <a:pt x="0" y="835407"/>
                  <a:pt x="0" y="787106"/>
                </a:cubicBezTo>
                <a:lnTo>
                  <a:pt x="0" y="87456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0537" tIns="110537" rIns="110537" bIns="110537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>Atualizar folder e </a:t>
            </a:r>
            <a:r>
              <a:rPr lang="pt-BR" sz="2000" dirty="0" err="1" smtClean="0"/>
              <a:t>flyer</a:t>
            </a:r>
            <a:r>
              <a:rPr lang="pt-BR" sz="2000" dirty="0" smtClean="0"/>
              <a:t> da BU</a:t>
            </a:r>
            <a:endParaRPr lang="pt-BR" sz="2000" dirty="0"/>
          </a:p>
        </p:txBody>
      </p:sp>
      <p:cxnSp>
        <p:nvCxnSpPr>
          <p:cNvPr id="69" name="Conector angulado 68"/>
          <p:cNvCxnSpPr/>
          <p:nvPr/>
        </p:nvCxnSpPr>
        <p:spPr>
          <a:xfrm rot="5400000" flipH="1" flipV="1">
            <a:off x="2403240" y="4523357"/>
            <a:ext cx="7991735" cy="318878"/>
          </a:xfrm>
          <a:prstGeom prst="bentConnector3">
            <a:avLst>
              <a:gd name="adj1" fmla="val 99989"/>
            </a:avLst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0" name="Conector reto 79"/>
          <p:cNvCxnSpPr/>
          <p:nvPr/>
        </p:nvCxnSpPr>
        <p:spPr>
          <a:xfrm flipV="1">
            <a:off x="5839616" y="8678663"/>
            <a:ext cx="400053" cy="932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9" name="Seta para baixo 88"/>
          <p:cNvSpPr/>
          <p:nvPr/>
        </p:nvSpPr>
        <p:spPr>
          <a:xfrm>
            <a:off x="3039246" y="1186995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90" name="Seta para baixo 89"/>
          <p:cNvSpPr/>
          <p:nvPr/>
        </p:nvSpPr>
        <p:spPr>
          <a:xfrm>
            <a:off x="4439431" y="4187391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91" name="Seta para baixo 90"/>
          <p:cNvSpPr/>
          <p:nvPr/>
        </p:nvSpPr>
        <p:spPr>
          <a:xfrm>
            <a:off x="1617762" y="4166674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92" name="Seta para baixo 91"/>
          <p:cNvSpPr/>
          <p:nvPr/>
        </p:nvSpPr>
        <p:spPr>
          <a:xfrm>
            <a:off x="4438664" y="6180070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93" name="Seta para baixo 92"/>
          <p:cNvSpPr/>
          <p:nvPr/>
        </p:nvSpPr>
        <p:spPr>
          <a:xfrm>
            <a:off x="1600167" y="6180070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94" name="Seta para baixo 93"/>
          <p:cNvSpPr/>
          <p:nvPr/>
        </p:nvSpPr>
        <p:spPr>
          <a:xfrm>
            <a:off x="4426662" y="7780281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95" name="Seta para baixo 94"/>
          <p:cNvSpPr/>
          <p:nvPr/>
        </p:nvSpPr>
        <p:spPr>
          <a:xfrm>
            <a:off x="1598181" y="7780281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cxnSp>
        <p:nvCxnSpPr>
          <p:cNvPr id="200" name="Conector de seta reta 199"/>
          <p:cNvCxnSpPr/>
          <p:nvPr/>
        </p:nvCxnSpPr>
        <p:spPr>
          <a:xfrm>
            <a:off x="10337030" y="2675667"/>
            <a:ext cx="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rma livre 50"/>
          <p:cNvSpPr/>
          <p:nvPr/>
        </p:nvSpPr>
        <p:spPr>
          <a:xfrm>
            <a:off x="3400404" y="8217723"/>
            <a:ext cx="2422274" cy="1183484"/>
          </a:xfrm>
          <a:custGeom>
            <a:avLst/>
            <a:gdLst>
              <a:gd name="connsiteX0" fmla="*/ 0 w 2003225"/>
              <a:gd name="connsiteY0" fmla="*/ 87456 h 874562"/>
              <a:gd name="connsiteX1" fmla="*/ 87456 w 2003225"/>
              <a:gd name="connsiteY1" fmla="*/ 0 h 874562"/>
              <a:gd name="connsiteX2" fmla="*/ 1915769 w 2003225"/>
              <a:gd name="connsiteY2" fmla="*/ 0 h 874562"/>
              <a:gd name="connsiteX3" fmla="*/ 2003225 w 2003225"/>
              <a:gd name="connsiteY3" fmla="*/ 87456 h 874562"/>
              <a:gd name="connsiteX4" fmla="*/ 2003225 w 2003225"/>
              <a:gd name="connsiteY4" fmla="*/ 787106 h 874562"/>
              <a:gd name="connsiteX5" fmla="*/ 1915769 w 2003225"/>
              <a:gd name="connsiteY5" fmla="*/ 874562 h 874562"/>
              <a:gd name="connsiteX6" fmla="*/ 87456 w 2003225"/>
              <a:gd name="connsiteY6" fmla="*/ 874562 h 874562"/>
              <a:gd name="connsiteX7" fmla="*/ 0 w 2003225"/>
              <a:gd name="connsiteY7" fmla="*/ 787106 h 874562"/>
              <a:gd name="connsiteX8" fmla="*/ 0 w 2003225"/>
              <a:gd name="connsiteY8" fmla="*/ 87456 h 874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03225" h="874562">
                <a:moveTo>
                  <a:pt x="0" y="87456"/>
                </a:moveTo>
                <a:cubicBezTo>
                  <a:pt x="0" y="39155"/>
                  <a:pt x="39155" y="0"/>
                  <a:pt x="87456" y="0"/>
                </a:cubicBezTo>
                <a:lnTo>
                  <a:pt x="1915769" y="0"/>
                </a:lnTo>
                <a:cubicBezTo>
                  <a:pt x="1964070" y="0"/>
                  <a:pt x="2003225" y="39155"/>
                  <a:pt x="2003225" y="87456"/>
                </a:cubicBezTo>
                <a:lnTo>
                  <a:pt x="2003225" y="787106"/>
                </a:lnTo>
                <a:cubicBezTo>
                  <a:pt x="2003225" y="835407"/>
                  <a:pt x="1964070" y="874562"/>
                  <a:pt x="1915769" y="874562"/>
                </a:cubicBezTo>
                <a:lnTo>
                  <a:pt x="87456" y="874562"/>
                </a:lnTo>
                <a:cubicBezTo>
                  <a:pt x="39155" y="874562"/>
                  <a:pt x="0" y="835407"/>
                  <a:pt x="0" y="787106"/>
                </a:cubicBezTo>
                <a:lnTo>
                  <a:pt x="0" y="874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0537" tIns="110537" rIns="110537" bIns="110537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>Imprimir os folders e </a:t>
            </a:r>
            <a:r>
              <a:rPr lang="pt-BR" sz="2000" dirty="0" err="1" smtClean="0"/>
              <a:t>flyers</a:t>
            </a:r>
            <a:r>
              <a:rPr lang="pt-BR" sz="2000" dirty="0" smtClean="0"/>
              <a:t> e organizar em kits</a:t>
            </a:r>
            <a:endParaRPr lang="pt-BR" sz="2000" dirty="0"/>
          </a:p>
        </p:txBody>
      </p:sp>
      <p:sp>
        <p:nvSpPr>
          <p:cNvPr id="52" name="Forma livre 51"/>
          <p:cNvSpPr/>
          <p:nvPr/>
        </p:nvSpPr>
        <p:spPr>
          <a:xfrm>
            <a:off x="3339286" y="6547488"/>
            <a:ext cx="2461435" cy="1181544"/>
          </a:xfrm>
          <a:custGeom>
            <a:avLst/>
            <a:gdLst>
              <a:gd name="connsiteX0" fmla="*/ 0 w 1718959"/>
              <a:gd name="connsiteY0" fmla="*/ 99719 h 997185"/>
              <a:gd name="connsiteX1" fmla="*/ 99719 w 1718959"/>
              <a:gd name="connsiteY1" fmla="*/ 0 h 997185"/>
              <a:gd name="connsiteX2" fmla="*/ 1619241 w 1718959"/>
              <a:gd name="connsiteY2" fmla="*/ 0 h 997185"/>
              <a:gd name="connsiteX3" fmla="*/ 1718960 w 1718959"/>
              <a:gd name="connsiteY3" fmla="*/ 99719 h 997185"/>
              <a:gd name="connsiteX4" fmla="*/ 1718959 w 1718959"/>
              <a:gd name="connsiteY4" fmla="*/ 897467 h 997185"/>
              <a:gd name="connsiteX5" fmla="*/ 1619240 w 1718959"/>
              <a:gd name="connsiteY5" fmla="*/ 997186 h 997185"/>
              <a:gd name="connsiteX6" fmla="*/ 99719 w 1718959"/>
              <a:gd name="connsiteY6" fmla="*/ 997185 h 997185"/>
              <a:gd name="connsiteX7" fmla="*/ 0 w 1718959"/>
              <a:gd name="connsiteY7" fmla="*/ 897466 h 997185"/>
              <a:gd name="connsiteX8" fmla="*/ 0 w 1718959"/>
              <a:gd name="connsiteY8" fmla="*/ 99719 h 997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8959" h="997185">
                <a:moveTo>
                  <a:pt x="0" y="99719"/>
                </a:moveTo>
                <a:cubicBezTo>
                  <a:pt x="0" y="44646"/>
                  <a:pt x="44646" y="0"/>
                  <a:pt x="99719" y="0"/>
                </a:cubicBezTo>
                <a:lnTo>
                  <a:pt x="1619241" y="0"/>
                </a:lnTo>
                <a:cubicBezTo>
                  <a:pt x="1674314" y="0"/>
                  <a:pt x="1718960" y="44646"/>
                  <a:pt x="1718960" y="99719"/>
                </a:cubicBezTo>
                <a:cubicBezTo>
                  <a:pt x="1718960" y="365635"/>
                  <a:pt x="1718959" y="631551"/>
                  <a:pt x="1718959" y="897467"/>
                </a:cubicBezTo>
                <a:cubicBezTo>
                  <a:pt x="1718959" y="952540"/>
                  <a:pt x="1674313" y="997186"/>
                  <a:pt x="1619240" y="997186"/>
                </a:cubicBezTo>
                <a:lnTo>
                  <a:pt x="99719" y="997185"/>
                </a:lnTo>
                <a:cubicBezTo>
                  <a:pt x="44646" y="997185"/>
                  <a:pt x="0" y="952539"/>
                  <a:pt x="0" y="897466"/>
                </a:cubicBezTo>
                <a:lnTo>
                  <a:pt x="0" y="9971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5566" tIns="115566" rIns="115566" bIns="115566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>Definir data da palestra presencial do PCNU</a:t>
            </a:r>
            <a:endParaRPr lang="pt-BR" sz="2000" dirty="0"/>
          </a:p>
        </p:txBody>
      </p:sp>
      <p:sp>
        <p:nvSpPr>
          <p:cNvPr id="55" name="Forma livre 54"/>
          <p:cNvSpPr/>
          <p:nvPr/>
        </p:nvSpPr>
        <p:spPr>
          <a:xfrm>
            <a:off x="684961" y="3187258"/>
            <a:ext cx="5054641" cy="1000132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  <a:solidFill>
            <a:srgbClr val="0070C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486" tIns="107486" rIns="107486" bIns="107486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>ATUALIZAÇÃO DE DOCUMENTOS E ORGANIZAÇÃO DAS APRESENTAÇÕES PRESENCIAIS</a:t>
            </a:r>
            <a:endParaRPr lang="pt-BR" sz="2000" dirty="0"/>
          </a:p>
        </p:txBody>
      </p:sp>
      <p:sp>
        <p:nvSpPr>
          <p:cNvPr id="56" name="Seta para baixo 55"/>
          <p:cNvSpPr/>
          <p:nvPr/>
        </p:nvSpPr>
        <p:spPr>
          <a:xfrm>
            <a:off x="3039246" y="2787206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61" name="Forma livre 60"/>
          <p:cNvSpPr/>
          <p:nvPr/>
        </p:nvSpPr>
        <p:spPr>
          <a:xfrm>
            <a:off x="6785767" y="266158"/>
            <a:ext cx="5054641" cy="700092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  <a:solidFill>
            <a:srgbClr val="0070C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486" tIns="107486" rIns="107486" bIns="107486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>ABERTURA DE CHAMADOS NO HELP DESK</a:t>
            </a:r>
            <a:endParaRPr lang="pt-BR" sz="2000" dirty="0"/>
          </a:p>
        </p:txBody>
      </p:sp>
      <p:sp>
        <p:nvSpPr>
          <p:cNvPr id="62" name="Forma livre 61"/>
          <p:cNvSpPr/>
          <p:nvPr/>
        </p:nvSpPr>
        <p:spPr>
          <a:xfrm>
            <a:off x="6739735" y="1566330"/>
            <a:ext cx="2461435" cy="200026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>Afastar os usuários 2017/2 inserir a seguinte mensagem “O aluno não participou do PCNU 2017/2”</a:t>
            </a:r>
            <a:endParaRPr lang="pt-BR" sz="2000" dirty="0"/>
          </a:p>
        </p:txBody>
      </p:sp>
      <p:sp>
        <p:nvSpPr>
          <p:cNvPr id="63" name="Seta para baixo 62"/>
          <p:cNvSpPr/>
          <p:nvPr/>
        </p:nvSpPr>
        <p:spPr>
          <a:xfrm>
            <a:off x="10600587" y="1066266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64" name="Seta para baixo 63"/>
          <p:cNvSpPr/>
          <p:nvPr/>
        </p:nvSpPr>
        <p:spPr>
          <a:xfrm>
            <a:off x="7779685" y="1066265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65" name="Forma livre 64"/>
          <p:cNvSpPr/>
          <p:nvPr/>
        </p:nvSpPr>
        <p:spPr>
          <a:xfrm>
            <a:off x="9540104" y="1566330"/>
            <a:ext cx="2461435" cy="200026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>Solicitar inserção das datas das palestras presenciais do PCNU </a:t>
            </a:r>
            <a:endParaRPr lang="pt-BR" sz="2000" dirty="0"/>
          </a:p>
        </p:txBody>
      </p:sp>
      <p:sp>
        <p:nvSpPr>
          <p:cNvPr id="67" name="Forma livre 66"/>
          <p:cNvSpPr/>
          <p:nvPr/>
        </p:nvSpPr>
        <p:spPr>
          <a:xfrm>
            <a:off x="6839748" y="4087377"/>
            <a:ext cx="5054641" cy="700092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  <a:solidFill>
            <a:srgbClr val="0070C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486" tIns="107486" rIns="107486" bIns="107486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>DIVULGAÇÃO</a:t>
            </a:r>
            <a:endParaRPr lang="pt-BR" sz="2000" dirty="0"/>
          </a:p>
        </p:txBody>
      </p:sp>
      <p:sp>
        <p:nvSpPr>
          <p:cNvPr id="68" name="Seta para baixo 67"/>
          <p:cNvSpPr/>
          <p:nvPr/>
        </p:nvSpPr>
        <p:spPr>
          <a:xfrm>
            <a:off x="10700601" y="4966781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70" name="Seta para baixo 69"/>
          <p:cNvSpPr/>
          <p:nvPr/>
        </p:nvSpPr>
        <p:spPr>
          <a:xfrm>
            <a:off x="7879699" y="4966780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71" name="Seta para baixo 70"/>
          <p:cNvSpPr/>
          <p:nvPr/>
        </p:nvSpPr>
        <p:spPr>
          <a:xfrm>
            <a:off x="10642372" y="3666609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72" name="Seta para baixo 71"/>
          <p:cNvSpPr/>
          <p:nvPr/>
        </p:nvSpPr>
        <p:spPr>
          <a:xfrm>
            <a:off x="7821470" y="3666608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77" name="Forma livre 76"/>
          <p:cNvSpPr/>
          <p:nvPr/>
        </p:nvSpPr>
        <p:spPr>
          <a:xfrm>
            <a:off x="9540104" y="5387549"/>
            <a:ext cx="2461435" cy="1100145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>Postar no </a:t>
            </a:r>
            <a:r>
              <a:rPr lang="pt-BR" sz="2000" dirty="0" err="1" smtClean="0"/>
              <a:t>facebook</a:t>
            </a:r>
            <a:r>
              <a:rPr lang="pt-BR" sz="2000" dirty="0" smtClean="0"/>
              <a:t>, site e TV</a:t>
            </a:r>
            <a:endParaRPr lang="pt-BR" sz="2000" dirty="0"/>
          </a:p>
        </p:txBody>
      </p:sp>
      <p:sp>
        <p:nvSpPr>
          <p:cNvPr id="79" name="Seta para baixo 78"/>
          <p:cNvSpPr/>
          <p:nvPr/>
        </p:nvSpPr>
        <p:spPr>
          <a:xfrm>
            <a:off x="10640249" y="6587708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81" name="Seta para baixo 80"/>
          <p:cNvSpPr/>
          <p:nvPr/>
        </p:nvSpPr>
        <p:spPr>
          <a:xfrm>
            <a:off x="7819347" y="6587707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84" name="Forma livre 83"/>
          <p:cNvSpPr/>
          <p:nvPr/>
        </p:nvSpPr>
        <p:spPr>
          <a:xfrm>
            <a:off x="6839748" y="5387549"/>
            <a:ext cx="2461435" cy="1100145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>Criar aviso de divulgação do PCNU</a:t>
            </a:r>
            <a:endParaRPr lang="pt-BR" sz="2000" dirty="0"/>
          </a:p>
        </p:txBody>
      </p:sp>
      <p:cxnSp>
        <p:nvCxnSpPr>
          <p:cNvPr id="179" name="Conector de seta reta 178"/>
          <p:cNvCxnSpPr/>
          <p:nvPr/>
        </p:nvCxnSpPr>
        <p:spPr>
          <a:xfrm>
            <a:off x="9140051" y="5887615"/>
            <a:ext cx="461171" cy="13131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1" name="Forma livre 100"/>
          <p:cNvSpPr/>
          <p:nvPr/>
        </p:nvSpPr>
        <p:spPr>
          <a:xfrm>
            <a:off x="6839748" y="6987760"/>
            <a:ext cx="5054641" cy="700092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  <a:solidFill>
            <a:srgbClr val="0070C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486" tIns="107486" rIns="107486" bIns="107486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>APRESENTAÇÕES PRESENCIAIS</a:t>
            </a:r>
            <a:endParaRPr lang="pt-BR" sz="2000" dirty="0"/>
          </a:p>
        </p:txBody>
      </p:sp>
      <p:sp>
        <p:nvSpPr>
          <p:cNvPr id="102" name="Seta para baixo 101"/>
          <p:cNvSpPr/>
          <p:nvPr/>
        </p:nvSpPr>
        <p:spPr>
          <a:xfrm>
            <a:off x="10700601" y="7767151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103" name="Seta para baixo 102"/>
          <p:cNvSpPr/>
          <p:nvPr/>
        </p:nvSpPr>
        <p:spPr>
          <a:xfrm>
            <a:off x="7879699" y="7767149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104" name="Forma livre 103"/>
          <p:cNvSpPr/>
          <p:nvPr/>
        </p:nvSpPr>
        <p:spPr>
          <a:xfrm>
            <a:off x="9540104" y="8187918"/>
            <a:ext cx="2461435" cy="1213289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>Palestras presencias do PCNU</a:t>
            </a:r>
            <a:endParaRPr lang="pt-BR" sz="2000" dirty="0"/>
          </a:p>
        </p:txBody>
      </p:sp>
      <p:sp>
        <p:nvSpPr>
          <p:cNvPr id="105" name="Forma livre 104"/>
          <p:cNvSpPr/>
          <p:nvPr/>
        </p:nvSpPr>
        <p:spPr>
          <a:xfrm>
            <a:off x="6839748" y="8187918"/>
            <a:ext cx="2461435" cy="1213289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algn="ctr"/>
            <a:r>
              <a:rPr lang="pt-BR" sz="2000" dirty="0" smtClean="0"/>
              <a:t>Apresentação da Biblioteca na Recepção de Calouros da UFLA</a:t>
            </a:r>
            <a:endParaRPr lang="pt-BR" sz="2000" dirty="0"/>
          </a:p>
        </p:txBody>
      </p:sp>
      <p:cxnSp>
        <p:nvCxnSpPr>
          <p:cNvPr id="42" name="Conector de seta reta 41"/>
          <p:cNvCxnSpPr/>
          <p:nvPr/>
        </p:nvCxnSpPr>
        <p:spPr>
          <a:xfrm>
            <a:off x="2900338" y="5200653"/>
            <a:ext cx="461171" cy="13131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3" name="Conector de seta reta 42"/>
          <p:cNvCxnSpPr/>
          <p:nvPr/>
        </p:nvCxnSpPr>
        <p:spPr>
          <a:xfrm>
            <a:off x="2900338" y="7100904"/>
            <a:ext cx="461171" cy="13131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4" name="Conector de seta reta 43"/>
          <p:cNvCxnSpPr/>
          <p:nvPr/>
        </p:nvCxnSpPr>
        <p:spPr>
          <a:xfrm>
            <a:off x="2939233" y="8801129"/>
            <a:ext cx="461171" cy="13131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6" name="Espaço Reservado para Número de Slide 4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87622C-E40B-45D1-8F63-B14859A651B7}" type="slidenum">
              <a:rPr lang="pt-BR" smtClean="0"/>
              <a:pPr>
                <a:defRPr/>
              </a:pPr>
              <a:t>63</a:t>
            </a:fld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de cantos arredondados 3"/>
          <p:cNvSpPr/>
          <p:nvPr/>
        </p:nvSpPr>
        <p:spPr>
          <a:xfrm>
            <a:off x="1400140" y="400019"/>
            <a:ext cx="9201214" cy="11001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pt-BR" sz="2800" b="1" dirty="0" smtClean="0">
                <a:latin typeface="Arial Narrow" pitchFamily="34" charset="0"/>
              </a:rPr>
              <a:t>INVENTÁRIO</a:t>
            </a:r>
            <a:endParaRPr lang="pt-BR" sz="2800" b="1" dirty="0">
              <a:latin typeface="Arial Narrow" pitchFamily="34" charset="0"/>
            </a:endParaRPr>
          </a:p>
        </p:txBody>
      </p:sp>
      <p:sp>
        <p:nvSpPr>
          <p:cNvPr id="9" name="Retângulo de cantos arredondados 8"/>
          <p:cNvSpPr/>
          <p:nvPr/>
        </p:nvSpPr>
        <p:spPr>
          <a:xfrm>
            <a:off x="2100233" y="2300270"/>
            <a:ext cx="3200422" cy="800106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pt-BR" sz="1700" dirty="0" smtClean="0">
                <a:latin typeface="Arial Narrow" pitchFamily="34" charset="0"/>
              </a:rPr>
              <a:t>Suspensão de empréstimos</a:t>
            </a:r>
            <a:endParaRPr lang="pt-BR" sz="1700" dirty="0">
              <a:latin typeface="Arial Narrow" pitchFamily="34" charset="0"/>
            </a:endParaRPr>
          </a:p>
        </p:txBody>
      </p:sp>
      <p:sp>
        <p:nvSpPr>
          <p:cNvPr id="10" name="Seta para a direita 9"/>
          <p:cNvSpPr/>
          <p:nvPr/>
        </p:nvSpPr>
        <p:spPr>
          <a:xfrm>
            <a:off x="5600694" y="2600310"/>
            <a:ext cx="500066" cy="100013"/>
          </a:xfrm>
          <a:prstGeom prst="righ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13" name="Retângulo de cantos arredondados 12"/>
          <p:cNvSpPr/>
          <p:nvPr/>
        </p:nvSpPr>
        <p:spPr>
          <a:xfrm>
            <a:off x="3900470" y="1700191"/>
            <a:ext cx="4200554" cy="400053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pt-BR" dirty="0" smtClean="0">
                <a:latin typeface="Arial Narrow" pitchFamily="34" charset="0"/>
              </a:rPr>
              <a:t>1º Passo</a:t>
            </a:r>
            <a:endParaRPr lang="pt-BR" dirty="0">
              <a:latin typeface="Arial Narrow" pitchFamily="34" charset="0"/>
            </a:endParaRPr>
          </a:p>
        </p:txBody>
      </p:sp>
      <p:sp>
        <p:nvSpPr>
          <p:cNvPr id="17" name="Retângulo de cantos arredondados 16"/>
          <p:cNvSpPr/>
          <p:nvPr/>
        </p:nvSpPr>
        <p:spPr>
          <a:xfrm>
            <a:off x="2300259" y="4200521"/>
            <a:ext cx="2200290" cy="1100145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pt-BR" sz="1700" dirty="0" smtClean="0">
                <a:latin typeface="Arial Narrow" pitchFamily="34" charset="0"/>
              </a:rPr>
              <a:t>Os servidores pegam por ordem os livros nas estantes</a:t>
            </a:r>
            <a:endParaRPr lang="pt-BR" sz="1700" dirty="0">
              <a:latin typeface="Arial Narrow" pitchFamily="34" charset="0"/>
            </a:endParaRPr>
          </a:p>
        </p:txBody>
      </p:sp>
      <p:sp>
        <p:nvSpPr>
          <p:cNvPr id="18" name="Retângulo de cantos arredondados 17"/>
          <p:cNvSpPr/>
          <p:nvPr/>
        </p:nvSpPr>
        <p:spPr>
          <a:xfrm>
            <a:off x="4800589" y="4200521"/>
            <a:ext cx="2200290" cy="1100145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pt-BR" sz="1700" dirty="0" smtClean="0">
                <a:latin typeface="Arial Narrow" pitchFamily="34" charset="0"/>
              </a:rPr>
              <a:t>Um servidor fica responsável por fazer a leitura dos códigos de barra</a:t>
            </a:r>
            <a:endParaRPr lang="pt-BR" sz="1700" dirty="0">
              <a:latin typeface="Arial Narrow" pitchFamily="34" charset="0"/>
            </a:endParaRPr>
          </a:p>
        </p:txBody>
      </p:sp>
      <p:sp>
        <p:nvSpPr>
          <p:cNvPr id="19" name="Retângulo de cantos arredondados 18"/>
          <p:cNvSpPr/>
          <p:nvPr/>
        </p:nvSpPr>
        <p:spPr>
          <a:xfrm>
            <a:off x="7300919" y="4200521"/>
            <a:ext cx="2200290" cy="1100145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pt-BR" sz="1700" dirty="0" smtClean="0">
                <a:latin typeface="Arial Narrow" pitchFamily="34" charset="0"/>
              </a:rPr>
              <a:t>Os servidores retornam os livros para as estantes</a:t>
            </a:r>
            <a:endParaRPr lang="pt-BR" sz="1700" dirty="0">
              <a:latin typeface="Arial Narrow" pitchFamily="34" charset="0"/>
            </a:endParaRPr>
          </a:p>
        </p:txBody>
      </p:sp>
      <p:sp>
        <p:nvSpPr>
          <p:cNvPr id="20" name="Retângulo de cantos arredondados 19"/>
          <p:cNvSpPr/>
          <p:nvPr/>
        </p:nvSpPr>
        <p:spPr>
          <a:xfrm>
            <a:off x="9801249" y="4200521"/>
            <a:ext cx="2200290" cy="1100145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pt-BR" sz="1700" dirty="0" smtClean="0">
                <a:latin typeface="Arial Narrow" pitchFamily="34" charset="0"/>
              </a:rPr>
              <a:t>Repete o ciclo </a:t>
            </a:r>
            <a:endParaRPr lang="pt-BR" sz="1700" dirty="0">
              <a:latin typeface="Arial Narrow" pitchFamily="34" charset="0"/>
            </a:endParaRPr>
          </a:p>
        </p:txBody>
      </p:sp>
      <p:sp>
        <p:nvSpPr>
          <p:cNvPr id="22" name="Retângulo de cantos arredondados 21"/>
          <p:cNvSpPr/>
          <p:nvPr/>
        </p:nvSpPr>
        <p:spPr>
          <a:xfrm>
            <a:off x="2100233" y="6700851"/>
            <a:ext cx="2200290" cy="1100145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pt-BR" sz="1700" dirty="0" smtClean="0">
                <a:latin typeface="Arial Narrow" pitchFamily="34" charset="0"/>
              </a:rPr>
              <a:t>Lançar todos os registrados coletados no Pergamum</a:t>
            </a:r>
            <a:endParaRPr lang="pt-BR" sz="1700" dirty="0">
              <a:latin typeface="Arial Narrow" pitchFamily="34" charset="0"/>
            </a:endParaRPr>
          </a:p>
        </p:txBody>
      </p:sp>
      <p:sp>
        <p:nvSpPr>
          <p:cNvPr id="23" name="Retângulo de cantos arredondados 22"/>
          <p:cNvSpPr/>
          <p:nvPr/>
        </p:nvSpPr>
        <p:spPr>
          <a:xfrm>
            <a:off x="4600563" y="6700851"/>
            <a:ext cx="2200290" cy="1100145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pt-BR" sz="1700" dirty="0" smtClean="0">
                <a:latin typeface="Arial Narrow" pitchFamily="34" charset="0"/>
              </a:rPr>
              <a:t>Gerar relatório dos livros desaparecidos</a:t>
            </a:r>
            <a:endParaRPr lang="pt-BR" sz="1700" dirty="0">
              <a:latin typeface="Arial Narrow" pitchFamily="34" charset="0"/>
            </a:endParaRPr>
          </a:p>
        </p:txBody>
      </p:sp>
      <p:sp>
        <p:nvSpPr>
          <p:cNvPr id="24" name="Retângulo de cantos arredondados 23"/>
          <p:cNvSpPr/>
          <p:nvPr/>
        </p:nvSpPr>
        <p:spPr>
          <a:xfrm>
            <a:off x="7100893" y="6700851"/>
            <a:ext cx="2200290" cy="1100145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pt-BR" sz="1700" dirty="0" smtClean="0">
                <a:latin typeface="Arial Narrow" pitchFamily="34" charset="0"/>
              </a:rPr>
              <a:t>Confirmar nas estantes e em outros lugares os livros que constam como desaparecidos</a:t>
            </a:r>
            <a:endParaRPr lang="pt-BR" sz="1700" dirty="0">
              <a:latin typeface="Arial Narrow" pitchFamily="34" charset="0"/>
            </a:endParaRPr>
          </a:p>
        </p:txBody>
      </p:sp>
      <p:sp>
        <p:nvSpPr>
          <p:cNvPr id="25" name="Retângulo de cantos arredondados 24"/>
          <p:cNvSpPr/>
          <p:nvPr/>
        </p:nvSpPr>
        <p:spPr>
          <a:xfrm>
            <a:off x="9601223" y="6700851"/>
            <a:ext cx="2200290" cy="1100145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pt-BR" sz="1700" dirty="0" smtClean="0">
                <a:latin typeface="Arial Narrow" pitchFamily="34" charset="0"/>
              </a:rPr>
              <a:t>Gerar relatório final</a:t>
            </a:r>
            <a:endParaRPr lang="pt-BR" sz="1700" dirty="0">
              <a:latin typeface="Arial Narrow" pitchFamily="34" charset="0"/>
            </a:endParaRPr>
          </a:p>
        </p:txBody>
      </p:sp>
      <p:sp>
        <p:nvSpPr>
          <p:cNvPr id="27" name="Retângulo de cantos arredondados 26"/>
          <p:cNvSpPr/>
          <p:nvPr/>
        </p:nvSpPr>
        <p:spPr>
          <a:xfrm>
            <a:off x="4100497" y="3400415"/>
            <a:ext cx="4200554" cy="400053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pt-BR" dirty="0">
                <a:latin typeface="Arial Narrow" pitchFamily="34" charset="0"/>
              </a:rPr>
              <a:t>2</a:t>
            </a:r>
            <a:r>
              <a:rPr lang="pt-BR" dirty="0" smtClean="0">
                <a:latin typeface="Arial Narrow" pitchFamily="34" charset="0"/>
              </a:rPr>
              <a:t>º Passo</a:t>
            </a:r>
            <a:endParaRPr lang="pt-BR" dirty="0">
              <a:latin typeface="Arial Narrow" pitchFamily="34" charset="0"/>
            </a:endParaRPr>
          </a:p>
        </p:txBody>
      </p:sp>
      <p:sp>
        <p:nvSpPr>
          <p:cNvPr id="28" name="Retângulo de cantos arredondados 27"/>
          <p:cNvSpPr/>
          <p:nvPr/>
        </p:nvSpPr>
        <p:spPr>
          <a:xfrm>
            <a:off x="6300787" y="2300270"/>
            <a:ext cx="3200422" cy="800106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pt-BR" sz="1700" dirty="0" smtClean="0">
                <a:latin typeface="Arial Narrow" pitchFamily="34" charset="0"/>
              </a:rPr>
              <a:t>Devolução de todos os livros</a:t>
            </a:r>
            <a:endParaRPr lang="pt-BR" sz="1700" dirty="0">
              <a:latin typeface="Arial Narrow" pitchFamily="34" charset="0"/>
            </a:endParaRPr>
          </a:p>
        </p:txBody>
      </p:sp>
      <p:sp>
        <p:nvSpPr>
          <p:cNvPr id="29" name="Retângulo de cantos arredondados 28"/>
          <p:cNvSpPr/>
          <p:nvPr/>
        </p:nvSpPr>
        <p:spPr>
          <a:xfrm>
            <a:off x="4300523" y="5900745"/>
            <a:ext cx="4200554" cy="400053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pt-BR" dirty="0" smtClean="0">
                <a:latin typeface="Arial Narrow" pitchFamily="34" charset="0"/>
              </a:rPr>
              <a:t>3º Passo</a:t>
            </a:r>
            <a:endParaRPr lang="pt-BR" dirty="0">
              <a:latin typeface="Arial Narrow" pitchFamily="34" charset="0"/>
            </a:endParaRPr>
          </a:p>
        </p:txBody>
      </p:sp>
      <p:sp>
        <p:nvSpPr>
          <p:cNvPr id="30" name="Seta para a direita 29"/>
          <p:cNvSpPr/>
          <p:nvPr/>
        </p:nvSpPr>
        <p:spPr>
          <a:xfrm>
            <a:off x="4600563" y="4700587"/>
            <a:ext cx="200026" cy="300040"/>
          </a:xfrm>
          <a:prstGeom prst="righ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31" name="Seta para a direita 30"/>
          <p:cNvSpPr/>
          <p:nvPr/>
        </p:nvSpPr>
        <p:spPr>
          <a:xfrm>
            <a:off x="7100893" y="4600573"/>
            <a:ext cx="200026" cy="300040"/>
          </a:xfrm>
          <a:prstGeom prst="righ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32" name="Seta para a direita 31"/>
          <p:cNvSpPr/>
          <p:nvPr/>
        </p:nvSpPr>
        <p:spPr>
          <a:xfrm>
            <a:off x="9601223" y="4600573"/>
            <a:ext cx="200026" cy="300040"/>
          </a:xfrm>
          <a:prstGeom prst="righ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33" name="Seta para a direita 32"/>
          <p:cNvSpPr/>
          <p:nvPr/>
        </p:nvSpPr>
        <p:spPr>
          <a:xfrm>
            <a:off x="4400536" y="7100903"/>
            <a:ext cx="200026" cy="300040"/>
          </a:xfrm>
          <a:prstGeom prst="righ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34" name="Seta para a direita 33"/>
          <p:cNvSpPr/>
          <p:nvPr/>
        </p:nvSpPr>
        <p:spPr>
          <a:xfrm>
            <a:off x="6900866" y="7100903"/>
            <a:ext cx="200026" cy="300040"/>
          </a:xfrm>
          <a:prstGeom prst="righ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35" name="Seta para a direita 34"/>
          <p:cNvSpPr/>
          <p:nvPr/>
        </p:nvSpPr>
        <p:spPr>
          <a:xfrm>
            <a:off x="9401196" y="7100903"/>
            <a:ext cx="200026" cy="300040"/>
          </a:xfrm>
          <a:prstGeom prst="righ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36" name="Espaço Reservado para Número de Slide 45"/>
          <p:cNvSpPr>
            <a:spLocks noGrp="1"/>
          </p:cNvSpPr>
          <p:nvPr>
            <p:ph type="sldNum" sz="quarter" idx="12"/>
          </p:nvPr>
        </p:nvSpPr>
        <p:spPr>
          <a:xfrm>
            <a:off x="11094722" y="8898893"/>
            <a:ext cx="1066801" cy="511175"/>
          </a:xfrm>
        </p:spPr>
        <p:txBody>
          <a:bodyPr/>
          <a:lstStyle/>
          <a:p>
            <a:pPr>
              <a:defRPr/>
            </a:pPr>
            <a:fld id="{3387622C-E40B-45D1-8F63-B14859A651B7}" type="slidenum">
              <a:rPr lang="pt-BR" smtClean="0"/>
              <a:pPr>
                <a:defRPr/>
              </a:pPr>
              <a:t>64</a:t>
            </a:fld>
            <a:endParaRPr lang="pt-BR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de cantos arredondados 3"/>
          <p:cNvSpPr/>
          <p:nvPr/>
        </p:nvSpPr>
        <p:spPr>
          <a:xfrm>
            <a:off x="1400140" y="400019"/>
            <a:ext cx="9201214" cy="11001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pt-BR" sz="2800" b="1" dirty="0" smtClean="0">
                <a:latin typeface="Arial Narrow" pitchFamily="34" charset="0"/>
              </a:rPr>
              <a:t>INVENTÁRIO COM RFDI</a:t>
            </a:r>
            <a:endParaRPr lang="pt-BR" sz="2800" b="1" dirty="0">
              <a:latin typeface="Arial Narrow" pitchFamily="34" charset="0"/>
            </a:endParaRPr>
          </a:p>
        </p:txBody>
      </p:sp>
      <p:sp>
        <p:nvSpPr>
          <p:cNvPr id="9" name="Retângulo de cantos arredondados 8"/>
          <p:cNvSpPr/>
          <p:nvPr/>
        </p:nvSpPr>
        <p:spPr>
          <a:xfrm>
            <a:off x="2100233" y="2300270"/>
            <a:ext cx="3200422" cy="800106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pt-BR" sz="1700" dirty="0" smtClean="0">
                <a:latin typeface="Arial Narrow" pitchFamily="34" charset="0"/>
              </a:rPr>
              <a:t>Suspensão de empréstimos</a:t>
            </a:r>
            <a:endParaRPr lang="pt-BR" sz="1700" dirty="0">
              <a:latin typeface="Arial Narrow" pitchFamily="34" charset="0"/>
            </a:endParaRPr>
          </a:p>
        </p:txBody>
      </p:sp>
      <p:sp>
        <p:nvSpPr>
          <p:cNvPr id="10" name="Seta para a direita 9"/>
          <p:cNvSpPr/>
          <p:nvPr/>
        </p:nvSpPr>
        <p:spPr>
          <a:xfrm>
            <a:off x="5600694" y="2600310"/>
            <a:ext cx="500066" cy="100013"/>
          </a:xfrm>
          <a:prstGeom prst="righ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13" name="Retângulo de cantos arredondados 12"/>
          <p:cNvSpPr/>
          <p:nvPr/>
        </p:nvSpPr>
        <p:spPr>
          <a:xfrm>
            <a:off x="3900470" y="1700191"/>
            <a:ext cx="4200554" cy="400053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pt-BR" dirty="0" smtClean="0">
                <a:latin typeface="Arial Narrow" pitchFamily="34" charset="0"/>
              </a:rPr>
              <a:t>1º Passo</a:t>
            </a:r>
            <a:endParaRPr lang="pt-BR" dirty="0">
              <a:latin typeface="Arial Narrow" pitchFamily="34" charset="0"/>
            </a:endParaRPr>
          </a:p>
        </p:txBody>
      </p:sp>
      <p:sp>
        <p:nvSpPr>
          <p:cNvPr id="17" name="Retângulo de cantos arredondados 16"/>
          <p:cNvSpPr/>
          <p:nvPr/>
        </p:nvSpPr>
        <p:spPr>
          <a:xfrm>
            <a:off x="2300259" y="4200521"/>
            <a:ext cx="2200290" cy="1100145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pt-BR" sz="1700" dirty="0" smtClean="0">
                <a:latin typeface="Arial Narrow" pitchFamily="34" charset="0"/>
              </a:rPr>
              <a:t>Selecionar um grupo de servidores para serem os responsáveis</a:t>
            </a:r>
            <a:endParaRPr lang="pt-BR" sz="1700" dirty="0">
              <a:latin typeface="Arial Narrow" pitchFamily="34" charset="0"/>
            </a:endParaRPr>
          </a:p>
        </p:txBody>
      </p:sp>
      <p:sp>
        <p:nvSpPr>
          <p:cNvPr id="18" name="Retângulo de cantos arredondados 17"/>
          <p:cNvSpPr/>
          <p:nvPr/>
        </p:nvSpPr>
        <p:spPr>
          <a:xfrm>
            <a:off x="5000615" y="4200521"/>
            <a:ext cx="2200290" cy="1100145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pt-BR" sz="1700" dirty="0" smtClean="0">
                <a:latin typeface="Arial Narrow" pitchFamily="34" charset="0"/>
              </a:rPr>
              <a:t>Coletar dados com o RFDI, manha e tarde. Alternando os servidores</a:t>
            </a:r>
            <a:endParaRPr lang="pt-BR" sz="1700" dirty="0">
              <a:latin typeface="Arial Narrow" pitchFamily="34" charset="0"/>
            </a:endParaRPr>
          </a:p>
        </p:txBody>
      </p:sp>
      <p:sp>
        <p:nvSpPr>
          <p:cNvPr id="19" name="Retângulo de cantos arredondados 18"/>
          <p:cNvSpPr/>
          <p:nvPr/>
        </p:nvSpPr>
        <p:spPr>
          <a:xfrm>
            <a:off x="7700972" y="4200521"/>
            <a:ext cx="2200290" cy="1100145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pt-BR" sz="1700" dirty="0" smtClean="0">
                <a:latin typeface="Arial Narrow" pitchFamily="34" charset="0"/>
              </a:rPr>
              <a:t>Marcar onde parou</a:t>
            </a:r>
            <a:endParaRPr lang="pt-BR" sz="1700" dirty="0">
              <a:latin typeface="Arial Narrow" pitchFamily="34" charset="0"/>
            </a:endParaRPr>
          </a:p>
        </p:txBody>
      </p:sp>
      <p:sp>
        <p:nvSpPr>
          <p:cNvPr id="22" name="Retângulo de cantos arredondados 21"/>
          <p:cNvSpPr/>
          <p:nvPr/>
        </p:nvSpPr>
        <p:spPr>
          <a:xfrm>
            <a:off x="2100233" y="6700851"/>
            <a:ext cx="2200290" cy="1100145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pt-BR" sz="1700" dirty="0" smtClean="0">
                <a:latin typeface="Arial Narrow" pitchFamily="34" charset="0"/>
              </a:rPr>
              <a:t>Lançar todos os registrados coletados no Pergamum</a:t>
            </a:r>
            <a:endParaRPr lang="pt-BR" sz="1700" dirty="0">
              <a:latin typeface="Arial Narrow" pitchFamily="34" charset="0"/>
            </a:endParaRPr>
          </a:p>
        </p:txBody>
      </p:sp>
      <p:sp>
        <p:nvSpPr>
          <p:cNvPr id="23" name="Retângulo de cantos arredondados 22"/>
          <p:cNvSpPr/>
          <p:nvPr/>
        </p:nvSpPr>
        <p:spPr>
          <a:xfrm>
            <a:off x="4600563" y="6700851"/>
            <a:ext cx="2200290" cy="1100145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pt-BR" sz="1700" dirty="0" smtClean="0">
                <a:latin typeface="Arial Narrow" pitchFamily="34" charset="0"/>
              </a:rPr>
              <a:t>Gerar relatório dos livros desaparecidos</a:t>
            </a:r>
            <a:endParaRPr lang="pt-BR" sz="1700" dirty="0">
              <a:latin typeface="Arial Narrow" pitchFamily="34" charset="0"/>
            </a:endParaRPr>
          </a:p>
        </p:txBody>
      </p:sp>
      <p:sp>
        <p:nvSpPr>
          <p:cNvPr id="24" name="Retângulo de cantos arredondados 23"/>
          <p:cNvSpPr/>
          <p:nvPr/>
        </p:nvSpPr>
        <p:spPr>
          <a:xfrm>
            <a:off x="7100893" y="6700851"/>
            <a:ext cx="2200290" cy="1100145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pt-BR" sz="1700" dirty="0" smtClean="0">
                <a:latin typeface="Arial Narrow" pitchFamily="34" charset="0"/>
              </a:rPr>
              <a:t>Confirmar nas estantes e em outros lugares os livros que constam como desaparecidos</a:t>
            </a:r>
            <a:endParaRPr lang="pt-BR" sz="1700" dirty="0">
              <a:latin typeface="Arial Narrow" pitchFamily="34" charset="0"/>
            </a:endParaRPr>
          </a:p>
        </p:txBody>
      </p:sp>
      <p:sp>
        <p:nvSpPr>
          <p:cNvPr id="25" name="Retângulo de cantos arredondados 24"/>
          <p:cNvSpPr/>
          <p:nvPr/>
        </p:nvSpPr>
        <p:spPr>
          <a:xfrm>
            <a:off x="9601223" y="6700851"/>
            <a:ext cx="2200290" cy="1100145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pt-BR" sz="1700" dirty="0" smtClean="0">
                <a:latin typeface="Arial Narrow" pitchFamily="34" charset="0"/>
              </a:rPr>
              <a:t>Gerar relatório final</a:t>
            </a:r>
            <a:endParaRPr lang="pt-BR" sz="1700" dirty="0">
              <a:latin typeface="Arial Narrow" pitchFamily="34" charset="0"/>
            </a:endParaRPr>
          </a:p>
        </p:txBody>
      </p:sp>
      <p:sp>
        <p:nvSpPr>
          <p:cNvPr id="27" name="Retângulo de cantos arredondados 26"/>
          <p:cNvSpPr/>
          <p:nvPr/>
        </p:nvSpPr>
        <p:spPr>
          <a:xfrm>
            <a:off x="4100497" y="3400415"/>
            <a:ext cx="4200554" cy="400053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pt-BR" dirty="0">
                <a:latin typeface="Arial Narrow" pitchFamily="34" charset="0"/>
              </a:rPr>
              <a:t>2</a:t>
            </a:r>
            <a:r>
              <a:rPr lang="pt-BR" dirty="0" smtClean="0">
                <a:latin typeface="Arial Narrow" pitchFamily="34" charset="0"/>
              </a:rPr>
              <a:t>º Passo</a:t>
            </a:r>
            <a:endParaRPr lang="pt-BR" dirty="0">
              <a:latin typeface="Arial Narrow" pitchFamily="34" charset="0"/>
            </a:endParaRPr>
          </a:p>
        </p:txBody>
      </p:sp>
      <p:sp>
        <p:nvSpPr>
          <p:cNvPr id="28" name="Retângulo de cantos arredondados 27"/>
          <p:cNvSpPr/>
          <p:nvPr/>
        </p:nvSpPr>
        <p:spPr>
          <a:xfrm>
            <a:off x="6300787" y="2300270"/>
            <a:ext cx="3200422" cy="800106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pt-BR" sz="1700" dirty="0" smtClean="0">
                <a:latin typeface="Arial Narrow" pitchFamily="34" charset="0"/>
              </a:rPr>
              <a:t>Devolução de todos os livros</a:t>
            </a:r>
            <a:endParaRPr lang="pt-BR" sz="1700" dirty="0">
              <a:latin typeface="Arial Narrow" pitchFamily="34" charset="0"/>
            </a:endParaRPr>
          </a:p>
        </p:txBody>
      </p:sp>
      <p:sp>
        <p:nvSpPr>
          <p:cNvPr id="29" name="Retângulo de cantos arredondados 28"/>
          <p:cNvSpPr/>
          <p:nvPr/>
        </p:nvSpPr>
        <p:spPr>
          <a:xfrm>
            <a:off x="4300523" y="5900745"/>
            <a:ext cx="4200554" cy="400053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r>
              <a:rPr lang="pt-BR" dirty="0" smtClean="0">
                <a:latin typeface="Arial Narrow" pitchFamily="34" charset="0"/>
              </a:rPr>
              <a:t>3º Passo</a:t>
            </a:r>
            <a:endParaRPr lang="pt-BR" dirty="0">
              <a:latin typeface="Arial Narrow" pitchFamily="34" charset="0"/>
            </a:endParaRPr>
          </a:p>
        </p:txBody>
      </p:sp>
      <p:sp>
        <p:nvSpPr>
          <p:cNvPr id="30" name="Seta para a direita 29"/>
          <p:cNvSpPr/>
          <p:nvPr/>
        </p:nvSpPr>
        <p:spPr>
          <a:xfrm>
            <a:off x="4700576" y="4600573"/>
            <a:ext cx="200026" cy="300040"/>
          </a:xfrm>
          <a:prstGeom prst="righ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31" name="Seta para a direita 30"/>
          <p:cNvSpPr/>
          <p:nvPr/>
        </p:nvSpPr>
        <p:spPr>
          <a:xfrm>
            <a:off x="7300919" y="4600573"/>
            <a:ext cx="200026" cy="300040"/>
          </a:xfrm>
          <a:prstGeom prst="righ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33" name="Seta para a direita 32"/>
          <p:cNvSpPr/>
          <p:nvPr/>
        </p:nvSpPr>
        <p:spPr>
          <a:xfrm>
            <a:off x="4400536" y="7100903"/>
            <a:ext cx="200026" cy="300040"/>
          </a:xfrm>
          <a:prstGeom prst="righ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34" name="Seta para a direita 33"/>
          <p:cNvSpPr/>
          <p:nvPr/>
        </p:nvSpPr>
        <p:spPr>
          <a:xfrm>
            <a:off x="6900866" y="7100903"/>
            <a:ext cx="200026" cy="300040"/>
          </a:xfrm>
          <a:prstGeom prst="righ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35" name="Seta para a direita 34"/>
          <p:cNvSpPr/>
          <p:nvPr/>
        </p:nvSpPr>
        <p:spPr>
          <a:xfrm>
            <a:off x="9401196" y="7100903"/>
            <a:ext cx="200026" cy="300040"/>
          </a:xfrm>
          <a:prstGeom prst="righ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26" name="Espaço Reservado para Número de Slide 45"/>
          <p:cNvSpPr>
            <a:spLocks noGrp="1"/>
          </p:cNvSpPr>
          <p:nvPr>
            <p:ph type="sldNum" sz="quarter" idx="12"/>
          </p:nvPr>
        </p:nvSpPr>
        <p:spPr>
          <a:xfrm>
            <a:off x="11094722" y="8898893"/>
            <a:ext cx="1066801" cy="511175"/>
          </a:xfrm>
        </p:spPr>
        <p:txBody>
          <a:bodyPr/>
          <a:lstStyle/>
          <a:p>
            <a:pPr>
              <a:defRPr/>
            </a:pPr>
            <a:fld id="{3387622C-E40B-45D1-8F63-B14859A651B7}" type="slidenum">
              <a:rPr lang="pt-BR" smtClean="0"/>
              <a:pPr>
                <a:defRPr/>
              </a:pPr>
              <a:t>65</a:t>
            </a:fld>
            <a:endParaRPr lang="pt-BR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185694" y="85692"/>
            <a:ext cx="12401592" cy="1791260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pPr algn="ctr"/>
            <a:r>
              <a:rPr lang="pt-BR" sz="54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Coordenadoria de Repositório Institucional (CRI)</a:t>
            </a:r>
          </a:p>
        </p:txBody>
      </p:sp>
      <p:sp>
        <p:nvSpPr>
          <p:cNvPr id="7" name="Retângulo 6"/>
          <p:cNvSpPr/>
          <p:nvPr/>
        </p:nvSpPr>
        <p:spPr>
          <a:xfrm>
            <a:off x="400008" y="1943080"/>
            <a:ext cx="11430080" cy="784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Relação das atividades desenvolvidas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endParaRPr lang="pt-BR" dirty="0" smtClean="0">
              <a:solidFill>
                <a:schemeClr val="accent1">
                  <a:lumMod val="50000"/>
                </a:schemeClr>
              </a:solidFill>
              <a:latin typeface="Arial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recebe as dissertações e as teses digitais defendidas na UFLA;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documenta a inclusão das dissertações e das teses no Repositório Institucional;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emite a declaração para o autor referente à inserção das teses e dissertações, observando a situação do autor, como, por exemplo, se não há pendência(s) em sua(s) matrícula(s) junto à Biblioteca Universitária;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afasta o usuário no sistema de gerenciamento da Biblioteca ao emitir a declaração para o autor;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recebe e arquiva em meio impresso e/ou digital o termo de autorização para publicação das teses e dissertações eletrônicas e outros documentos digitais pertinentes à operacionalização da inclusão de arquivos no Repositório Institucional; 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digitaliza as dissertações e teses antigas;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inclui os arquivos digitalizados retrospectivos das dissertações e das teses defendidas na UFLA, no RIUFLA;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gerencia o depósito de todas as publicações inseridas no RIUFLA;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viabiliza a utilização do Repositório Institucional para publicação da produção intelectual da Instituição;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armazena e organiza o conjunto de informações institucionais referentes à produção intelectual e geradas pela Instituição;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coleta e divulga os </a:t>
            </a:r>
            <a:r>
              <a:rPr lang="pt-BR" dirty="0" err="1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metadados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das produções intelectuais da UFLA, garantindo a sua qualidade e recuperação;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mantém o conjunto de </a:t>
            </a:r>
            <a:r>
              <a:rPr lang="pt-BR" dirty="0" err="1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metadados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atualizados, padronizados e organizados, servindo como garantia da preservação dos documentos digitais;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capacita os depositantes para efetuar o depósito de documentos no RIUFLA;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mantém as publicações submetidas e aprovadas no RIUFLA;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divulga e garantir acesso à produção científica e acadêmica da UFLA em formato digital;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cria normas que orientem os departamentos da UFLA no registro da produção intelectual e demais informações geradas pela Instituição, oriundas de atividades nela desenvolvidas.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atende os alunos de pós-graduação na etapa de trâmites pós-defesa;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realiza atendimento via telefone, e-mail e chat aos usuários (Serviço de Referência Virtual).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endParaRPr lang="pt-BR" b="0" i="0" u="none" strike="noStrike" dirty="0">
              <a:solidFill>
                <a:schemeClr val="accent1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E2229F-F70C-4D77-A9C0-8578BEC8064B}" type="slidenum">
              <a:rPr lang="pt-BR" smtClean="0"/>
              <a:pPr>
                <a:defRPr/>
              </a:pPr>
              <a:t>66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0" name="Conector de seta reta 199"/>
          <p:cNvCxnSpPr/>
          <p:nvPr/>
        </p:nvCxnSpPr>
        <p:spPr>
          <a:xfrm>
            <a:off x="9898083" y="2788811"/>
            <a:ext cx="0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2" name="Diagrama 21"/>
          <p:cNvGraphicFramePr/>
          <p:nvPr/>
        </p:nvGraphicFramePr>
        <p:xfrm>
          <a:off x="502634" y="667341"/>
          <a:ext cx="12298966" cy="8669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orma livre 3"/>
          <p:cNvSpPr/>
          <p:nvPr/>
        </p:nvSpPr>
        <p:spPr>
          <a:xfrm>
            <a:off x="0" y="0"/>
            <a:ext cx="12801600" cy="657196"/>
          </a:xfrm>
          <a:custGeom>
            <a:avLst/>
            <a:gdLst>
              <a:gd name="connsiteX0" fmla="*/ 0 w 3564238"/>
              <a:gd name="connsiteY0" fmla="*/ 68742 h 687424"/>
              <a:gd name="connsiteX1" fmla="*/ 68742 w 3564238"/>
              <a:gd name="connsiteY1" fmla="*/ 0 h 687424"/>
              <a:gd name="connsiteX2" fmla="*/ 3495496 w 3564238"/>
              <a:gd name="connsiteY2" fmla="*/ 0 h 687424"/>
              <a:gd name="connsiteX3" fmla="*/ 3564238 w 3564238"/>
              <a:gd name="connsiteY3" fmla="*/ 68742 h 687424"/>
              <a:gd name="connsiteX4" fmla="*/ 3564238 w 3564238"/>
              <a:gd name="connsiteY4" fmla="*/ 618682 h 687424"/>
              <a:gd name="connsiteX5" fmla="*/ 3495496 w 3564238"/>
              <a:gd name="connsiteY5" fmla="*/ 687424 h 687424"/>
              <a:gd name="connsiteX6" fmla="*/ 68742 w 3564238"/>
              <a:gd name="connsiteY6" fmla="*/ 687424 h 687424"/>
              <a:gd name="connsiteX7" fmla="*/ 0 w 3564238"/>
              <a:gd name="connsiteY7" fmla="*/ 618682 h 687424"/>
              <a:gd name="connsiteX8" fmla="*/ 0 w 3564238"/>
              <a:gd name="connsiteY8" fmla="*/ 68742 h 687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64238" h="687424">
                <a:moveTo>
                  <a:pt x="0" y="68742"/>
                </a:moveTo>
                <a:cubicBezTo>
                  <a:pt x="0" y="30777"/>
                  <a:pt x="30777" y="0"/>
                  <a:pt x="68742" y="0"/>
                </a:cubicBezTo>
                <a:lnTo>
                  <a:pt x="3495496" y="0"/>
                </a:lnTo>
                <a:cubicBezTo>
                  <a:pt x="3533461" y="0"/>
                  <a:pt x="3564238" y="30777"/>
                  <a:pt x="3564238" y="68742"/>
                </a:cubicBezTo>
                <a:lnTo>
                  <a:pt x="3564238" y="618682"/>
                </a:lnTo>
                <a:cubicBezTo>
                  <a:pt x="3564238" y="656647"/>
                  <a:pt x="3533461" y="687424"/>
                  <a:pt x="3495496" y="687424"/>
                </a:cubicBezTo>
                <a:lnTo>
                  <a:pt x="68742" y="687424"/>
                </a:lnTo>
                <a:cubicBezTo>
                  <a:pt x="30777" y="687424"/>
                  <a:pt x="0" y="656647"/>
                  <a:pt x="0" y="618682"/>
                </a:cubicBezTo>
                <a:lnTo>
                  <a:pt x="0" y="68742"/>
                </a:lnTo>
                <a:close/>
              </a:path>
            </a:pathLst>
          </a:custGeom>
          <a:solidFill>
            <a:schemeClr val="tx2">
              <a:lumMod val="40000"/>
              <a:lumOff val="60000"/>
              <a:alpha val="94000"/>
            </a:schemeClr>
          </a:solidFill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3474" tIns="73474" rIns="73474" bIns="73474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2400" b="1" kern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DEPÓSITO DE PUBLICAÇÕES</a:t>
            </a:r>
            <a:endParaRPr lang="pt-BR" sz="24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87622C-E40B-45D1-8F63-B14859A651B7}" type="slidenum">
              <a:rPr lang="pt-BR" smtClean="0"/>
              <a:pPr>
                <a:defRPr/>
              </a:pPr>
              <a:t>67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6"/>
          <p:cNvGrpSpPr/>
          <p:nvPr/>
        </p:nvGrpSpPr>
        <p:grpSpPr>
          <a:xfrm>
            <a:off x="1763485" y="264096"/>
            <a:ext cx="10181931" cy="2274129"/>
            <a:chOff x="303691" y="377285"/>
            <a:chExt cx="7272808" cy="1624378"/>
          </a:xfrm>
        </p:grpSpPr>
        <p:sp>
          <p:nvSpPr>
            <p:cNvPr id="8" name="Forma livre 7"/>
            <p:cNvSpPr/>
            <p:nvPr/>
          </p:nvSpPr>
          <p:spPr>
            <a:xfrm>
              <a:off x="303691" y="377285"/>
              <a:ext cx="7272808" cy="687424"/>
            </a:xfrm>
            <a:custGeom>
              <a:avLst/>
              <a:gdLst>
                <a:gd name="connsiteX0" fmla="*/ 0 w 3564238"/>
                <a:gd name="connsiteY0" fmla="*/ 68742 h 687424"/>
                <a:gd name="connsiteX1" fmla="*/ 68742 w 3564238"/>
                <a:gd name="connsiteY1" fmla="*/ 0 h 687424"/>
                <a:gd name="connsiteX2" fmla="*/ 3495496 w 3564238"/>
                <a:gd name="connsiteY2" fmla="*/ 0 h 687424"/>
                <a:gd name="connsiteX3" fmla="*/ 3564238 w 3564238"/>
                <a:gd name="connsiteY3" fmla="*/ 68742 h 687424"/>
                <a:gd name="connsiteX4" fmla="*/ 3564238 w 3564238"/>
                <a:gd name="connsiteY4" fmla="*/ 618682 h 687424"/>
                <a:gd name="connsiteX5" fmla="*/ 3495496 w 3564238"/>
                <a:gd name="connsiteY5" fmla="*/ 687424 h 687424"/>
                <a:gd name="connsiteX6" fmla="*/ 68742 w 3564238"/>
                <a:gd name="connsiteY6" fmla="*/ 687424 h 687424"/>
                <a:gd name="connsiteX7" fmla="*/ 0 w 3564238"/>
                <a:gd name="connsiteY7" fmla="*/ 618682 h 687424"/>
                <a:gd name="connsiteX8" fmla="*/ 0 w 3564238"/>
                <a:gd name="connsiteY8" fmla="*/ 68742 h 68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64238" h="687424">
                  <a:moveTo>
                    <a:pt x="0" y="68742"/>
                  </a:moveTo>
                  <a:cubicBezTo>
                    <a:pt x="0" y="30777"/>
                    <a:pt x="30777" y="0"/>
                    <a:pt x="68742" y="0"/>
                  </a:cubicBezTo>
                  <a:lnTo>
                    <a:pt x="3495496" y="0"/>
                  </a:lnTo>
                  <a:cubicBezTo>
                    <a:pt x="3533461" y="0"/>
                    <a:pt x="3564238" y="30777"/>
                    <a:pt x="3564238" y="68742"/>
                  </a:cubicBezTo>
                  <a:lnTo>
                    <a:pt x="3564238" y="618682"/>
                  </a:lnTo>
                  <a:cubicBezTo>
                    <a:pt x="3564238" y="656647"/>
                    <a:pt x="3533461" y="687424"/>
                    <a:pt x="3495496" y="687424"/>
                  </a:cubicBezTo>
                  <a:lnTo>
                    <a:pt x="68742" y="687424"/>
                  </a:lnTo>
                  <a:cubicBezTo>
                    <a:pt x="30777" y="687424"/>
                    <a:pt x="0" y="656647"/>
                    <a:pt x="0" y="618682"/>
                  </a:cubicBezTo>
                  <a:lnTo>
                    <a:pt x="0" y="68742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3474" tIns="73474" rIns="73474" bIns="73474" numCol="1" spcCol="1270" anchor="ctr" anchorCtr="0">
              <a:noAutofit/>
            </a:bodyPr>
            <a:lstStyle/>
            <a:p>
              <a:pPr algn="ctr" defTabSz="871220">
                <a:lnSpc>
                  <a:spcPct val="90000"/>
                </a:lnSpc>
                <a:spcAft>
                  <a:spcPct val="35000"/>
                </a:spcAft>
              </a:pPr>
              <a:r>
                <a:rPr lang="pt-BR" sz="2400" b="1" dirty="0" smtClean="0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TRÂMITES PÓS-DEFESA DE PÓS-GRADUAÇÃO STRICTO SENSU</a:t>
              </a:r>
              <a:endParaRPr lang="pt-BR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Forma livre 9"/>
            <p:cNvSpPr/>
            <p:nvPr/>
          </p:nvSpPr>
          <p:spPr>
            <a:xfrm>
              <a:off x="807747" y="1241381"/>
              <a:ext cx="1711096" cy="658466"/>
            </a:xfrm>
            <a:custGeom>
              <a:avLst/>
              <a:gdLst>
                <a:gd name="connsiteX0" fmla="*/ 0 w 1758168"/>
                <a:gd name="connsiteY0" fmla="*/ 80017 h 800166"/>
                <a:gd name="connsiteX1" fmla="*/ 80017 w 1758168"/>
                <a:gd name="connsiteY1" fmla="*/ 0 h 800166"/>
                <a:gd name="connsiteX2" fmla="*/ 1678151 w 1758168"/>
                <a:gd name="connsiteY2" fmla="*/ 0 h 800166"/>
                <a:gd name="connsiteX3" fmla="*/ 1758168 w 1758168"/>
                <a:gd name="connsiteY3" fmla="*/ 80017 h 800166"/>
                <a:gd name="connsiteX4" fmla="*/ 1758168 w 1758168"/>
                <a:gd name="connsiteY4" fmla="*/ 720149 h 800166"/>
                <a:gd name="connsiteX5" fmla="*/ 1678151 w 1758168"/>
                <a:gd name="connsiteY5" fmla="*/ 800166 h 800166"/>
                <a:gd name="connsiteX6" fmla="*/ 80017 w 1758168"/>
                <a:gd name="connsiteY6" fmla="*/ 800166 h 800166"/>
                <a:gd name="connsiteX7" fmla="*/ 0 w 1758168"/>
                <a:gd name="connsiteY7" fmla="*/ 720149 h 800166"/>
                <a:gd name="connsiteX8" fmla="*/ 0 w 1758168"/>
                <a:gd name="connsiteY8" fmla="*/ 80017 h 800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58168" h="800166">
                  <a:moveTo>
                    <a:pt x="0" y="80017"/>
                  </a:moveTo>
                  <a:cubicBezTo>
                    <a:pt x="0" y="35825"/>
                    <a:pt x="35825" y="0"/>
                    <a:pt x="80017" y="0"/>
                  </a:cubicBezTo>
                  <a:lnTo>
                    <a:pt x="1678151" y="0"/>
                  </a:lnTo>
                  <a:cubicBezTo>
                    <a:pt x="1722343" y="0"/>
                    <a:pt x="1758168" y="35825"/>
                    <a:pt x="1758168" y="80017"/>
                  </a:cubicBezTo>
                  <a:lnTo>
                    <a:pt x="1758168" y="720149"/>
                  </a:lnTo>
                  <a:cubicBezTo>
                    <a:pt x="1758168" y="764341"/>
                    <a:pt x="1722343" y="800166"/>
                    <a:pt x="1678151" y="800166"/>
                  </a:cubicBezTo>
                  <a:lnTo>
                    <a:pt x="80017" y="800166"/>
                  </a:lnTo>
                  <a:cubicBezTo>
                    <a:pt x="35825" y="800166"/>
                    <a:pt x="0" y="764341"/>
                    <a:pt x="0" y="720149"/>
                  </a:cubicBezTo>
                  <a:lnTo>
                    <a:pt x="0" y="80017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776" tIns="76776" rIns="76776" bIns="76776" numCol="1" spcCol="1270" anchor="ctr" anchorCtr="0">
              <a:noAutofit/>
            </a:bodyPr>
            <a:lstStyle/>
            <a:p>
              <a:pPr algn="ctr" defTabSz="871220">
                <a:lnSpc>
                  <a:spcPct val="90000"/>
                </a:lnSpc>
                <a:spcAft>
                  <a:spcPct val="35000"/>
                </a:spcAft>
              </a:pPr>
              <a:endParaRPr lang="pt-BR" sz="2000" dirty="0" smtClean="0"/>
            </a:p>
            <a:p>
              <a:pPr algn="ctr" defTabSz="871220">
                <a:lnSpc>
                  <a:spcPct val="90000"/>
                </a:lnSpc>
                <a:spcAft>
                  <a:spcPct val="35000"/>
                </a:spcAft>
              </a:pPr>
              <a:r>
                <a:rPr lang="pt-BR" sz="20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Antiga tramitação pós-defesa</a:t>
              </a:r>
            </a:p>
            <a:p>
              <a:pPr algn="ctr" defTabSz="871220">
                <a:lnSpc>
                  <a:spcPct val="90000"/>
                </a:lnSpc>
                <a:spcAft>
                  <a:spcPct val="35000"/>
                </a:spcAft>
              </a:pPr>
              <a:endParaRPr lang="pt-BR" sz="2000" dirty="0"/>
            </a:p>
          </p:txBody>
        </p:sp>
        <p:sp>
          <p:nvSpPr>
            <p:cNvPr id="14" name="Forma livre 13"/>
            <p:cNvSpPr/>
            <p:nvPr/>
          </p:nvSpPr>
          <p:spPr>
            <a:xfrm>
              <a:off x="5128227" y="1241381"/>
              <a:ext cx="1730196" cy="760282"/>
            </a:xfrm>
            <a:custGeom>
              <a:avLst/>
              <a:gdLst>
                <a:gd name="connsiteX0" fmla="*/ 0 w 1730196"/>
                <a:gd name="connsiteY0" fmla="*/ 80005 h 800050"/>
                <a:gd name="connsiteX1" fmla="*/ 80005 w 1730196"/>
                <a:gd name="connsiteY1" fmla="*/ 0 h 800050"/>
                <a:gd name="connsiteX2" fmla="*/ 1650191 w 1730196"/>
                <a:gd name="connsiteY2" fmla="*/ 0 h 800050"/>
                <a:gd name="connsiteX3" fmla="*/ 1730196 w 1730196"/>
                <a:gd name="connsiteY3" fmla="*/ 80005 h 800050"/>
                <a:gd name="connsiteX4" fmla="*/ 1730196 w 1730196"/>
                <a:gd name="connsiteY4" fmla="*/ 720045 h 800050"/>
                <a:gd name="connsiteX5" fmla="*/ 1650191 w 1730196"/>
                <a:gd name="connsiteY5" fmla="*/ 800050 h 800050"/>
                <a:gd name="connsiteX6" fmla="*/ 80005 w 1730196"/>
                <a:gd name="connsiteY6" fmla="*/ 800050 h 800050"/>
                <a:gd name="connsiteX7" fmla="*/ 0 w 1730196"/>
                <a:gd name="connsiteY7" fmla="*/ 720045 h 800050"/>
                <a:gd name="connsiteX8" fmla="*/ 0 w 1730196"/>
                <a:gd name="connsiteY8" fmla="*/ 80005 h 8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0196" h="800050">
                  <a:moveTo>
                    <a:pt x="0" y="80005"/>
                  </a:moveTo>
                  <a:cubicBezTo>
                    <a:pt x="0" y="35819"/>
                    <a:pt x="35819" y="0"/>
                    <a:pt x="80005" y="0"/>
                  </a:cubicBezTo>
                  <a:lnTo>
                    <a:pt x="1650191" y="0"/>
                  </a:lnTo>
                  <a:cubicBezTo>
                    <a:pt x="1694377" y="0"/>
                    <a:pt x="1730196" y="35819"/>
                    <a:pt x="1730196" y="80005"/>
                  </a:cubicBezTo>
                  <a:lnTo>
                    <a:pt x="1730196" y="720045"/>
                  </a:lnTo>
                  <a:cubicBezTo>
                    <a:pt x="1730196" y="764231"/>
                    <a:pt x="1694377" y="800050"/>
                    <a:pt x="1650191" y="800050"/>
                  </a:cubicBezTo>
                  <a:lnTo>
                    <a:pt x="80005" y="800050"/>
                  </a:lnTo>
                  <a:cubicBezTo>
                    <a:pt x="35819" y="800050"/>
                    <a:pt x="0" y="764231"/>
                    <a:pt x="0" y="720045"/>
                  </a:cubicBezTo>
                  <a:lnTo>
                    <a:pt x="0" y="80005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773" tIns="76773" rIns="76773" bIns="76773" numCol="1" spcCol="1270" anchor="ctr" anchorCtr="0">
              <a:noAutofit/>
            </a:bodyPr>
            <a:lstStyle/>
            <a:p>
              <a:pPr algn="ctr"/>
              <a:r>
                <a:rPr lang="pt-BR" sz="20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Nova tramitação pós-defesa</a:t>
              </a:r>
              <a:endParaRPr lang="pt-BR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0" name="Seta para baixo 89"/>
          <p:cNvSpPr/>
          <p:nvPr/>
        </p:nvSpPr>
        <p:spPr>
          <a:xfrm>
            <a:off x="9525947" y="2481943"/>
            <a:ext cx="297917" cy="320755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91" name="Seta para baixo 90"/>
          <p:cNvSpPr/>
          <p:nvPr/>
        </p:nvSpPr>
        <p:spPr>
          <a:xfrm>
            <a:off x="3477275" y="2381132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137" name="Forma livre 136"/>
          <p:cNvSpPr/>
          <p:nvPr/>
        </p:nvSpPr>
        <p:spPr>
          <a:xfrm>
            <a:off x="1057806" y="2683565"/>
            <a:ext cx="5342994" cy="2318658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marL="320040" indent="-320040" algn="just">
              <a:buFont typeface="Wingdings" pitchFamily="2" charset="2"/>
              <a:buChar char="ü"/>
            </a:pPr>
            <a:r>
              <a:rPr lang="pt-BR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Recebimento</a:t>
            </a:r>
            <a:r>
              <a:rPr lang="pt-BR" sz="1400" dirty="0" smtClean="0">
                <a:solidFill>
                  <a:schemeClr val="tx1"/>
                </a:solidFill>
              </a:rPr>
              <a:t> </a:t>
            </a:r>
            <a:r>
              <a:rPr lang="pt-BR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 arquivo: repositorio@biblioteca.ufla.br ;</a:t>
            </a:r>
          </a:p>
          <a:p>
            <a:pPr marL="320040" indent="-320040" algn="just">
              <a:buFont typeface="Wingdings" pitchFamily="2" charset="2"/>
              <a:buChar char="ü"/>
            </a:pPr>
            <a:r>
              <a:rPr lang="pt-BR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Aluno envia por e-mail: arquivo em .</a:t>
            </a:r>
            <a:r>
              <a:rPr lang="pt-BR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pdf</a:t>
            </a:r>
            <a:r>
              <a:rPr lang="pt-BR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parecer da câmara </a:t>
            </a:r>
            <a:r>
              <a:rPr lang="pt-BR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escaneado</a:t>
            </a:r>
            <a:r>
              <a:rPr lang="pt-BR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título traduzido; link do Lattes;</a:t>
            </a:r>
          </a:p>
          <a:p>
            <a:pPr marL="320040" indent="-320040" algn="just">
              <a:buFont typeface="Wingdings" pitchFamily="2" charset="2"/>
              <a:buChar char="ü"/>
            </a:pPr>
            <a:r>
              <a:rPr lang="pt-BR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Aluno entrega pessoalmente: 1. termo de autorização; 2. declaração de revisão de Português;  3. declaração de revisão de citações e referências; 4. parecer da câmara;</a:t>
            </a:r>
          </a:p>
          <a:p>
            <a:pPr marL="320040" indent="-320040" algn="just">
              <a:buFont typeface="Wingdings" pitchFamily="2" charset="2"/>
              <a:buChar char="ü"/>
            </a:pPr>
            <a:r>
              <a:rPr lang="pt-BR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Impressão dos exemplares;</a:t>
            </a:r>
          </a:p>
          <a:p>
            <a:pPr marL="320040" indent="-320040" algn="just">
              <a:buFont typeface="Wingdings" pitchFamily="2" charset="2"/>
              <a:buChar char="ü"/>
            </a:pPr>
            <a:r>
              <a:rPr lang="pt-BR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Prazo: até 3 dias úteis.</a:t>
            </a:r>
            <a:endParaRPr lang="pt-BR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0" name="Conector de seta reta 199"/>
          <p:cNvCxnSpPr/>
          <p:nvPr/>
        </p:nvCxnSpPr>
        <p:spPr>
          <a:xfrm>
            <a:off x="9898083" y="2788811"/>
            <a:ext cx="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Forma livre 51"/>
          <p:cNvSpPr/>
          <p:nvPr/>
        </p:nvSpPr>
        <p:spPr>
          <a:xfrm>
            <a:off x="7207290" y="2784376"/>
            <a:ext cx="5342400" cy="2318400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lvl="0" algn="just">
              <a:buFont typeface="Wingdings" pitchFamily="2" charset="2"/>
              <a:buChar char="ü"/>
            </a:pPr>
            <a:r>
              <a:rPr lang="pt-BR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Recebimento do arquivo: repositorio@biblioteca.ufla.br ;</a:t>
            </a:r>
          </a:p>
          <a:p>
            <a:pPr lvl="0" algn="just">
              <a:buFont typeface="Wingdings" pitchFamily="2" charset="2"/>
              <a:buChar char="ü"/>
            </a:pPr>
            <a:r>
              <a:rPr lang="pt-BR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Aluno envia por e-mail: arquivo em .</a:t>
            </a:r>
            <a:r>
              <a:rPr lang="pt-BR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pdf</a:t>
            </a:r>
            <a:r>
              <a:rPr lang="pt-BR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parecer da câmara </a:t>
            </a:r>
            <a:r>
              <a:rPr lang="pt-BR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escaneado</a:t>
            </a:r>
            <a:r>
              <a:rPr lang="pt-BR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título traduzido; link do Lattes;</a:t>
            </a:r>
          </a:p>
          <a:p>
            <a:pPr lvl="0" algn="just">
              <a:buFont typeface="Wingdings" pitchFamily="2" charset="2"/>
              <a:buChar char="ü"/>
            </a:pPr>
            <a:r>
              <a:rPr lang="pt-BR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Aluno entrega pessoalmente: 1. termo de autorização; 2. parecer da câmara;</a:t>
            </a:r>
          </a:p>
          <a:p>
            <a:pPr lvl="0" algn="just">
              <a:buFont typeface="Wingdings" pitchFamily="2" charset="2"/>
              <a:buChar char="ü"/>
            </a:pPr>
            <a:r>
              <a:rPr lang="pt-BR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Servidor da biblioteca assina o documento: </a:t>
            </a:r>
            <a:r>
              <a:rPr lang="pt-BR" sz="1100" u="sng" dirty="0" smtClean="0">
                <a:solidFill>
                  <a:srgbClr val="2A34F6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ANEXO II- DECLARAÇÃO DE CUMPRIMENTO DA TRAMITAÇÃO PÓS-DEFESA</a:t>
            </a:r>
            <a:r>
              <a:rPr lang="pt-BR" sz="1100" dirty="0" smtClean="0">
                <a:solidFill>
                  <a:srgbClr val="2A34F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just">
              <a:buFont typeface="Wingdings" pitchFamily="2" charset="2"/>
              <a:buChar char="ü"/>
            </a:pPr>
            <a:r>
              <a:rPr lang="pt-BR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não tem declarações;</a:t>
            </a:r>
          </a:p>
          <a:p>
            <a:pPr lvl="0" algn="just">
              <a:buFont typeface="Wingdings" pitchFamily="2" charset="2"/>
              <a:buChar char="ü"/>
            </a:pPr>
            <a:r>
              <a:rPr lang="pt-BR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não tem impressão dos exemplares;</a:t>
            </a:r>
          </a:p>
          <a:p>
            <a:pPr lvl="0" algn="just">
              <a:buFont typeface="Wingdings" pitchFamily="2" charset="2"/>
              <a:buChar char="ü"/>
            </a:pPr>
            <a:r>
              <a:rPr lang="pt-BR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Prazo: até 3 dias úteis.</a:t>
            </a:r>
            <a:endParaRPr lang="pt-BR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Forma livre 77"/>
          <p:cNvSpPr/>
          <p:nvPr/>
        </p:nvSpPr>
        <p:spPr>
          <a:xfrm>
            <a:off x="2368352" y="5304656"/>
            <a:ext cx="2395534" cy="921852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486" tIns="107486" rIns="107486" bIns="107486" numCol="1" spcCol="1778" anchor="ctr" anchorCtr="0">
            <a:noAutofit/>
          </a:bodyPr>
          <a:lstStyle/>
          <a:p>
            <a:pPr algn="ctr" defTabSz="871220">
              <a:lnSpc>
                <a:spcPct val="90000"/>
              </a:lnSpc>
              <a:spcAft>
                <a:spcPct val="35000"/>
              </a:spcAft>
            </a:pPr>
            <a:endParaRPr lang="pt-BR" sz="2000" dirty="0" smtClean="0"/>
          </a:p>
          <a:p>
            <a:pPr algn="ctr" defTabSz="871220">
              <a:lnSpc>
                <a:spcPct val="90000"/>
              </a:lnSpc>
              <a:spcAft>
                <a:spcPct val="35000"/>
              </a:spcAft>
            </a:pPr>
            <a:r>
              <a:rPr lang="pt-B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Passo a passo após receber o arquivo</a:t>
            </a:r>
          </a:p>
          <a:p>
            <a:pPr algn="ctr" defTabSz="871220">
              <a:lnSpc>
                <a:spcPct val="90000"/>
              </a:lnSpc>
              <a:spcAft>
                <a:spcPct val="35000"/>
              </a:spcAft>
            </a:pPr>
            <a:endParaRPr lang="pt-BR" sz="2000" dirty="0"/>
          </a:p>
        </p:txBody>
      </p:sp>
      <p:sp>
        <p:nvSpPr>
          <p:cNvPr id="79" name="Forma livre 78"/>
          <p:cNvSpPr/>
          <p:nvPr/>
        </p:nvSpPr>
        <p:spPr>
          <a:xfrm>
            <a:off x="8517835" y="5405467"/>
            <a:ext cx="2395534" cy="921852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486" tIns="107486" rIns="107486" bIns="107486" numCol="1" spcCol="1778" anchor="ctr" anchorCtr="0">
            <a:noAutofit/>
          </a:bodyPr>
          <a:lstStyle/>
          <a:p>
            <a:pPr algn="ctr" defTabSz="871220">
              <a:lnSpc>
                <a:spcPct val="90000"/>
              </a:lnSpc>
              <a:spcAft>
                <a:spcPct val="35000"/>
              </a:spcAft>
            </a:pPr>
            <a:endParaRPr lang="pt-BR" sz="2000" dirty="0" smtClean="0"/>
          </a:p>
          <a:p>
            <a:pPr algn="ctr" defTabSz="871220">
              <a:lnSpc>
                <a:spcPct val="90000"/>
              </a:lnSpc>
              <a:spcAft>
                <a:spcPct val="35000"/>
              </a:spcAft>
            </a:pPr>
            <a:r>
              <a:rPr lang="pt-B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Passo a passo após receber o arquivo</a:t>
            </a:r>
          </a:p>
          <a:p>
            <a:pPr algn="ctr" defTabSz="871220">
              <a:lnSpc>
                <a:spcPct val="90000"/>
              </a:lnSpc>
              <a:spcAft>
                <a:spcPct val="35000"/>
              </a:spcAft>
            </a:pPr>
            <a:endParaRPr lang="pt-BR" sz="2000" dirty="0"/>
          </a:p>
        </p:txBody>
      </p:sp>
      <p:sp>
        <p:nvSpPr>
          <p:cNvPr id="81" name="Seta para baixo 80"/>
          <p:cNvSpPr/>
          <p:nvPr/>
        </p:nvSpPr>
        <p:spPr>
          <a:xfrm>
            <a:off x="3376464" y="5002223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101" name="Forma livre 100"/>
          <p:cNvSpPr/>
          <p:nvPr/>
        </p:nvSpPr>
        <p:spPr>
          <a:xfrm>
            <a:off x="251317" y="6514390"/>
            <a:ext cx="5997600" cy="282271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defTabSz="1280160">
              <a:buClrTx/>
              <a:buSzTx/>
              <a:buFont typeface="Wingdings" pitchFamily="2" charset="2"/>
              <a:buChar char="ü"/>
            </a:pPr>
            <a:r>
              <a:rPr lang="pt-BR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Conferir se o arquivo está formatado em papel Carta margens 4,5 </a:t>
            </a:r>
            <a:r>
              <a:rPr lang="pt-BR" sz="14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cm.</a:t>
            </a:r>
            <a:r>
              <a:rPr lang="pt-BR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Se não estiver</a:t>
            </a:r>
            <a:r>
              <a:rPr lang="pt-BR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informar ao autor, pois do contrário, a impressão sairá errada.</a:t>
            </a:r>
            <a:endParaRPr lang="pt-BR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280160" eaLnBrk="0" hangingPunct="0">
              <a:buClrTx/>
              <a:buSzTx/>
              <a:buFont typeface="Wingdings" pitchFamily="2" charset="2"/>
              <a:buChar char="ü"/>
            </a:pPr>
            <a:r>
              <a:rPr lang="pt-BR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Preencher a planilha: PLANILHA ÚNICA PARA FAZER DECLARAÇÕES 2017</a:t>
            </a:r>
            <a:endParaRPr lang="pt-BR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280160" eaLnBrk="0" hangingPunct="0">
              <a:buClrTx/>
              <a:buSzTx/>
              <a:buFont typeface="Wingdings" pitchFamily="2" charset="2"/>
              <a:buChar char="ü"/>
            </a:pPr>
            <a:r>
              <a:rPr lang="pt-BR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Enviar e-mail para o autor informando recebimento do arquivo. Ver texto em Textos padronizados para enviar para o(a)s </a:t>
            </a:r>
            <a:r>
              <a:rPr lang="pt-BR" sz="14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autore</a:t>
            </a:r>
            <a:r>
              <a:rPr lang="pt-BR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(a)s (Google Drive).</a:t>
            </a:r>
            <a:endParaRPr lang="pt-BR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280160" eaLnBrk="0" hangingPunct="0">
              <a:buClrTx/>
              <a:buSzTx/>
              <a:buFont typeface="Wingdings" pitchFamily="2" charset="2"/>
              <a:buChar char="ü"/>
            </a:pPr>
            <a:r>
              <a:rPr lang="pt-BR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Para emitir a declaração:</a:t>
            </a:r>
            <a:r>
              <a:rPr lang="pt-BR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consultar situação do usuário no </a:t>
            </a:r>
            <a:r>
              <a:rPr lang="pt-BR" sz="14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Pergamum</a:t>
            </a:r>
            <a:r>
              <a:rPr lang="pt-BR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 fazer afastamento da matrícula atual. Cobrar multa da matrícula atual e/ou anteriores.</a:t>
            </a:r>
          </a:p>
          <a:p>
            <a:pPr defTabSz="1280160" eaLnBrk="0" hangingPunct="0">
              <a:buClrTx/>
              <a:buSzTx/>
              <a:buFont typeface="Wingdings" pitchFamily="2" charset="2"/>
              <a:buChar char="ü"/>
            </a:pPr>
            <a:r>
              <a:rPr lang="pt-B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Imprimir declaração</a:t>
            </a:r>
            <a:r>
              <a:rPr lang="pt-BR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defTabSz="1280160" eaLnBrk="0" hangingPunct="0">
              <a:buClrTx/>
              <a:buSzTx/>
              <a:buFont typeface="Wingdings" pitchFamily="2" charset="2"/>
              <a:buChar char="ü"/>
            </a:pPr>
            <a:r>
              <a:rPr lang="pt-BR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Avisando o aluno:</a:t>
            </a:r>
            <a:r>
              <a:rPr lang="pt-BR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Ver texto em Textos padronizados para enviar para o(a)s </a:t>
            </a:r>
            <a:r>
              <a:rPr lang="pt-BR" sz="14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autore</a:t>
            </a:r>
            <a:r>
              <a:rPr lang="pt-BR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(a)s (Google Drive). </a:t>
            </a:r>
            <a:endParaRPr lang="pt-BR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280160" eaLnBrk="0" hangingPunct="0">
              <a:buClrTx/>
              <a:buSzTx/>
            </a:pPr>
            <a:endParaRPr lang="pt-BR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Seta para baixo 101"/>
          <p:cNvSpPr/>
          <p:nvPr/>
        </p:nvSpPr>
        <p:spPr>
          <a:xfrm>
            <a:off x="3376464" y="6211958"/>
            <a:ext cx="297917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103" name="Forma livre 102"/>
          <p:cNvSpPr/>
          <p:nvPr/>
        </p:nvSpPr>
        <p:spPr>
          <a:xfrm>
            <a:off x="6602423" y="6514390"/>
            <a:ext cx="5998283" cy="282271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673" tIns="109673" rIns="109673" bIns="109673" numCol="1" spcCol="1778" anchor="ctr" anchorCtr="0">
            <a:noAutofit/>
          </a:bodyPr>
          <a:lstStyle/>
          <a:p>
            <a:pPr defTabSz="1280160" eaLnBrk="0" hangingPunct="0">
              <a:buClrTx/>
              <a:buSzTx/>
              <a:buFont typeface="Wingdings" pitchFamily="2" charset="2"/>
              <a:buChar char="ü"/>
            </a:pPr>
            <a:endParaRPr lang="pt-BR" sz="1400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defTabSz="1280160" eaLnBrk="0" hangingPunct="0">
              <a:buClrTx/>
              <a:buSzTx/>
              <a:buFont typeface="Wingdings" pitchFamily="2" charset="2"/>
              <a:buChar char="ü"/>
            </a:pPr>
            <a:r>
              <a:rPr lang="pt-BR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Preencher a planilha: PLANILHA ÚNICA PARA FAZER DECLARAÇÕES 2017</a:t>
            </a:r>
            <a:endParaRPr lang="pt-BR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280160" eaLnBrk="0" hangingPunct="0">
              <a:buClrTx/>
              <a:buSzTx/>
              <a:buFont typeface="Wingdings" pitchFamily="2" charset="2"/>
              <a:buChar char="ü"/>
            </a:pPr>
            <a:r>
              <a:rPr lang="pt-BR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Enviar e-mail para o autor informando recebimento do arquivo. Ver texto em Textos padronizados para enviar para o(a)s </a:t>
            </a:r>
            <a:r>
              <a:rPr lang="pt-BR" sz="14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autore</a:t>
            </a:r>
            <a:r>
              <a:rPr lang="pt-BR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(a)s (Google Drive).</a:t>
            </a:r>
            <a:endParaRPr lang="pt-BR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280160" eaLnBrk="0" hangingPunct="0">
              <a:buClrTx/>
              <a:buSzTx/>
              <a:buFont typeface="Wingdings" pitchFamily="2" charset="2"/>
              <a:buChar char="ü"/>
            </a:pPr>
            <a:r>
              <a:rPr lang="pt-BR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Para emitir o nada consta:</a:t>
            </a:r>
            <a:r>
              <a:rPr lang="pt-BR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consultar situação do usuário no </a:t>
            </a:r>
            <a:r>
              <a:rPr lang="pt-BR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Pergamum</a:t>
            </a:r>
            <a:r>
              <a:rPr lang="pt-BR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e fazer afastamento da matrícula atual. Cobrar multa da matrícula atual e/ou anteriores. </a:t>
            </a:r>
          </a:p>
          <a:p>
            <a:pPr defTabSz="1280160" eaLnBrk="0" hangingPunct="0">
              <a:buClrTx/>
              <a:buSzTx/>
              <a:buFont typeface="Wingdings" pitchFamily="2" charset="2"/>
              <a:buChar char="ü"/>
            </a:pPr>
            <a:r>
              <a:rPr lang="pt-B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Não imprimir declaração</a:t>
            </a:r>
            <a:r>
              <a:rPr lang="pt-BR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Marcar na PLANILHA ÚNICA PARA FAZER DECLARAÇÕES 2017 campo Matrícula/Observações o número da matrícula e a informação: afastado ou multa.</a:t>
            </a:r>
          </a:p>
          <a:p>
            <a:pPr defTabSz="1280160" eaLnBrk="0" hangingPunct="0">
              <a:buClrTx/>
              <a:buSzTx/>
              <a:buFont typeface="Wingdings" pitchFamily="2" charset="2"/>
              <a:buChar char="ü"/>
            </a:pPr>
            <a:r>
              <a:rPr lang="pt-BR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Avisando o aluno: Ver texto em Textos padronizados para enviar para o(a)s </a:t>
            </a:r>
            <a:r>
              <a:rPr lang="pt-BR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autore</a:t>
            </a:r>
            <a:r>
              <a:rPr lang="pt-BR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(a)s </a:t>
            </a:r>
            <a:r>
              <a:rPr lang="pt-BR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(Google Drive).</a:t>
            </a:r>
            <a:endParaRPr lang="pt-BR" sz="1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1" name="Seta para baixo 170"/>
          <p:cNvSpPr/>
          <p:nvPr/>
        </p:nvSpPr>
        <p:spPr>
          <a:xfrm>
            <a:off x="9425136" y="5103034"/>
            <a:ext cx="297917" cy="320755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172" name="Seta para baixo 171"/>
          <p:cNvSpPr/>
          <p:nvPr/>
        </p:nvSpPr>
        <p:spPr>
          <a:xfrm>
            <a:off x="9425136" y="6312769"/>
            <a:ext cx="297917" cy="320755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pt-BR"/>
          </a:p>
        </p:txBody>
      </p:sp>
      <p:sp>
        <p:nvSpPr>
          <p:cNvPr id="20" name="Espaço Reservado para Número de Slide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87622C-E40B-45D1-8F63-B14859A651B7}" type="slidenum">
              <a:rPr lang="pt-BR" smtClean="0"/>
              <a:pPr>
                <a:defRPr/>
              </a:pPr>
              <a:t>68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185694" y="85692"/>
            <a:ext cx="12401592" cy="1791260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pPr algn="ctr"/>
            <a:r>
              <a:rPr lang="pt-BR" sz="54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Coordenadoria de Tecnologia da Informação (CTI)</a:t>
            </a:r>
          </a:p>
        </p:txBody>
      </p:sp>
      <p:sp>
        <p:nvSpPr>
          <p:cNvPr id="7" name="Retângulo 6"/>
          <p:cNvSpPr/>
          <p:nvPr/>
        </p:nvSpPr>
        <p:spPr>
          <a:xfrm>
            <a:off x="400008" y="1943080"/>
            <a:ext cx="11430080" cy="7571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Relação das atividades desenvolvidas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endParaRPr lang="pt-BR" dirty="0" smtClean="0">
              <a:solidFill>
                <a:schemeClr val="accent1">
                  <a:lumMod val="50000"/>
                </a:schemeClr>
              </a:solidFill>
              <a:latin typeface="Arial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efetua o reparo de computadores, servidores de rede, impressoras e demais periféricos e, se necessário, encaminhá-los ao Setor competente na UFLA;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instala microcomputadores, impressoras e demais periféricos nas dependências da Biblioteca Universitária;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instala e implantar softwares e/ou sistemas operacionais nos computadores da Biblioteca Universitária;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define políticas de utilização dos recursos da tecnologia da informação;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oferece suporte no que se refere ao uso dos Sistemas de Informação (SI);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elabora especificações técnicas para a aquisição de equipamentos de informática, em conformidade com a Diretoria de Gestão e Tecnologia de Informação (DGTI);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gerencia o estoque de peças para a manutenção dos equipamentos da Biblioteca Universitária.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instala, mantém e monitora os servidores e as redes de comunicação da Biblioteca Universitária;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administra os equipamentos dos servidores, zelando pela sua integridade e perfeito funcionamento;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define e executa rotinas de segurança da informação e política de grupos de usuários;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gerencia o acesso de usuários internos e externos aos sistemas, aplicativos e demais serviços relacionados à tecnologia da informação disponibilizados pela Biblioteca Universitária;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mantém a rede de comunicação da Biblioteca Universitária integrada à rede geral da UFLA;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define e implementar plano de contingência de informações e recursos tecnológicos, de forma a assegurar a continuidade do funcionamento dos sistemas de informação em situações imprevistas;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zela pelo sigilo, segurança lógica e física das informações disponíveis na rede de computadores da Biblioteca Universitária.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propõe o desenvolvimento, implantação e manutenção dos documentos nos sistemas de informação da Biblioteca Universitária;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zela pelo sigilo e segurança lógica dos sistemas desenvolvidos;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estrutura, implementa e mantém as bases de dados a serem utilizadas pelos sistemas de informação, garantindo sua consistência, integridade e racionalização;</a:t>
            </a:r>
            <a:endParaRPr lang="pt-BR" b="0" i="0" u="none" strike="noStrike" dirty="0">
              <a:solidFill>
                <a:schemeClr val="accent1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E2229F-F70C-4D77-A9C0-8578BEC8064B}" type="slidenum">
              <a:rPr lang="pt-BR" smtClean="0"/>
              <a:pPr>
                <a:defRPr/>
              </a:pPr>
              <a:t>69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5043478" y="228568"/>
            <a:ext cx="2625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Enviar memorandos</a:t>
            </a:r>
            <a:endParaRPr lang="pt-BR" sz="2000" b="1" dirty="0">
              <a:solidFill>
                <a:schemeClr val="tx1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3" name="Forma livre 2"/>
          <p:cNvSpPr/>
          <p:nvPr/>
        </p:nvSpPr>
        <p:spPr>
          <a:xfrm>
            <a:off x="653217" y="768152"/>
            <a:ext cx="2461435" cy="1120232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spcFirstLastPara="0" vert="horz" wrap="square" lIns="76776" tIns="76776" rIns="76776" bIns="76776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SIPAC</a:t>
            </a:r>
            <a:endParaRPr lang="pt-BR" sz="1900" dirty="0"/>
          </a:p>
        </p:txBody>
      </p:sp>
      <p:sp>
        <p:nvSpPr>
          <p:cNvPr id="5" name="Forma livre 4"/>
          <p:cNvSpPr/>
          <p:nvPr/>
        </p:nvSpPr>
        <p:spPr>
          <a:xfrm>
            <a:off x="594942" y="2502869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Comunicação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6" name="Seta para baixo 5"/>
          <p:cNvSpPr/>
          <p:nvPr/>
        </p:nvSpPr>
        <p:spPr>
          <a:xfrm>
            <a:off x="1624785" y="1991226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7" name="Seta para baixo 6"/>
          <p:cNvSpPr/>
          <p:nvPr/>
        </p:nvSpPr>
        <p:spPr>
          <a:xfrm>
            <a:off x="1624785" y="3722795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8" name="Forma livre 7"/>
          <p:cNvSpPr/>
          <p:nvPr/>
        </p:nvSpPr>
        <p:spPr>
          <a:xfrm>
            <a:off x="594942" y="4152528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Memorandos Eletrônicos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9" name="Seta para baixo 8"/>
          <p:cNvSpPr/>
          <p:nvPr/>
        </p:nvSpPr>
        <p:spPr>
          <a:xfrm>
            <a:off x="1643329" y="5343941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2" name="Seta para baixo 11"/>
          <p:cNvSpPr/>
          <p:nvPr/>
        </p:nvSpPr>
        <p:spPr>
          <a:xfrm>
            <a:off x="1643329" y="703941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41" name="Seta para baixo 40"/>
          <p:cNvSpPr/>
          <p:nvPr/>
        </p:nvSpPr>
        <p:spPr>
          <a:xfrm>
            <a:off x="5257792" y="194308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48" name="Forma livre 47"/>
          <p:cNvSpPr/>
          <p:nvPr/>
        </p:nvSpPr>
        <p:spPr>
          <a:xfrm>
            <a:off x="4186222" y="800072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Clicar em continuar</a:t>
            </a:r>
            <a:endParaRPr lang="pt-BR" sz="1900" dirty="0" smtClean="0">
              <a:solidFill>
                <a:schemeClr val="tx1"/>
              </a:solidFill>
            </a:endParaRPr>
          </a:p>
        </p:txBody>
      </p:sp>
      <p:sp>
        <p:nvSpPr>
          <p:cNvPr id="49" name="Seta para baixo 48"/>
          <p:cNvSpPr/>
          <p:nvPr/>
        </p:nvSpPr>
        <p:spPr>
          <a:xfrm>
            <a:off x="5186354" y="6194357"/>
            <a:ext cx="288034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52" name="Seta para baixo 51"/>
          <p:cNvSpPr/>
          <p:nvPr/>
        </p:nvSpPr>
        <p:spPr>
          <a:xfrm rot="16200000">
            <a:off x="6704760" y="6639780"/>
            <a:ext cx="297047" cy="476339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72" name="Seta para baixo 71"/>
          <p:cNvSpPr/>
          <p:nvPr/>
        </p:nvSpPr>
        <p:spPr>
          <a:xfrm>
            <a:off x="5257792" y="3514716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43" name="Forma livre 42"/>
          <p:cNvSpPr/>
          <p:nvPr/>
        </p:nvSpPr>
        <p:spPr>
          <a:xfrm>
            <a:off x="614322" y="7515244"/>
            <a:ext cx="2571768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Colocar o nome da </a:t>
            </a:r>
            <a:r>
              <a:rPr lang="pt-BR" sz="2000" smtClean="0">
                <a:solidFill>
                  <a:schemeClr val="tx1"/>
                </a:solidFill>
              </a:rPr>
              <a:t>Unidade Destinatária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44" name="Forma livre 43"/>
          <p:cNvSpPr/>
          <p:nvPr/>
        </p:nvSpPr>
        <p:spPr>
          <a:xfrm>
            <a:off x="614322" y="5800732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Cadastrar Memorando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46" name="Forma livre 45"/>
          <p:cNvSpPr/>
          <p:nvPr/>
        </p:nvSpPr>
        <p:spPr>
          <a:xfrm>
            <a:off x="4186222" y="2371708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Inserir o título do memorando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50" name="Forma livre 49"/>
          <p:cNvSpPr/>
          <p:nvPr/>
        </p:nvSpPr>
        <p:spPr>
          <a:xfrm>
            <a:off x="4043346" y="3943344"/>
            <a:ext cx="2928958" cy="2143140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2000" smtClean="0">
                <a:solidFill>
                  <a:schemeClr val="tx1"/>
                </a:solidFill>
              </a:rPr>
              <a:t>Assunto do Memorando (CONARQ): Se encontra na cartilha de instruções detalhadas para classificação de documentos</a:t>
            </a: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2000" smtClean="0">
                <a:solidFill>
                  <a:schemeClr val="tx1"/>
                </a:solidFill>
              </a:rPr>
              <a:t>(PROPLAG)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53" name="Forma livre 52"/>
          <p:cNvSpPr/>
          <p:nvPr/>
        </p:nvSpPr>
        <p:spPr>
          <a:xfrm>
            <a:off x="4043346" y="6552150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Redigir o documento com alinhamento justificado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55" name="Forma livre 54"/>
          <p:cNvSpPr/>
          <p:nvPr/>
        </p:nvSpPr>
        <p:spPr>
          <a:xfrm>
            <a:off x="4043346" y="8086748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Caso seja necessário anexar algum documento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56" name="Forma livre 55"/>
          <p:cNvSpPr/>
          <p:nvPr/>
        </p:nvSpPr>
        <p:spPr>
          <a:xfrm>
            <a:off x="7258056" y="3871906"/>
            <a:ext cx="2448272" cy="1857388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Assinatura do servidor: Nome do Diretor</a:t>
            </a:r>
            <a:endParaRPr lang="pt-BR" sz="1900" dirty="0">
              <a:solidFill>
                <a:schemeClr val="tx1"/>
              </a:solidFill>
            </a:endParaRP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Unidade: Biblioteca Universitária</a:t>
            </a:r>
          </a:p>
        </p:txBody>
      </p:sp>
      <p:sp>
        <p:nvSpPr>
          <p:cNvPr id="57" name="Seta para cima 56"/>
          <p:cNvSpPr/>
          <p:nvPr/>
        </p:nvSpPr>
        <p:spPr>
          <a:xfrm>
            <a:off x="8329626" y="5872170"/>
            <a:ext cx="357190" cy="35719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64" name="Conector de seta reta 63"/>
          <p:cNvCxnSpPr/>
          <p:nvPr/>
        </p:nvCxnSpPr>
        <p:spPr>
          <a:xfrm>
            <a:off x="6543676" y="8443938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Forma livre 65"/>
          <p:cNvSpPr/>
          <p:nvPr/>
        </p:nvSpPr>
        <p:spPr>
          <a:xfrm>
            <a:off x="7115180" y="7943872"/>
            <a:ext cx="3000396" cy="1143008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78338" tIns="78338" rIns="78338" bIns="78338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endParaRPr lang="pt-BR" sz="1700" smtClean="0">
              <a:solidFill>
                <a:schemeClr val="bg1"/>
              </a:solidFill>
            </a:endParaRP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. Selecionar Arquivo</a:t>
            </a: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. Anexar Arquivo</a:t>
            </a: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endParaRPr lang="pt-BR" sz="1700" dirty="0">
              <a:solidFill>
                <a:schemeClr val="bg1"/>
              </a:solidFill>
            </a:endParaRPr>
          </a:p>
        </p:txBody>
      </p:sp>
      <p:sp>
        <p:nvSpPr>
          <p:cNvPr id="67" name="Forma livre 66"/>
          <p:cNvSpPr/>
          <p:nvPr/>
        </p:nvSpPr>
        <p:spPr>
          <a:xfrm>
            <a:off x="7186618" y="6372236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Continuar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68" name="Seta para cima 67"/>
          <p:cNvSpPr/>
          <p:nvPr/>
        </p:nvSpPr>
        <p:spPr>
          <a:xfrm>
            <a:off x="8329626" y="1943080"/>
            <a:ext cx="357190" cy="35719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9" name="Forma livre 68"/>
          <p:cNvSpPr/>
          <p:nvPr/>
        </p:nvSpPr>
        <p:spPr>
          <a:xfrm>
            <a:off x="7258056" y="800072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Enviar Memorando</a:t>
            </a:r>
            <a:endParaRPr lang="pt-BR" sz="1900" dirty="0">
              <a:solidFill>
                <a:schemeClr val="tx1"/>
              </a:solidFill>
            </a:endParaRPr>
          </a:p>
        </p:txBody>
      </p:sp>
      <p:cxnSp>
        <p:nvCxnSpPr>
          <p:cNvPr id="71" name="Conector reto 70"/>
          <p:cNvCxnSpPr/>
          <p:nvPr/>
        </p:nvCxnSpPr>
        <p:spPr>
          <a:xfrm>
            <a:off x="3186090" y="8015310"/>
            <a:ext cx="50006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ector reto 74"/>
          <p:cNvCxnSpPr/>
          <p:nvPr/>
        </p:nvCxnSpPr>
        <p:spPr>
          <a:xfrm rot="5400000">
            <a:off x="364289" y="4679149"/>
            <a:ext cx="6629440" cy="14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ector de seta reta 77"/>
          <p:cNvCxnSpPr/>
          <p:nvPr/>
        </p:nvCxnSpPr>
        <p:spPr>
          <a:xfrm>
            <a:off x="3686156" y="1371576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de seta reta 83"/>
          <p:cNvCxnSpPr/>
          <p:nvPr/>
        </p:nvCxnSpPr>
        <p:spPr>
          <a:xfrm rot="5400000">
            <a:off x="5151429" y="7835921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Seta para cima 87"/>
          <p:cNvSpPr/>
          <p:nvPr/>
        </p:nvSpPr>
        <p:spPr>
          <a:xfrm>
            <a:off x="8329626" y="3443278"/>
            <a:ext cx="357190" cy="35719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0" name="Forma livre 89"/>
          <p:cNvSpPr/>
          <p:nvPr/>
        </p:nvSpPr>
        <p:spPr>
          <a:xfrm>
            <a:off x="7329494" y="2371708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Adicionar servidor</a:t>
            </a:r>
            <a:endParaRPr lang="pt-BR" sz="1900" dirty="0">
              <a:solidFill>
                <a:schemeClr val="tx1"/>
              </a:solidFill>
            </a:endParaRPr>
          </a:p>
        </p:txBody>
      </p:sp>
      <p:cxnSp>
        <p:nvCxnSpPr>
          <p:cNvPr id="36" name="Conector de seta reta 35"/>
          <p:cNvCxnSpPr/>
          <p:nvPr/>
        </p:nvCxnSpPr>
        <p:spPr>
          <a:xfrm rot="5400000" flipH="1" flipV="1">
            <a:off x="8258188" y="7729558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Espaço Reservado para Número de Slide 3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2D0437-A21A-4306-9264-AC64B4D8D2DA}" type="slidenum">
              <a:rPr lang="pt-BR" smtClean="0"/>
              <a:pPr>
                <a:defRPr/>
              </a:pPr>
              <a:t>7</a:t>
            </a:fld>
            <a:endParaRPr lang="pt-BR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185694" y="85692"/>
            <a:ext cx="12401592" cy="1791260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pPr algn="ctr"/>
            <a:r>
              <a:rPr lang="pt-BR" sz="54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Coordenadoria de Tecnologia da Informação (CTI)</a:t>
            </a:r>
          </a:p>
        </p:txBody>
      </p:sp>
      <p:sp>
        <p:nvSpPr>
          <p:cNvPr id="7" name="Retângulo 6"/>
          <p:cNvSpPr/>
          <p:nvPr/>
        </p:nvSpPr>
        <p:spPr>
          <a:xfrm>
            <a:off x="400008" y="1943080"/>
            <a:ext cx="11430080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Relação das atividades desenvolvidas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endParaRPr lang="pt-BR" dirty="0" smtClean="0">
              <a:solidFill>
                <a:schemeClr val="accent1">
                  <a:lumMod val="50000"/>
                </a:schemeClr>
              </a:solidFill>
              <a:latin typeface="Arial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cria e mantém atualizadas as soluções utilizadas pela Biblioteca Universitária, tais como o site corporativo, </a:t>
            </a:r>
            <a:r>
              <a:rPr lang="pt-BR" dirty="0" err="1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Pergamum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, </a:t>
            </a:r>
            <a:r>
              <a:rPr lang="pt-BR" dirty="0" err="1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Dspace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, sistema de geração automática de ficha catalográfica, sistema do serviço de referência virtual, programa de capacitação de novos usuários, emissão de GRU e aplicativos;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avalia a viabilidade técnica das propostas dos usuários para desenvolvimento de novos sistemas de informação e alterações dos existentes.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realiza análise de requisitos e coletar informações com servidores da BU para modelar e desenvolver os sistemas.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realiza atendimento presencial, via telefone e e-mail aos usuários.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gerencia, desenvolve e realiza manutenção e suporte no sistema automático de geração de ficha catalográfica, com dados de identificação da obra fornecidos pelo próprio autor, para dissertações e teses defendidas na UFLA; 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desenvolve e implanta sistemas informatizados dimensionando requisitos e funcionalidade do sistema, especificando sua arquitetura, escolhendo ferramentas de desenvolvimento, especificando programas, codificando aplicativos;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administra ambientes informatizados, prestar suporte técnico ao usuário e o treinamento, elaborar documentação técnica.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estabelece padrões, coordenar projetos e oferecer soluções para ambientes informatizados e pesquisar tecnologias em informática. 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assessora nas atividades de ensino, pesquisa e extensão.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detecta e resolve eventuais defeitos e problemas nos computadores do EPV; 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monitora o EPV de acordo com sua a norma de utilização; 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realiza atendimento via telefone, e-mail e chat aos usuários (Serviço de Referência Virtual).</a:t>
            </a:r>
            <a:endParaRPr lang="pt-BR" strike="sngStrike" dirty="0" smtClean="0">
              <a:solidFill>
                <a:schemeClr val="accent1">
                  <a:lumMod val="50000"/>
                </a:schemeClr>
              </a:solidFill>
              <a:latin typeface="Arial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endParaRPr lang="pt-BR" dirty="0" smtClean="0">
              <a:solidFill>
                <a:schemeClr val="accent1">
                  <a:lumMod val="50000"/>
                </a:schemeClr>
              </a:solidFill>
              <a:latin typeface="Arial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endParaRPr lang="pt-BR" b="0" i="0" u="none" strike="noStrike" dirty="0">
              <a:solidFill>
                <a:schemeClr val="accent1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E2229F-F70C-4D77-A9C0-8578BEC8064B}" type="slidenum">
              <a:rPr lang="pt-BR" smtClean="0"/>
              <a:pPr>
                <a:defRPr/>
              </a:pPr>
              <a:t>70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4765067" y="157130"/>
            <a:ext cx="30644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Requisição de Materiais</a:t>
            </a:r>
            <a:endParaRPr lang="pt-BR" sz="2000" b="1" dirty="0">
              <a:solidFill>
                <a:schemeClr val="tx1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3" name="Forma livre 2"/>
          <p:cNvSpPr/>
          <p:nvPr/>
        </p:nvSpPr>
        <p:spPr>
          <a:xfrm>
            <a:off x="1828768" y="768152"/>
            <a:ext cx="2286016" cy="746300"/>
          </a:xfrm>
          <a:custGeom>
            <a:avLst/>
            <a:gdLst>
              <a:gd name="connsiteX0" fmla="*/ 0 w 1758168"/>
              <a:gd name="connsiteY0" fmla="*/ 80017 h 800166"/>
              <a:gd name="connsiteX1" fmla="*/ 80017 w 1758168"/>
              <a:gd name="connsiteY1" fmla="*/ 0 h 800166"/>
              <a:gd name="connsiteX2" fmla="*/ 1678151 w 1758168"/>
              <a:gd name="connsiteY2" fmla="*/ 0 h 800166"/>
              <a:gd name="connsiteX3" fmla="*/ 1758168 w 1758168"/>
              <a:gd name="connsiteY3" fmla="*/ 80017 h 800166"/>
              <a:gd name="connsiteX4" fmla="*/ 1758168 w 1758168"/>
              <a:gd name="connsiteY4" fmla="*/ 720149 h 800166"/>
              <a:gd name="connsiteX5" fmla="*/ 1678151 w 1758168"/>
              <a:gd name="connsiteY5" fmla="*/ 800166 h 800166"/>
              <a:gd name="connsiteX6" fmla="*/ 80017 w 1758168"/>
              <a:gd name="connsiteY6" fmla="*/ 800166 h 800166"/>
              <a:gd name="connsiteX7" fmla="*/ 0 w 1758168"/>
              <a:gd name="connsiteY7" fmla="*/ 720149 h 800166"/>
              <a:gd name="connsiteX8" fmla="*/ 0 w 1758168"/>
              <a:gd name="connsiteY8" fmla="*/ 80017 h 80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168" h="800166">
                <a:moveTo>
                  <a:pt x="0" y="80017"/>
                </a:moveTo>
                <a:cubicBezTo>
                  <a:pt x="0" y="35825"/>
                  <a:pt x="35825" y="0"/>
                  <a:pt x="80017" y="0"/>
                </a:cubicBezTo>
                <a:lnTo>
                  <a:pt x="1678151" y="0"/>
                </a:lnTo>
                <a:cubicBezTo>
                  <a:pt x="1722343" y="0"/>
                  <a:pt x="1758168" y="35825"/>
                  <a:pt x="1758168" y="80017"/>
                </a:cubicBezTo>
                <a:lnTo>
                  <a:pt x="1758168" y="720149"/>
                </a:lnTo>
                <a:cubicBezTo>
                  <a:pt x="1758168" y="764341"/>
                  <a:pt x="1722343" y="800166"/>
                  <a:pt x="1678151" y="800166"/>
                </a:cubicBezTo>
                <a:lnTo>
                  <a:pt x="80017" y="800166"/>
                </a:lnTo>
                <a:cubicBezTo>
                  <a:pt x="35825" y="800166"/>
                  <a:pt x="0" y="764341"/>
                  <a:pt x="0" y="720149"/>
                </a:cubicBezTo>
                <a:lnTo>
                  <a:pt x="0" y="80017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spcFirstLastPara="0" vert="horz" wrap="square" lIns="76776" tIns="76776" rIns="76776" bIns="76776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SIPAC</a:t>
            </a:r>
            <a:endParaRPr lang="pt-BR" sz="1900" dirty="0"/>
          </a:p>
        </p:txBody>
      </p:sp>
      <p:sp>
        <p:nvSpPr>
          <p:cNvPr id="5" name="Forma livre 4"/>
          <p:cNvSpPr/>
          <p:nvPr/>
        </p:nvSpPr>
        <p:spPr>
          <a:xfrm>
            <a:off x="1971644" y="2014518"/>
            <a:ext cx="2071702" cy="583219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Requisições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6" name="Seta para baixo 5"/>
          <p:cNvSpPr/>
          <p:nvPr/>
        </p:nvSpPr>
        <p:spPr>
          <a:xfrm>
            <a:off x="2816734" y="158589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7" name="Seta para baixo 6"/>
          <p:cNvSpPr/>
          <p:nvPr/>
        </p:nvSpPr>
        <p:spPr>
          <a:xfrm>
            <a:off x="2816734" y="265746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8" name="Forma livre 7"/>
          <p:cNvSpPr/>
          <p:nvPr/>
        </p:nvSpPr>
        <p:spPr>
          <a:xfrm>
            <a:off x="1900206" y="3086088"/>
            <a:ext cx="2233958" cy="57663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Material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9" name="Seta para baixo 8"/>
          <p:cNvSpPr/>
          <p:nvPr/>
        </p:nvSpPr>
        <p:spPr>
          <a:xfrm>
            <a:off x="2828900" y="372903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12" name="Seta para baixo 11"/>
          <p:cNvSpPr/>
          <p:nvPr/>
        </p:nvSpPr>
        <p:spPr>
          <a:xfrm>
            <a:off x="2828900" y="480060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41" name="Seta para baixo 40"/>
          <p:cNvSpPr/>
          <p:nvPr/>
        </p:nvSpPr>
        <p:spPr>
          <a:xfrm>
            <a:off x="2828900" y="801531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48" name="Forma livre 47"/>
          <p:cNvSpPr/>
          <p:nvPr/>
        </p:nvSpPr>
        <p:spPr>
          <a:xfrm>
            <a:off x="1614454" y="8409538"/>
            <a:ext cx="2643206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Digitar: 3046 – Material Bibliográfico não Imobilizável</a:t>
            </a:r>
            <a:endParaRPr lang="pt-BR" sz="1900" dirty="0" smtClean="0">
              <a:solidFill>
                <a:schemeClr val="tx1"/>
              </a:solidFill>
            </a:endParaRPr>
          </a:p>
        </p:txBody>
      </p:sp>
      <p:sp>
        <p:nvSpPr>
          <p:cNvPr id="49" name="Seta para baixo 48"/>
          <p:cNvSpPr/>
          <p:nvPr/>
        </p:nvSpPr>
        <p:spPr>
          <a:xfrm>
            <a:off x="6398518" y="1585890"/>
            <a:ext cx="288034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72" name="Seta para baixo 71"/>
          <p:cNvSpPr/>
          <p:nvPr/>
        </p:nvSpPr>
        <p:spPr>
          <a:xfrm>
            <a:off x="2828900" y="6443674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43" name="Forma livre 42"/>
          <p:cNvSpPr/>
          <p:nvPr/>
        </p:nvSpPr>
        <p:spPr>
          <a:xfrm>
            <a:off x="1685892" y="5300666"/>
            <a:ext cx="2571768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Solicitar pedido de compra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44" name="Forma livre 43"/>
          <p:cNvSpPr/>
          <p:nvPr/>
        </p:nvSpPr>
        <p:spPr>
          <a:xfrm>
            <a:off x="1952264" y="4157658"/>
            <a:ext cx="2091082" cy="57150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Compra</a:t>
            </a:r>
            <a:endParaRPr lang="pt-BR" sz="1900" dirty="0">
              <a:solidFill>
                <a:schemeClr val="tx1"/>
              </a:solidFill>
            </a:endParaRPr>
          </a:p>
        </p:txBody>
      </p:sp>
      <p:sp>
        <p:nvSpPr>
          <p:cNvPr id="46" name="Forma livre 45"/>
          <p:cNvSpPr/>
          <p:nvPr/>
        </p:nvSpPr>
        <p:spPr>
          <a:xfrm>
            <a:off x="1757330" y="6872302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Selecionar </a:t>
            </a: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b="1" smtClean="0">
                <a:solidFill>
                  <a:schemeClr val="tx1"/>
                </a:solidFill>
              </a:rPr>
              <a:t>“Grupo de Material”</a:t>
            </a:r>
            <a:endParaRPr lang="pt-BR" sz="1900" b="1" dirty="0">
              <a:solidFill>
                <a:schemeClr val="tx1"/>
              </a:solidFill>
            </a:endParaRPr>
          </a:p>
        </p:txBody>
      </p:sp>
      <p:sp>
        <p:nvSpPr>
          <p:cNvPr id="55" name="Forma livre 54"/>
          <p:cNvSpPr/>
          <p:nvPr/>
        </p:nvSpPr>
        <p:spPr>
          <a:xfrm>
            <a:off x="9044006" y="2443146"/>
            <a:ext cx="2448272" cy="10345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Caso o periódico não conste na lista</a:t>
            </a:r>
            <a:endParaRPr lang="pt-BR" sz="1900" dirty="0">
              <a:solidFill>
                <a:schemeClr val="tx1"/>
              </a:solidFill>
            </a:endParaRPr>
          </a:p>
        </p:txBody>
      </p:sp>
      <p:cxnSp>
        <p:nvCxnSpPr>
          <p:cNvPr id="64" name="Conector de seta reta 63"/>
          <p:cNvCxnSpPr/>
          <p:nvPr/>
        </p:nvCxnSpPr>
        <p:spPr>
          <a:xfrm>
            <a:off x="8472502" y="2943212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Forma livre 65"/>
          <p:cNvSpPr/>
          <p:nvPr/>
        </p:nvSpPr>
        <p:spPr>
          <a:xfrm>
            <a:off x="8972568" y="4086220"/>
            <a:ext cx="2857520" cy="1143008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78338" tIns="78338" rIns="78338" bIns="78338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endParaRPr lang="pt-BR" sz="1700" smtClean="0">
              <a:solidFill>
                <a:schemeClr val="bg1"/>
              </a:solidFill>
            </a:endParaRP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Solicitar Cadastro de Material</a:t>
            </a: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endParaRPr lang="pt-BR" sz="1700" dirty="0">
              <a:solidFill>
                <a:schemeClr val="bg1"/>
              </a:solidFill>
            </a:endParaRPr>
          </a:p>
        </p:txBody>
      </p:sp>
      <p:sp>
        <p:nvSpPr>
          <p:cNvPr id="69" name="Forma livre 68"/>
          <p:cNvSpPr/>
          <p:nvPr/>
        </p:nvSpPr>
        <p:spPr>
          <a:xfrm>
            <a:off x="5543544" y="800072"/>
            <a:ext cx="1948206" cy="714380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Buscar</a:t>
            </a:r>
            <a:endParaRPr lang="pt-BR" sz="1900" dirty="0">
              <a:solidFill>
                <a:schemeClr val="tx1"/>
              </a:solidFill>
            </a:endParaRPr>
          </a:p>
        </p:txBody>
      </p:sp>
      <p:cxnSp>
        <p:nvCxnSpPr>
          <p:cNvPr id="71" name="Conector reto 70"/>
          <p:cNvCxnSpPr/>
          <p:nvPr/>
        </p:nvCxnSpPr>
        <p:spPr>
          <a:xfrm>
            <a:off x="4343392" y="9015442"/>
            <a:ext cx="50006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ector reto 74"/>
          <p:cNvCxnSpPr/>
          <p:nvPr/>
        </p:nvCxnSpPr>
        <p:spPr>
          <a:xfrm rot="5400000">
            <a:off x="942940" y="5114924"/>
            <a:ext cx="777244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ector de seta reta 77"/>
          <p:cNvCxnSpPr/>
          <p:nvPr/>
        </p:nvCxnSpPr>
        <p:spPr>
          <a:xfrm>
            <a:off x="4829164" y="1228700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de seta reta 83"/>
          <p:cNvCxnSpPr/>
          <p:nvPr/>
        </p:nvCxnSpPr>
        <p:spPr>
          <a:xfrm rot="5400000">
            <a:off x="10009213" y="3692517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Forma livre 89"/>
          <p:cNvSpPr/>
          <p:nvPr/>
        </p:nvSpPr>
        <p:spPr>
          <a:xfrm>
            <a:off x="5329230" y="2085956"/>
            <a:ext cx="3071834" cy="1928826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3731" tIns="93731" rIns="93731" bIns="93731" numCol="1" spcCol="1520" anchor="t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>
                <a:solidFill>
                  <a:schemeClr val="tx1"/>
                </a:solidFill>
              </a:rPr>
              <a:t>Clicar no ícone localizado à direita do periódico a ser demandado para compra</a:t>
            </a:r>
            <a:endParaRPr lang="pt-BR" sz="1900" dirty="0">
              <a:solidFill>
                <a:schemeClr val="tx1"/>
              </a:solidFill>
            </a:endParaRPr>
          </a:p>
        </p:txBody>
      </p:sp>
      <p:pic>
        <p:nvPicPr>
          <p:cNvPr id="33794" name="Picture 2" descr="Requisitar Novo Registro de Preços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2238" y="3157526"/>
            <a:ext cx="785818" cy="785818"/>
          </a:xfrm>
          <a:prstGeom prst="rect">
            <a:avLst/>
          </a:prstGeom>
          <a:noFill/>
        </p:spPr>
      </p:pic>
      <p:sp>
        <p:nvSpPr>
          <p:cNvPr id="28" name="Espaço Reservado para Número de Slide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2D0437-A21A-4306-9264-AC64B4D8D2DA}" type="slidenum">
              <a:rPr lang="pt-BR" smtClean="0"/>
              <a:pPr>
                <a:defRPr/>
              </a:pPr>
              <a:t>8</a:t>
            </a:fld>
            <a:endParaRPr lang="pt-B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6"/>
          <p:cNvGrpSpPr/>
          <p:nvPr/>
        </p:nvGrpSpPr>
        <p:grpSpPr>
          <a:xfrm>
            <a:off x="2614586" y="1085824"/>
            <a:ext cx="3042525" cy="3357585"/>
            <a:chOff x="307798" y="349363"/>
            <a:chExt cx="2173233" cy="2398276"/>
          </a:xfrm>
        </p:grpSpPr>
        <p:sp>
          <p:nvSpPr>
            <p:cNvPr id="8" name="Forma livre 7"/>
            <p:cNvSpPr/>
            <p:nvPr/>
          </p:nvSpPr>
          <p:spPr>
            <a:xfrm>
              <a:off x="307798" y="349363"/>
              <a:ext cx="2173233" cy="526707"/>
            </a:xfrm>
            <a:custGeom>
              <a:avLst/>
              <a:gdLst>
                <a:gd name="connsiteX0" fmla="*/ 0 w 3564238"/>
                <a:gd name="connsiteY0" fmla="*/ 68742 h 687424"/>
                <a:gd name="connsiteX1" fmla="*/ 68742 w 3564238"/>
                <a:gd name="connsiteY1" fmla="*/ 0 h 687424"/>
                <a:gd name="connsiteX2" fmla="*/ 3495496 w 3564238"/>
                <a:gd name="connsiteY2" fmla="*/ 0 h 687424"/>
                <a:gd name="connsiteX3" fmla="*/ 3564238 w 3564238"/>
                <a:gd name="connsiteY3" fmla="*/ 68742 h 687424"/>
                <a:gd name="connsiteX4" fmla="*/ 3564238 w 3564238"/>
                <a:gd name="connsiteY4" fmla="*/ 618682 h 687424"/>
                <a:gd name="connsiteX5" fmla="*/ 3495496 w 3564238"/>
                <a:gd name="connsiteY5" fmla="*/ 687424 h 687424"/>
                <a:gd name="connsiteX6" fmla="*/ 68742 w 3564238"/>
                <a:gd name="connsiteY6" fmla="*/ 687424 h 687424"/>
                <a:gd name="connsiteX7" fmla="*/ 0 w 3564238"/>
                <a:gd name="connsiteY7" fmla="*/ 618682 h 687424"/>
                <a:gd name="connsiteX8" fmla="*/ 0 w 3564238"/>
                <a:gd name="connsiteY8" fmla="*/ 68742 h 68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64238" h="687424">
                  <a:moveTo>
                    <a:pt x="0" y="68742"/>
                  </a:moveTo>
                  <a:cubicBezTo>
                    <a:pt x="0" y="30777"/>
                    <a:pt x="30777" y="0"/>
                    <a:pt x="68742" y="0"/>
                  </a:cubicBezTo>
                  <a:lnTo>
                    <a:pt x="3495496" y="0"/>
                  </a:lnTo>
                  <a:cubicBezTo>
                    <a:pt x="3533461" y="0"/>
                    <a:pt x="3564238" y="30777"/>
                    <a:pt x="3564238" y="68742"/>
                  </a:cubicBezTo>
                  <a:lnTo>
                    <a:pt x="3564238" y="618682"/>
                  </a:lnTo>
                  <a:cubicBezTo>
                    <a:pt x="3564238" y="656647"/>
                    <a:pt x="3533461" y="687424"/>
                    <a:pt x="3495496" y="687424"/>
                  </a:cubicBezTo>
                  <a:lnTo>
                    <a:pt x="68742" y="687424"/>
                  </a:lnTo>
                  <a:cubicBezTo>
                    <a:pt x="30777" y="687424"/>
                    <a:pt x="0" y="656647"/>
                    <a:pt x="0" y="618682"/>
                  </a:cubicBezTo>
                  <a:lnTo>
                    <a:pt x="0" y="68742"/>
                  </a:lnTo>
                  <a:close/>
                </a:path>
              </a:pathLst>
            </a:cu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73474" tIns="73474" rIns="73474" bIns="73474" numCol="1" spcCol="1270" anchor="ctr" anchorCtr="0">
              <a:noAutofit/>
            </a:bodyPr>
            <a:lstStyle/>
            <a:p>
              <a:pPr algn="ctr" defTabSz="744582">
                <a:lnSpc>
                  <a:spcPct val="90000"/>
                </a:lnSpc>
                <a:spcAft>
                  <a:spcPct val="35000"/>
                </a:spcAft>
              </a:pPr>
              <a:r>
                <a:rPr lang="pt-BR" sz="1900" smtClean="0"/>
                <a:t>SIPAC</a:t>
              </a:r>
              <a:endParaRPr lang="pt-BR" sz="1900" dirty="0"/>
            </a:p>
          </p:txBody>
        </p:sp>
        <p:sp>
          <p:nvSpPr>
            <p:cNvPr id="10" name="Forma livre 9"/>
            <p:cNvSpPr/>
            <p:nvPr/>
          </p:nvSpPr>
          <p:spPr>
            <a:xfrm>
              <a:off x="307798" y="1267852"/>
              <a:ext cx="2062021" cy="408217"/>
            </a:xfrm>
            <a:custGeom>
              <a:avLst/>
              <a:gdLst>
                <a:gd name="connsiteX0" fmla="*/ 0 w 1758168"/>
                <a:gd name="connsiteY0" fmla="*/ 80017 h 800166"/>
                <a:gd name="connsiteX1" fmla="*/ 80017 w 1758168"/>
                <a:gd name="connsiteY1" fmla="*/ 0 h 800166"/>
                <a:gd name="connsiteX2" fmla="*/ 1678151 w 1758168"/>
                <a:gd name="connsiteY2" fmla="*/ 0 h 800166"/>
                <a:gd name="connsiteX3" fmla="*/ 1758168 w 1758168"/>
                <a:gd name="connsiteY3" fmla="*/ 80017 h 800166"/>
                <a:gd name="connsiteX4" fmla="*/ 1758168 w 1758168"/>
                <a:gd name="connsiteY4" fmla="*/ 720149 h 800166"/>
                <a:gd name="connsiteX5" fmla="*/ 1678151 w 1758168"/>
                <a:gd name="connsiteY5" fmla="*/ 800166 h 800166"/>
                <a:gd name="connsiteX6" fmla="*/ 80017 w 1758168"/>
                <a:gd name="connsiteY6" fmla="*/ 800166 h 800166"/>
                <a:gd name="connsiteX7" fmla="*/ 0 w 1758168"/>
                <a:gd name="connsiteY7" fmla="*/ 720149 h 800166"/>
                <a:gd name="connsiteX8" fmla="*/ 0 w 1758168"/>
                <a:gd name="connsiteY8" fmla="*/ 80017 h 800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58168" h="800166">
                  <a:moveTo>
                    <a:pt x="0" y="80017"/>
                  </a:moveTo>
                  <a:cubicBezTo>
                    <a:pt x="0" y="35825"/>
                    <a:pt x="35825" y="0"/>
                    <a:pt x="80017" y="0"/>
                  </a:cubicBezTo>
                  <a:lnTo>
                    <a:pt x="1678151" y="0"/>
                  </a:lnTo>
                  <a:cubicBezTo>
                    <a:pt x="1722343" y="0"/>
                    <a:pt x="1758168" y="35825"/>
                    <a:pt x="1758168" y="80017"/>
                  </a:cubicBezTo>
                  <a:lnTo>
                    <a:pt x="1758168" y="720149"/>
                  </a:lnTo>
                  <a:cubicBezTo>
                    <a:pt x="1758168" y="764341"/>
                    <a:pt x="1722343" y="800166"/>
                    <a:pt x="1678151" y="800166"/>
                  </a:cubicBezTo>
                  <a:lnTo>
                    <a:pt x="80017" y="800166"/>
                  </a:lnTo>
                  <a:cubicBezTo>
                    <a:pt x="35825" y="800166"/>
                    <a:pt x="0" y="764341"/>
                    <a:pt x="0" y="720149"/>
                  </a:cubicBezTo>
                  <a:lnTo>
                    <a:pt x="0" y="80017"/>
                  </a:lnTo>
                  <a:close/>
                </a:path>
              </a:pathLst>
            </a:cu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76776" tIns="76776" rIns="76776" bIns="76776" numCol="1" spcCol="1270" anchor="ctr" anchorCtr="0">
              <a:noAutofit/>
            </a:bodyPr>
            <a:lstStyle/>
            <a:p>
              <a:pPr algn="ctr" defTabSz="744582">
                <a:lnSpc>
                  <a:spcPct val="90000"/>
                </a:lnSpc>
                <a:spcAft>
                  <a:spcPct val="35000"/>
                </a:spcAft>
              </a:pPr>
              <a:r>
                <a:rPr lang="pt-BR" sz="1900" smtClean="0"/>
                <a:t>Requisições</a:t>
              </a:r>
              <a:endParaRPr lang="pt-BR" sz="1900" dirty="0"/>
            </a:p>
          </p:txBody>
        </p:sp>
        <p:sp>
          <p:nvSpPr>
            <p:cNvPr id="16" name="Forma livre 15"/>
            <p:cNvSpPr/>
            <p:nvPr/>
          </p:nvSpPr>
          <p:spPr>
            <a:xfrm>
              <a:off x="307798" y="2033259"/>
              <a:ext cx="2143140" cy="714380"/>
            </a:xfrm>
            <a:custGeom>
              <a:avLst/>
              <a:gdLst>
                <a:gd name="connsiteX0" fmla="*/ 0 w 1720316"/>
                <a:gd name="connsiteY0" fmla="*/ 85351 h 853507"/>
                <a:gd name="connsiteX1" fmla="*/ 85351 w 1720316"/>
                <a:gd name="connsiteY1" fmla="*/ 0 h 853507"/>
                <a:gd name="connsiteX2" fmla="*/ 1634965 w 1720316"/>
                <a:gd name="connsiteY2" fmla="*/ 0 h 853507"/>
                <a:gd name="connsiteX3" fmla="*/ 1720316 w 1720316"/>
                <a:gd name="connsiteY3" fmla="*/ 85351 h 853507"/>
                <a:gd name="connsiteX4" fmla="*/ 1720316 w 1720316"/>
                <a:gd name="connsiteY4" fmla="*/ 768156 h 853507"/>
                <a:gd name="connsiteX5" fmla="*/ 1634965 w 1720316"/>
                <a:gd name="connsiteY5" fmla="*/ 853507 h 853507"/>
                <a:gd name="connsiteX6" fmla="*/ 85351 w 1720316"/>
                <a:gd name="connsiteY6" fmla="*/ 853507 h 853507"/>
                <a:gd name="connsiteX7" fmla="*/ 0 w 1720316"/>
                <a:gd name="connsiteY7" fmla="*/ 768156 h 853507"/>
                <a:gd name="connsiteX8" fmla="*/ 0 w 1720316"/>
                <a:gd name="connsiteY8" fmla="*/ 85351 h 853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0316" h="853507">
                  <a:moveTo>
                    <a:pt x="0" y="85351"/>
                  </a:moveTo>
                  <a:cubicBezTo>
                    <a:pt x="0" y="38213"/>
                    <a:pt x="38213" y="0"/>
                    <a:pt x="85351" y="0"/>
                  </a:cubicBezTo>
                  <a:lnTo>
                    <a:pt x="1634965" y="0"/>
                  </a:lnTo>
                  <a:cubicBezTo>
                    <a:pt x="1682103" y="0"/>
                    <a:pt x="1720316" y="38213"/>
                    <a:pt x="1720316" y="85351"/>
                  </a:cubicBezTo>
                  <a:lnTo>
                    <a:pt x="1720316" y="768156"/>
                  </a:lnTo>
                  <a:cubicBezTo>
                    <a:pt x="1720316" y="815294"/>
                    <a:pt x="1682103" y="853507"/>
                    <a:pt x="1634965" y="853507"/>
                  </a:cubicBezTo>
                  <a:lnTo>
                    <a:pt x="85351" y="853507"/>
                  </a:lnTo>
                  <a:cubicBezTo>
                    <a:pt x="38213" y="853507"/>
                    <a:pt x="0" y="815294"/>
                    <a:pt x="0" y="768156"/>
                  </a:cubicBezTo>
                  <a:lnTo>
                    <a:pt x="0" y="85351"/>
                  </a:lnTo>
                  <a:close/>
                </a:path>
              </a:pathLst>
            </a:cu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78338" tIns="78338" rIns="78338" bIns="78338" numCol="1" spcCol="1270" anchor="ctr" anchorCtr="0">
              <a:noAutofit/>
            </a:bodyPr>
            <a:lstStyle/>
            <a:p>
              <a:pPr algn="ctr" defTabSz="744582">
                <a:lnSpc>
                  <a:spcPct val="90000"/>
                </a:lnSpc>
                <a:spcAft>
                  <a:spcPct val="35000"/>
                </a:spcAft>
              </a:pPr>
              <a:r>
                <a:rPr lang="pt-BR" sz="1900" smtClean="0"/>
                <a:t>Serviços Pessoa Física / Pessoa Jurídica</a:t>
              </a:r>
              <a:endParaRPr lang="pt-BR" sz="1900" dirty="0"/>
            </a:p>
          </p:txBody>
        </p:sp>
      </p:grpSp>
      <p:sp>
        <p:nvSpPr>
          <p:cNvPr id="27" name="Forma livre 26"/>
          <p:cNvSpPr/>
          <p:nvPr/>
        </p:nvSpPr>
        <p:spPr>
          <a:xfrm>
            <a:off x="2900338" y="6157922"/>
            <a:ext cx="2643206" cy="785818"/>
          </a:xfrm>
          <a:custGeom>
            <a:avLst/>
            <a:gdLst>
              <a:gd name="connsiteX0" fmla="*/ 0 w 2003225"/>
              <a:gd name="connsiteY0" fmla="*/ 87456 h 874562"/>
              <a:gd name="connsiteX1" fmla="*/ 87456 w 2003225"/>
              <a:gd name="connsiteY1" fmla="*/ 0 h 874562"/>
              <a:gd name="connsiteX2" fmla="*/ 1915769 w 2003225"/>
              <a:gd name="connsiteY2" fmla="*/ 0 h 874562"/>
              <a:gd name="connsiteX3" fmla="*/ 2003225 w 2003225"/>
              <a:gd name="connsiteY3" fmla="*/ 87456 h 874562"/>
              <a:gd name="connsiteX4" fmla="*/ 2003225 w 2003225"/>
              <a:gd name="connsiteY4" fmla="*/ 787106 h 874562"/>
              <a:gd name="connsiteX5" fmla="*/ 1915769 w 2003225"/>
              <a:gd name="connsiteY5" fmla="*/ 874562 h 874562"/>
              <a:gd name="connsiteX6" fmla="*/ 87456 w 2003225"/>
              <a:gd name="connsiteY6" fmla="*/ 874562 h 874562"/>
              <a:gd name="connsiteX7" fmla="*/ 0 w 2003225"/>
              <a:gd name="connsiteY7" fmla="*/ 787106 h 874562"/>
              <a:gd name="connsiteX8" fmla="*/ 0 w 2003225"/>
              <a:gd name="connsiteY8" fmla="*/ 87456 h 874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03225" h="874562">
                <a:moveTo>
                  <a:pt x="0" y="87456"/>
                </a:moveTo>
                <a:cubicBezTo>
                  <a:pt x="0" y="39155"/>
                  <a:pt x="39155" y="0"/>
                  <a:pt x="87456" y="0"/>
                </a:cubicBezTo>
                <a:lnTo>
                  <a:pt x="1915769" y="0"/>
                </a:lnTo>
                <a:cubicBezTo>
                  <a:pt x="1964070" y="0"/>
                  <a:pt x="2003225" y="39155"/>
                  <a:pt x="2003225" y="87456"/>
                </a:cubicBezTo>
                <a:lnTo>
                  <a:pt x="2003225" y="787106"/>
                </a:lnTo>
                <a:cubicBezTo>
                  <a:pt x="2003225" y="835407"/>
                  <a:pt x="1964070" y="874562"/>
                  <a:pt x="1915769" y="874562"/>
                </a:cubicBezTo>
                <a:lnTo>
                  <a:pt x="87456" y="874562"/>
                </a:lnTo>
                <a:cubicBezTo>
                  <a:pt x="39155" y="874562"/>
                  <a:pt x="0" y="835407"/>
                  <a:pt x="0" y="787106"/>
                </a:cubicBezTo>
                <a:lnTo>
                  <a:pt x="0" y="87456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4470" tIns="94470" rIns="94470" bIns="94470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Descrever o serviço a ser requisitado</a:t>
            </a:r>
            <a:endParaRPr lang="pt-BR" sz="1900" dirty="0" smtClean="0"/>
          </a:p>
        </p:txBody>
      </p:sp>
      <p:sp>
        <p:nvSpPr>
          <p:cNvPr id="66" name="Forma livre 65"/>
          <p:cNvSpPr/>
          <p:nvPr/>
        </p:nvSpPr>
        <p:spPr>
          <a:xfrm>
            <a:off x="2828901" y="7458024"/>
            <a:ext cx="2786081" cy="628724"/>
          </a:xfrm>
          <a:custGeom>
            <a:avLst/>
            <a:gdLst>
              <a:gd name="connsiteX0" fmla="*/ 0 w 2003225"/>
              <a:gd name="connsiteY0" fmla="*/ 87456 h 874562"/>
              <a:gd name="connsiteX1" fmla="*/ 87456 w 2003225"/>
              <a:gd name="connsiteY1" fmla="*/ 0 h 874562"/>
              <a:gd name="connsiteX2" fmla="*/ 1915769 w 2003225"/>
              <a:gd name="connsiteY2" fmla="*/ 0 h 874562"/>
              <a:gd name="connsiteX3" fmla="*/ 2003225 w 2003225"/>
              <a:gd name="connsiteY3" fmla="*/ 87456 h 874562"/>
              <a:gd name="connsiteX4" fmla="*/ 2003225 w 2003225"/>
              <a:gd name="connsiteY4" fmla="*/ 787106 h 874562"/>
              <a:gd name="connsiteX5" fmla="*/ 1915769 w 2003225"/>
              <a:gd name="connsiteY5" fmla="*/ 874562 h 874562"/>
              <a:gd name="connsiteX6" fmla="*/ 87456 w 2003225"/>
              <a:gd name="connsiteY6" fmla="*/ 874562 h 874562"/>
              <a:gd name="connsiteX7" fmla="*/ 0 w 2003225"/>
              <a:gd name="connsiteY7" fmla="*/ 787106 h 874562"/>
              <a:gd name="connsiteX8" fmla="*/ 0 w 2003225"/>
              <a:gd name="connsiteY8" fmla="*/ 87456 h 874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03225" h="874562">
                <a:moveTo>
                  <a:pt x="0" y="87456"/>
                </a:moveTo>
                <a:cubicBezTo>
                  <a:pt x="0" y="39155"/>
                  <a:pt x="39155" y="0"/>
                  <a:pt x="87456" y="0"/>
                </a:cubicBezTo>
                <a:lnTo>
                  <a:pt x="1915769" y="0"/>
                </a:lnTo>
                <a:cubicBezTo>
                  <a:pt x="1964070" y="0"/>
                  <a:pt x="2003225" y="39155"/>
                  <a:pt x="2003225" y="87456"/>
                </a:cubicBezTo>
                <a:lnTo>
                  <a:pt x="2003225" y="787106"/>
                </a:lnTo>
                <a:cubicBezTo>
                  <a:pt x="2003225" y="835407"/>
                  <a:pt x="1964070" y="874562"/>
                  <a:pt x="1915769" y="874562"/>
                </a:cubicBezTo>
                <a:lnTo>
                  <a:pt x="87456" y="874562"/>
                </a:lnTo>
                <a:cubicBezTo>
                  <a:pt x="39155" y="874562"/>
                  <a:pt x="0" y="835407"/>
                  <a:pt x="0" y="787106"/>
                </a:cubicBezTo>
                <a:lnTo>
                  <a:pt x="0" y="87456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4470" tIns="94470" rIns="94470" bIns="94470" numCol="1" spcCol="152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Inserir item de serviço</a:t>
            </a:r>
            <a:endParaRPr lang="pt-BR" sz="1900" dirty="0"/>
          </a:p>
        </p:txBody>
      </p:sp>
      <p:sp>
        <p:nvSpPr>
          <p:cNvPr id="89" name="Seta para baixo 88"/>
          <p:cNvSpPr/>
          <p:nvPr/>
        </p:nvSpPr>
        <p:spPr>
          <a:xfrm>
            <a:off x="3971908" y="194308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91" name="Seta para baixo 90"/>
          <p:cNvSpPr/>
          <p:nvPr/>
        </p:nvSpPr>
        <p:spPr>
          <a:xfrm>
            <a:off x="3971908" y="301465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93" name="Seta para baixo 92"/>
          <p:cNvSpPr/>
          <p:nvPr/>
        </p:nvSpPr>
        <p:spPr>
          <a:xfrm>
            <a:off x="4031180" y="4514848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95" name="Seta para baixo 94"/>
          <p:cNvSpPr/>
          <p:nvPr/>
        </p:nvSpPr>
        <p:spPr>
          <a:xfrm>
            <a:off x="4043346" y="5729294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96" name="Seta para baixo 95"/>
          <p:cNvSpPr/>
          <p:nvPr/>
        </p:nvSpPr>
        <p:spPr>
          <a:xfrm>
            <a:off x="4043346" y="7015178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cxnSp>
        <p:nvCxnSpPr>
          <p:cNvPr id="200" name="Conector de seta reta 199"/>
          <p:cNvCxnSpPr/>
          <p:nvPr/>
        </p:nvCxnSpPr>
        <p:spPr>
          <a:xfrm>
            <a:off x="10683900" y="2788812"/>
            <a:ext cx="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CaixaDeTexto 50"/>
          <p:cNvSpPr txBox="1"/>
          <p:nvPr/>
        </p:nvSpPr>
        <p:spPr>
          <a:xfrm>
            <a:off x="4614850" y="228568"/>
            <a:ext cx="26757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Requisição de Serviços</a:t>
            </a:r>
            <a:endParaRPr lang="pt-B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Forma livre 51"/>
          <p:cNvSpPr/>
          <p:nvPr/>
        </p:nvSpPr>
        <p:spPr>
          <a:xfrm>
            <a:off x="2900338" y="4943476"/>
            <a:ext cx="2571768" cy="714380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78338" tIns="78338" rIns="78338" bIns="78338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Cadastrar Requisição</a:t>
            </a:r>
            <a:endParaRPr lang="pt-BR" sz="1900" dirty="0"/>
          </a:p>
        </p:txBody>
      </p:sp>
      <p:cxnSp>
        <p:nvCxnSpPr>
          <p:cNvPr id="60" name="Conector reto 59"/>
          <p:cNvCxnSpPr/>
          <p:nvPr/>
        </p:nvCxnSpPr>
        <p:spPr>
          <a:xfrm>
            <a:off x="5186354" y="8870978"/>
            <a:ext cx="85725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ector reto 61"/>
          <p:cNvCxnSpPr/>
          <p:nvPr/>
        </p:nvCxnSpPr>
        <p:spPr>
          <a:xfrm rot="5400000" flipH="1" flipV="1">
            <a:off x="2901132" y="5727706"/>
            <a:ext cx="6285750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ector de seta reta 63"/>
          <p:cNvCxnSpPr/>
          <p:nvPr/>
        </p:nvCxnSpPr>
        <p:spPr>
          <a:xfrm>
            <a:off x="6043610" y="2584434"/>
            <a:ext cx="107157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Forma livre 64"/>
          <p:cNvSpPr/>
          <p:nvPr/>
        </p:nvSpPr>
        <p:spPr>
          <a:xfrm>
            <a:off x="7258056" y="2014518"/>
            <a:ext cx="3429024" cy="100013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78338" tIns="78338" rIns="78338" bIns="78338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Selecionar a Unidade de Custo</a:t>
            </a:r>
          </a:p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(</a:t>
            </a:r>
            <a:r>
              <a:rPr lang="pt-BR" sz="1900" b="1" smtClean="0">
                <a:latin typeface="+mj-lt"/>
              </a:rPr>
              <a:t>12.41</a:t>
            </a:r>
            <a:r>
              <a:rPr lang="pt-BR" sz="1900" smtClean="0"/>
              <a:t>) Biblioteca Universitária</a:t>
            </a:r>
            <a:endParaRPr lang="pt-BR" sz="1900" dirty="0"/>
          </a:p>
        </p:txBody>
      </p:sp>
      <p:sp>
        <p:nvSpPr>
          <p:cNvPr id="68" name="Seta para baixo 67"/>
          <p:cNvSpPr/>
          <p:nvPr/>
        </p:nvSpPr>
        <p:spPr>
          <a:xfrm>
            <a:off x="8829692" y="3086088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71" name="Forma livre 70"/>
          <p:cNvSpPr/>
          <p:nvPr/>
        </p:nvSpPr>
        <p:spPr>
          <a:xfrm>
            <a:off x="7472370" y="3586154"/>
            <a:ext cx="3000396" cy="64294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78338" tIns="78338" rIns="78338" bIns="78338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Interessado: Diretor</a:t>
            </a:r>
            <a:endParaRPr lang="pt-BR" sz="1900" dirty="0"/>
          </a:p>
        </p:txBody>
      </p:sp>
      <p:sp>
        <p:nvSpPr>
          <p:cNvPr id="72" name="Seta para baixo 71"/>
          <p:cNvSpPr/>
          <p:nvPr/>
        </p:nvSpPr>
        <p:spPr>
          <a:xfrm>
            <a:off x="4031180" y="8158186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73" name="Forma livre 72"/>
          <p:cNvSpPr/>
          <p:nvPr/>
        </p:nvSpPr>
        <p:spPr>
          <a:xfrm>
            <a:off x="7758122" y="4729162"/>
            <a:ext cx="2428892" cy="714380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78338" tIns="78338" rIns="78338" bIns="78338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Unidade de Destino</a:t>
            </a:r>
            <a:endParaRPr lang="pt-BR" sz="1900" dirty="0"/>
          </a:p>
        </p:txBody>
      </p:sp>
      <p:sp>
        <p:nvSpPr>
          <p:cNvPr id="79" name="Forma livre 78"/>
          <p:cNvSpPr/>
          <p:nvPr/>
        </p:nvSpPr>
        <p:spPr>
          <a:xfrm>
            <a:off x="3257528" y="8586814"/>
            <a:ext cx="1857388" cy="571504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78338" tIns="78338" rIns="78338" bIns="78338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Continuar</a:t>
            </a:r>
            <a:endParaRPr lang="pt-BR" sz="1900" dirty="0"/>
          </a:p>
        </p:txBody>
      </p:sp>
      <p:sp>
        <p:nvSpPr>
          <p:cNvPr id="103" name="Forma livre 102"/>
          <p:cNvSpPr/>
          <p:nvPr/>
        </p:nvSpPr>
        <p:spPr>
          <a:xfrm>
            <a:off x="7829560" y="5943608"/>
            <a:ext cx="2214578" cy="642942"/>
          </a:xfrm>
          <a:custGeom>
            <a:avLst/>
            <a:gdLst>
              <a:gd name="connsiteX0" fmla="*/ 0 w 1720316"/>
              <a:gd name="connsiteY0" fmla="*/ 85351 h 853507"/>
              <a:gd name="connsiteX1" fmla="*/ 85351 w 1720316"/>
              <a:gd name="connsiteY1" fmla="*/ 0 h 853507"/>
              <a:gd name="connsiteX2" fmla="*/ 1634965 w 1720316"/>
              <a:gd name="connsiteY2" fmla="*/ 0 h 853507"/>
              <a:gd name="connsiteX3" fmla="*/ 1720316 w 1720316"/>
              <a:gd name="connsiteY3" fmla="*/ 85351 h 853507"/>
              <a:gd name="connsiteX4" fmla="*/ 1720316 w 1720316"/>
              <a:gd name="connsiteY4" fmla="*/ 768156 h 853507"/>
              <a:gd name="connsiteX5" fmla="*/ 1634965 w 1720316"/>
              <a:gd name="connsiteY5" fmla="*/ 853507 h 853507"/>
              <a:gd name="connsiteX6" fmla="*/ 85351 w 1720316"/>
              <a:gd name="connsiteY6" fmla="*/ 853507 h 853507"/>
              <a:gd name="connsiteX7" fmla="*/ 0 w 1720316"/>
              <a:gd name="connsiteY7" fmla="*/ 768156 h 853507"/>
              <a:gd name="connsiteX8" fmla="*/ 0 w 1720316"/>
              <a:gd name="connsiteY8" fmla="*/ 85351 h 8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0316" h="853507">
                <a:moveTo>
                  <a:pt x="0" y="85351"/>
                </a:moveTo>
                <a:cubicBezTo>
                  <a:pt x="0" y="38213"/>
                  <a:pt x="38213" y="0"/>
                  <a:pt x="85351" y="0"/>
                </a:cubicBezTo>
                <a:lnTo>
                  <a:pt x="1634965" y="0"/>
                </a:lnTo>
                <a:cubicBezTo>
                  <a:pt x="1682103" y="0"/>
                  <a:pt x="1720316" y="38213"/>
                  <a:pt x="1720316" y="85351"/>
                </a:cubicBezTo>
                <a:lnTo>
                  <a:pt x="1720316" y="768156"/>
                </a:lnTo>
                <a:cubicBezTo>
                  <a:pt x="1720316" y="815294"/>
                  <a:pt x="1682103" y="853507"/>
                  <a:pt x="1634965" y="853507"/>
                </a:cubicBezTo>
                <a:lnTo>
                  <a:pt x="85351" y="853507"/>
                </a:lnTo>
                <a:cubicBezTo>
                  <a:pt x="38213" y="853507"/>
                  <a:pt x="0" y="815294"/>
                  <a:pt x="0" y="768156"/>
                </a:cubicBezTo>
                <a:lnTo>
                  <a:pt x="0" y="85351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78338" tIns="78338" rIns="78338" bIns="78338" numCol="1" spcCol="1270" anchor="ctr" anchorCtr="0">
            <a:noAutofit/>
          </a:bodyPr>
          <a:lstStyle/>
          <a:p>
            <a:pPr algn="ctr" defTabSz="744582">
              <a:lnSpc>
                <a:spcPct val="90000"/>
              </a:lnSpc>
              <a:spcAft>
                <a:spcPct val="35000"/>
              </a:spcAft>
            </a:pPr>
            <a:r>
              <a:rPr lang="pt-BR" sz="1900" smtClean="0"/>
              <a:t>Gravar e enviar</a:t>
            </a:r>
            <a:endParaRPr lang="pt-BR" sz="1900" dirty="0"/>
          </a:p>
        </p:txBody>
      </p:sp>
      <p:sp>
        <p:nvSpPr>
          <p:cNvPr id="33" name="Seta para baixo 32"/>
          <p:cNvSpPr/>
          <p:nvPr/>
        </p:nvSpPr>
        <p:spPr>
          <a:xfrm>
            <a:off x="8829692" y="4300534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34" name="Seta para baixo 33"/>
          <p:cNvSpPr/>
          <p:nvPr/>
        </p:nvSpPr>
        <p:spPr>
          <a:xfrm>
            <a:off x="8758254" y="5514980"/>
            <a:ext cx="297918" cy="32075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408" tIns="54704" rIns="109408" bIns="54704" rtlCol="0" anchor="ctr"/>
          <a:lstStyle/>
          <a:p>
            <a:pPr algn="ctr"/>
            <a:endParaRPr lang="pt-BR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87622C-E40B-45D1-8F63-B14859A651B7}" type="slidenum">
              <a:rPr lang="pt-BR" smtClean="0"/>
              <a:pPr>
                <a:defRPr/>
              </a:pPr>
              <a:t>9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xo">
  <a:themeElements>
    <a:clrScheme name="Personalizada 2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1B5B23"/>
      </a:accent2>
      <a:accent3>
        <a:srgbClr val="008000"/>
      </a:accent3>
      <a:accent4>
        <a:srgbClr val="006000"/>
      </a:accent4>
      <a:accent5>
        <a:srgbClr val="0D2D11"/>
      </a:accent5>
      <a:accent6>
        <a:srgbClr val="A5C249"/>
      </a:accent6>
      <a:hlink>
        <a:srgbClr val="F49100"/>
      </a:hlink>
      <a:folHlink>
        <a:srgbClr val="85DFD0"/>
      </a:folHlink>
    </a:clrScheme>
    <a:fontScheme name="Flux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x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6551</TotalTime>
  <Words>9183</Words>
  <Application>Microsoft Office PowerPoint</Application>
  <PresentationFormat>Papel A3 (297x420 mm)</PresentationFormat>
  <Paragraphs>1360</Paragraphs>
  <Slides>70</Slides>
  <Notes>25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70</vt:i4>
      </vt:variant>
    </vt:vector>
  </HeadingPairs>
  <TitlesOfParts>
    <vt:vector size="71" baseType="lpstr">
      <vt:lpstr>Fluxo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nivaldo</dc:creator>
  <cp:lastModifiedBy>Nivaldo</cp:lastModifiedBy>
  <cp:revision>616</cp:revision>
  <cp:lastPrinted>1601-01-01T00:00:00Z</cp:lastPrinted>
  <dcterms:created xsi:type="dcterms:W3CDTF">1601-01-01T00:00:00Z</dcterms:created>
  <dcterms:modified xsi:type="dcterms:W3CDTF">2018-06-25T12:48:50Z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